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9" r:id="rId2"/>
    <p:sldId id="258" r:id="rId3"/>
    <p:sldId id="306" r:id="rId4"/>
    <p:sldId id="307" r:id="rId5"/>
    <p:sldId id="309" r:id="rId6"/>
    <p:sldId id="310" r:id="rId7"/>
    <p:sldId id="311" r:id="rId8"/>
    <p:sldId id="329" r:id="rId9"/>
    <p:sldId id="330" r:id="rId10"/>
    <p:sldId id="331" r:id="rId11"/>
    <p:sldId id="287" r:id="rId12"/>
    <p:sldId id="288" r:id="rId13"/>
    <p:sldId id="299" r:id="rId14"/>
    <p:sldId id="300" r:id="rId15"/>
    <p:sldId id="301" r:id="rId16"/>
    <p:sldId id="312" r:id="rId17"/>
    <p:sldId id="313" r:id="rId18"/>
    <p:sldId id="314" r:id="rId19"/>
    <p:sldId id="315" r:id="rId20"/>
    <p:sldId id="291" r:id="rId21"/>
    <p:sldId id="316" r:id="rId22"/>
    <p:sldId id="317" r:id="rId23"/>
    <p:sldId id="318" r:id="rId24"/>
    <p:sldId id="302" r:id="rId25"/>
    <p:sldId id="320" r:id="rId26"/>
    <p:sldId id="321" r:id="rId27"/>
    <p:sldId id="322" r:id="rId28"/>
    <p:sldId id="323" r:id="rId29"/>
    <p:sldId id="324" r:id="rId30"/>
    <p:sldId id="282" r:id="rId31"/>
    <p:sldId id="332" r:id="rId3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260" userDrawn="1">
          <p15:clr>
            <a:srgbClr val="A4A3A4"/>
          </p15:clr>
        </p15:guide>
        <p15:guide id="4" pos="29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F362"/>
    <a:srgbClr val="990000"/>
    <a:srgbClr val="FF9999"/>
    <a:srgbClr val="FF99FF"/>
    <a:srgbClr val="009900"/>
    <a:srgbClr val="66FFFF"/>
    <a:srgbClr val="FFCCFF"/>
    <a:srgbClr val="99FFCC"/>
    <a:srgbClr val="80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06" y="126"/>
      </p:cViewPr>
      <p:guideLst>
        <p:guide orient="horz" pos="2160"/>
        <p:guide pos="2880"/>
        <p:guide orient="horz" pos="2260"/>
        <p:guide pos="29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3C8584C-CAB0-4BF8-AE34-303DD27738BE}" type="datetimeFigureOut">
              <a:rPr lang="es-ES" smtClean="0"/>
              <a:t>21/03/2019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A541495-62C0-4C5F-9F22-EBCBAC487AB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C8584C-CAB0-4BF8-AE34-303DD27738BE}" type="datetimeFigureOut">
              <a:rPr lang="es-ES" smtClean="0"/>
              <a:t>21/03/2019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541495-62C0-4C5F-9F22-EBCBAC487AB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C8584C-CAB0-4BF8-AE34-303DD27738BE}" type="datetimeFigureOut">
              <a:rPr lang="es-ES" smtClean="0"/>
              <a:t>21/03/2019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541495-62C0-4C5F-9F22-EBCBAC487AB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C8584C-CAB0-4BF8-AE34-303DD27738BE}" type="datetimeFigureOut">
              <a:rPr lang="es-ES" smtClean="0"/>
              <a:t>21/03/2019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541495-62C0-4C5F-9F22-EBCBAC487AB5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C8584C-CAB0-4BF8-AE34-303DD27738BE}" type="datetimeFigureOut">
              <a:rPr lang="es-ES" smtClean="0"/>
              <a:t>21/03/2019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541495-62C0-4C5F-9F22-EBCBAC487AB5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C8584C-CAB0-4BF8-AE34-303DD27738BE}" type="datetimeFigureOut">
              <a:rPr lang="es-ES" smtClean="0"/>
              <a:t>21/03/2019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541495-62C0-4C5F-9F22-EBCBAC487AB5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C8584C-CAB0-4BF8-AE34-303DD27738BE}" type="datetimeFigureOut">
              <a:rPr lang="es-ES" smtClean="0"/>
              <a:t>21/03/2019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541495-62C0-4C5F-9F22-EBCBAC487AB5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C8584C-CAB0-4BF8-AE34-303DD27738BE}" type="datetimeFigureOut">
              <a:rPr lang="es-ES" smtClean="0"/>
              <a:t>21/03/2019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541495-62C0-4C5F-9F22-EBCBAC487AB5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C8584C-CAB0-4BF8-AE34-303DD27738BE}" type="datetimeFigureOut">
              <a:rPr lang="es-ES" smtClean="0"/>
              <a:t>21/03/2019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541495-62C0-4C5F-9F22-EBCBAC487AB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3C8584C-CAB0-4BF8-AE34-303DD27738BE}" type="datetimeFigureOut">
              <a:rPr lang="es-ES" smtClean="0"/>
              <a:t>21/03/2019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541495-62C0-4C5F-9F22-EBCBAC487AB5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3C8584C-CAB0-4BF8-AE34-303DD27738BE}" type="datetimeFigureOut">
              <a:rPr lang="es-ES" smtClean="0"/>
              <a:t>21/03/2019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A541495-62C0-4C5F-9F22-EBCBAC487AB5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3C8584C-CAB0-4BF8-AE34-303DD27738BE}" type="datetimeFigureOut">
              <a:rPr lang="es-ES" smtClean="0"/>
              <a:t>21/03/2019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A541495-62C0-4C5F-9F22-EBCBAC487AB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mailto:carloselidio1@gmail.com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0"/>
            <a:ext cx="3190875" cy="206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0" y="2276872"/>
            <a:ext cx="9144000" cy="30469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b="1" i="1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cs typeface="Century Gothic"/>
              </a:rPr>
              <a:t>LEY </a:t>
            </a:r>
            <a:r>
              <a:rPr lang="es-ES" sz="2800" b="1" i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  <a:cs typeface="Century Gothic"/>
              </a:rPr>
              <a:t> 951 DE  MARZO 31 DE 2005</a:t>
            </a:r>
            <a:endParaRPr lang="es-ES" sz="2800" b="1" i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 Black" panose="020B0A04020102020204" pitchFamily="34" charset="0"/>
              <a:cs typeface="Century Gothic"/>
            </a:endParaRPr>
          </a:p>
          <a:p>
            <a:pPr algn="ctr"/>
            <a:r>
              <a:rPr lang="es-ES" b="1" i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entury Gothic"/>
                <a:cs typeface="Century Gothic"/>
              </a:rPr>
              <a:t> </a:t>
            </a:r>
          </a:p>
          <a:p>
            <a:pPr algn="ctr"/>
            <a:r>
              <a:rPr lang="es-MX" sz="2800" i="1" dirty="0" smtClean="0">
                <a:ln>
                  <a:solidFill>
                    <a:srgbClr val="000000"/>
                  </a:solidFill>
                </a:ln>
                <a:solidFill>
                  <a:srgbClr val="C00000"/>
                </a:solidFill>
                <a:latin typeface="Arial Black" panose="020B0A04020102020204" pitchFamily="34" charset="0"/>
                <a:cs typeface="Century Gothic"/>
              </a:rPr>
              <a:t>POR </a:t>
            </a:r>
            <a:r>
              <a:rPr lang="es-MX" sz="2800" i="1" dirty="0">
                <a:ln>
                  <a:solidFill>
                    <a:srgbClr val="000000"/>
                  </a:solidFill>
                </a:ln>
                <a:solidFill>
                  <a:srgbClr val="C00000"/>
                </a:solidFill>
                <a:latin typeface="Arial Black" panose="020B0A04020102020204" pitchFamily="34" charset="0"/>
                <a:cs typeface="Century Gothic"/>
              </a:rPr>
              <a:t>LA CUAL SE CREA EL ACTA DE </a:t>
            </a:r>
            <a:endParaRPr lang="es-MX" sz="2800" i="1" dirty="0" smtClean="0">
              <a:ln>
                <a:solidFill>
                  <a:srgbClr val="000000"/>
                </a:solidFill>
              </a:ln>
              <a:solidFill>
                <a:srgbClr val="C00000"/>
              </a:solidFill>
              <a:latin typeface="Arial Black" panose="020B0A04020102020204" pitchFamily="34" charset="0"/>
              <a:cs typeface="Century Gothic"/>
            </a:endParaRPr>
          </a:p>
          <a:p>
            <a:pPr algn="ctr"/>
            <a:r>
              <a:rPr lang="es-MX" sz="2800" i="1" dirty="0" smtClean="0">
                <a:ln>
                  <a:solidFill>
                    <a:srgbClr val="000000"/>
                  </a:solidFill>
                </a:ln>
                <a:solidFill>
                  <a:srgbClr val="C00000"/>
                </a:solidFill>
                <a:latin typeface="Arial Black" panose="020B0A04020102020204" pitchFamily="34" charset="0"/>
                <a:cs typeface="Century Gothic"/>
              </a:rPr>
              <a:t>INFORME </a:t>
            </a:r>
            <a:r>
              <a:rPr lang="es-MX" sz="2800" i="1" dirty="0">
                <a:ln>
                  <a:solidFill>
                    <a:srgbClr val="000000"/>
                  </a:solidFill>
                </a:ln>
                <a:solidFill>
                  <a:srgbClr val="C00000"/>
                </a:solidFill>
                <a:latin typeface="Arial Black" panose="020B0A04020102020204" pitchFamily="34" charset="0"/>
                <a:cs typeface="Century Gothic"/>
              </a:rPr>
              <a:t>DE </a:t>
            </a:r>
            <a:r>
              <a:rPr lang="es-MX" sz="2800" i="1" dirty="0" smtClean="0">
                <a:ln>
                  <a:solidFill>
                    <a:srgbClr val="000000"/>
                  </a:solidFill>
                </a:ln>
                <a:solidFill>
                  <a:srgbClr val="C00000"/>
                </a:solidFill>
                <a:latin typeface="Arial Black" panose="020B0A04020102020204" pitchFamily="34" charset="0"/>
                <a:cs typeface="Century Gothic"/>
              </a:rPr>
              <a:t>GESTIÓN</a:t>
            </a:r>
            <a:endParaRPr lang="es-CO" sz="2800" i="1" dirty="0">
              <a:ln>
                <a:solidFill>
                  <a:srgbClr val="000000"/>
                </a:solidFill>
              </a:ln>
              <a:solidFill>
                <a:srgbClr val="C00000"/>
              </a:solidFill>
              <a:latin typeface="Arial Black" panose="020B0A04020102020204" pitchFamily="34" charset="0"/>
              <a:cs typeface="Century Gothic"/>
            </a:endParaRPr>
          </a:p>
          <a:p>
            <a:pPr algn="ctr"/>
            <a:endParaRPr lang="es-CO" sz="1200" b="1" i="1" dirty="0" smtClean="0">
              <a:solidFill>
                <a:schemeClr val="tx2"/>
              </a:solidFill>
              <a:latin typeface="Century Gothic"/>
              <a:cs typeface="Century Gothic"/>
            </a:endParaRPr>
          </a:p>
          <a:p>
            <a:pPr algn="ctr"/>
            <a:endParaRPr lang="es-CO" sz="1200" b="1" i="1" dirty="0">
              <a:solidFill>
                <a:schemeClr val="tx2"/>
              </a:solidFill>
              <a:latin typeface="Century Gothic"/>
              <a:cs typeface="Century Gothic"/>
            </a:endParaRPr>
          </a:p>
          <a:p>
            <a:pPr algn="ctr"/>
            <a:endParaRPr lang="es-CO" sz="1200" b="1" i="1" dirty="0" smtClean="0">
              <a:solidFill>
                <a:schemeClr val="tx2"/>
              </a:solidFill>
              <a:latin typeface="Century Gothic"/>
              <a:cs typeface="Century Gothic"/>
            </a:endParaRPr>
          </a:p>
          <a:p>
            <a:pPr algn="ctr"/>
            <a:endParaRPr lang="es-CO" sz="1200" b="1" i="1" dirty="0">
              <a:solidFill>
                <a:schemeClr val="tx2"/>
              </a:solidFill>
              <a:latin typeface="Century Gothic"/>
              <a:cs typeface="Century Gothic"/>
            </a:endParaRPr>
          </a:p>
          <a:p>
            <a:pPr algn="ctr"/>
            <a:endParaRPr lang="es-CO" sz="1200" b="1" i="1" dirty="0" smtClean="0">
              <a:solidFill>
                <a:schemeClr val="tx2"/>
              </a:solidFill>
              <a:latin typeface="Century Gothic"/>
              <a:cs typeface="Century Gothic"/>
            </a:endParaRPr>
          </a:p>
          <a:p>
            <a:pPr algn="ctr"/>
            <a:endParaRPr lang="es-CO" sz="1200" b="1" i="1" dirty="0" smtClean="0">
              <a:solidFill>
                <a:schemeClr val="tx2"/>
              </a:solidFill>
              <a:latin typeface="Century Gothic"/>
              <a:cs typeface="Century Gothic"/>
            </a:endParaRPr>
          </a:p>
          <a:p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 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28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-3648" y="5189"/>
            <a:ext cx="9144000" cy="596670"/>
          </a:xfrm>
          <a:solidFill>
            <a:srgbClr val="C00000"/>
          </a:solidFill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641195" y="24816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O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1330" y="3131579"/>
            <a:ext cx="896134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0850" indent="-1588" algn="just"/>
            <a:endParaRPr lang="es-CO" sz="1200" dirty="0"/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295" y="726404"/>
            <a:ext cx="9140353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s-ES" sz="13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9.           REGLAMENTOS </a:t>
            </a:r>
            <a:r>
              <a:rPr lang="es-ES" sz="1300" b="1" i="1" dirty="0">
                <a:latin typeface="Arial" panose="020B0604020202020204" pitchFamily="34" charset="0"/>
                <a:cs typeface="Arial" panose="020B0604020202020204" pitchFamily="34" charset="0"/>
              </a:rPr>
              <a:t>Y MANUALES:</a:t>
            </a:r>
            <a:endParaRPr lang="es-CO" sz="13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300" i="1" dirty="0">
                <a:latin typeface="Arial" panose="020B0604020202020204" pitchFamily="34" charset="0"/>
                <a:cs typeface="Arial" panose="020B0604020202020204" pitchFamily="34" charset="0"/>
              </a:rPr>
              <a:t>Relacione a la fecha de retiro, separación del cargo o ratificación, los reglamentos internos y/o manuales de funciones y</a:t>
            </a:r>
          </a:p>
          <a:p>
            <a:pPr algn="just"/>
            <a:r>
              <a:rPr lang="es-ES" sz="1300" i="1" dirty="0">
                <a:latin typeface="Arial" panose="020B0604020202020204" pitchFamily="34" charset="0"/>
                <a:cs typeface="Arial" panose="020B0604020202020204" pitchFamily="34" charset="0"/>
              </a:rPr>
              <a:t>procedimientos vigentes en la entidad.</a:t>
            </a:r>
          </a:p>
          <a:p>
            <a:pPr algn="just"/>
            <a:endParaRPr lang="es-CO" sz="13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3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10.         CONCEPTO </a:t>
            </a:r>
            <a:r>
              <a:rPr lang="es-ES" sz="1300" b="1" i="1" dirty="0">
                <a:latin typeface="Arial" panose="020B0604020202020204" pitchFamily="34" charset="0"/>
                <a:cs typeface="Arial" panose="020B0604020202020204" pitchFamily="34" charset="0"/>
              </a:rPr>
              <a:t>GENERAL:</a:t>
            </a:r>
            <a:endParaRPr lang="es-CO" sz="13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300" i="1" dirty="0">
                <a:latin typeface="Arial" panose="020B0604020202020204" pitchFamily="34" charset="0"/>
                <a:cs typeface="Arial" panose="020B0604020202020204" pitchFamily="34" charset="0"/>
              </a:rPr>
              <a:t>Concepto General Gestión del funcionario que se retira, se separa del cargo o lo ratifican, en forma narrada máximo en </a:t>
            </a:r>
            <a:r>
              <a:rPr lang="es-E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dos hojas</a:t>
            </a:r>
            <a:r>
              <a:rPr lang="es-ES" sz="1300" i="1" dirty="0">
                <a:latin typeface="Arial" panose="020B0604020202020204" pitchFamily="34" charset="0"/>
                <a:cs typeface="Arial" panose="020B0604020202020204" pitchFamily="34" charset="0"/>
              </a:rPr>
              <a:t>, sobre la situación administrativa y financiera cumplida durante el período comprendido entre la fecha de inicio de su </a:t>
            </a:r>
            <a:r>
              <a:rPr lang="es-ES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gestión </a:t>
            </a:r>
            <a:r>
              <a:rPr lang="es-ES" sz="1300" i="1" dirty="0">
                <a:latin typeface="Arial" panose="020B0604020202020204" pitchFamily="34" charset="0"/>
                <a:cs typeface="Arial" panose="020B0604020202020204" pitchFamily="34" charset="0"/>
              </a:rPr>
              <a:t>y la de su retiro o ratificación.</a:t>
            </a:r>
            <a:endParaRPr lang="es-CO" sz="13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indent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es-CO" sz="13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indent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es-CO" sz="13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CO" sz="13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Fecha</a:t>
            </a:r>
            <a:r>
              <a:rPr lang="es-ES" altLang="es-CO" sz="13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s-ES" altLang="es-CO" sz="13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________________</a:t>
            </a:r>
            <a:endParaRPr lang="es-ES" altLang="es-CO" sz="13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es-CO" sz="13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CO" sz="13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_______________________________</a:t>
            </a:r>
            <a:endParaRPr lang="es-ES" altLang="es-CO" sz="13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CO" sz="13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NOMBRE Y </a:t>
            </a:r>
            <a:r>
              <a:rPr lang="es-ES" altLang="es-CO" sz="13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FIRMA FUNCIONARIO </a:t>
            </a:r>
            <a:r>
              <a:rPr lang="es-ES" altLang="es-CO" sz="13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SALIENTE</a:t>
            </a:r>
            <a:endParaRPr lang="es-ES" altLang="es-CO" sz="13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CO" sz="13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(Titular o representante Legal)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es-CO" sz="1300" i="1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CO" sz="13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</a:t>
            </a:r>
            <a:r>
              <a:rPr lang="es-ES" altLang="es-CO" sz="1300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caso de muerte, incapacidad por enfermedad o ausencia injustificada de que trata el artículo 8 de la Ley 951 de 2005</a:t>
            </a:r>
            <a:r>
              <a:rPr lang="es-ES" altLang="es-CO" sz="13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CO" sz="13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_____________________________________________</a:t>
            </a:r>
            <a:endParaRPr lang="es-ES" altLang="es-CO" sz="13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CO" sz="13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NOMBRE Y FIRMA</a:t>
            </a:r>
            <a:endParaRPr lang="es-ES" altLang="es-CO" sz="13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CO" sz="13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FUNCIONARIO DE JERARQUIA INMEDIATA INFERIOR</a:t>
            </a:r>
            <a:endParaRPr lang="es-ES" altLang="es-CO" sz="13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CO" sz="13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(Anexar acto administrativo de autorización)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CO" sz="13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CO" sz="13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__________________________________________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CO" sz="13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NOMBRE Y FIRMA JEFE DE CONTROL INTERNO </a:t>
            </a:r>
            <a:endParaRPr lang="es-ES" altLang="es-CO" sz="13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CO" sz="13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SU DELEGADO</a:t>
            </a:r>
            <a:endParaRPr lang="es-ES" altLang="es-CO" sz="13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CO" sz="13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____________________________		____________________________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CO" sz="13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NOMBRE, CARGO, FIRMA y C.C. 		NOMBRE, CARGO, FIRMA y C.C.</a:t>
            </a:r>
            <a:endParaRPr lang="es-ES" altLang="es-CO" sz="1300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CO" sz="13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PRIMER TESTIGO 			</a:t>
            </a:r>
            <a:r>
              <a:rPr lang="es-ES" altLang="es-CO" sz="13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SEGUNDO </a:t>
            </a:r>
            <a:r>
              <a:rPr lang="es-ES" altLang="es-CO" sz="13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TESTIGO</a:t>
            </a:r>
          </a:p>
        </p:txBody>
      </p:sp>
    </p:spTree>
    <p:extLst>
      <p:ext uri="{BB962C8B-B14F-4D97-AF65-F5344CB8AC3E}">
        <p14:creationId xmlns:p14="http://schemas.microsoft.com/office/powerpoint/2010/main" val="354276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0" y="1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79512" y="1028343"/>
            <a:ext cx="896448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</a:p>
          <a:p>
            <a:endParaRPr lang="es-MX" sz="2400" i="1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r>
              <a:rPr lang="es-MX" sz="3200" i="1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CUAL ES SU OBJETIVO PRINCIPAL?</a:t>
            </a:r>
          </a:p>
          <a:p>
            <a:endParaRPr lang="es-MX" sz="2400" i="1" dirty="0" smtClean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algn="just"/>
            <a:r>
              <a:rPr lang="es-MX" sz="2800" i="1" dirty="0" smtClean="0">
                <a:latin typeface="Arial Black" panose="020B0A04020102020204" pitchFamily="34" charset="0"/>
              </a:rPr>
              <a:t>Lograr </a:t>
            </a:r>
            <a:r>
              <a:rPr lang="es-MX" sz="2800" i="1" dirty="0">
                <a:latin typeface="Arial Black" panose="020B0A04020102020204" pitchFamily="34" charset="0"/>
              </a:rPr>
              <a:t>la transición armoniosa entre la administración que termina su periodo y el nuevo gobernante y su equipo de trabajo, con el fin de evitar traumatismos en los procesos de gestión que repercutan en el </a:t>
            </a:r>
            <a:r>
              <a:rPr lang="es-MX" sz="2800" i="1" dirty="0" smtClean="0">
                <a:latin typeface="Arial Black" panose="020B0A04020102020204" pitchFamily="34" charset="0"/>
              </a:rPr>
              <a:t>desarrollo sostenible del territorio.</a:t>
            </a:r>
            <a:endParaRPr lang="es-MX" sz="2800" i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44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0" y="1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79512" y="1028343"/>
            <a:ext cx="8964488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i="1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s-MX" sz="3200" i="1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PARA QUÉ SIRVE?</a:t>
            </a:r>
          </a:p>
          <a:p>
            <a:endParaRPr lang="es-MX" sz="2400" i="1" dirty="0" smtClean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MX" sz="2400" i="1" dirty="0" smtClean="0">
                <a:latin typeface="Arial Black" panose="020B0A04020102020204" pitchFamily="34" charset="0"/>
              </a:rPr>
              <a:t>El </a:t>
            </a:r>
            <a:r>
              <a:rPr lang="es-MX" sz="2400" i="1" dirty="0">
                <a:latin typeface="Arial Black" panose="020B0A04020102020204" pitchFamily="34" charset="0"/>
              </a:rPr>
              <a:t>proceso de empalme sirve para que la nueva administración inicie sin traumatismos el nuevo período de gobierno de la entidad territorial, le dé continuidad a los procesos en curso y pueda poner en marcha sus nuevos proyectos en beneficio de la ciudadanía.</a:t>
            </a:r>
          </a:p>
          <a:p>
            <a:endParaRPr lang="es-MX" sz="2400" i="1" dirty="0" smtClean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MX" sz="2400" i="1" dirty="0">
                <a:latin typeface="Arial Black" panose="020B0A04020102020204" pitchFamily="34" charset="0"/>
              </a:rPr>
              <a:t>Permite a la administración saliente hacer un balance de su gestión, convirtiéndose en su primera línea de defensa, así como identificar alertas, debilidades y lecciones aprendidas, para hacer recomendaciones al gobierno entrante.</a:t>
            </a:r>
          </a:p>
        </p:txBody>
      </p:sp>
    </p:spTree>
    <p:extLst>
      <p:ext uri="{BB962C8B-B14F-4D97-AF65-F5344CB8AC3E}">
        <p14:creationId xmlns:p14="http://schemas.microsoft.com/office/powerpoint/2010/main" val="79471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-1" y="-121761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-108520" y="547257"/>
            <a:ext cx="8964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i="1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s-MX" sz="28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QUIENES PARTICIPAN</a:t>
            </a:r>
          </a:p>
        </p:txBody>
      </p:sp>
      <p:sp>
        <p:nvSpPr>
          <p:cNvPr id="4" name="Rectángulo 3"/>
          <p:cNvSpPr/>
          <p:nvPr/>
        </p:nvSpPr>
        <p:spPr>
          <a:xfrm>
            <a:off x="-23731" y="3560756"/>
            <a:ext cx="2643001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EL GOBERNATE ELECTO</a:t>
            </a:r>
            <a:endParaRPr lang="es-CO" i="1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699792" y="3127644"/>
            <a:ext cx="6444208" cy="163121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Recibe </a:t>
            </a:r>
            <a:r>
              <a:rPr lang="es-MX" sz="2000" i="1" dirty="0">
                <a:latin typeface="Arial" panose="020B0604020202020204" pitchFamily="34" charset="0"/>
                <a:cs typeface="Arial" panose="020B0604020202020204" pitchFamily="34" charset="0"/>
              </a:rPr>
              <a:t>y utiliza la información del gobierno saliente como responsable de guiar los destinos de la Alcaldía o Gobernación durante los próximos cuatro años y de orientar el desarrollo del territorio conforme al mandato ciudadano. 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87426" y="2187293"/>
            <a:ext cx="90565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2200" dirty="0" smtClean="0">
              <a:solidFill>
                <a:srgbClr val="8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675656" y="1217144"/>
            <a:ext cx="6444208" cy="163121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2000" i="1" dirty="0">
                <a:latin typeface="Arial" panose="020B0604020202020204" pitchFamily="34" charset="0"/>
                <a:cs typeface="Arial" panose="020B0604020202020204" pitchFamily="34" charset="0"/>
              </a:rPr>
              <a:t>Es el responsable de entregar la administración y los balances de su gestión. Igualmente, los servidores públicos son soporte de la memoria institucional y responsables de organizar y entregar la información a cargo de su competencia. 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-23731" y="1488999"/>
            <a:ext cx="2588230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2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GOBERNANTE SALIENTE Y SUS FUNCIONARIOS</a:t>
            </a:r>
            <a:endParaRPr lang="es-CO" sz="20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-23730" y="5149663"/>
            <a:ext cx="2699386" cy="92333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O" b="1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JEFE DE LA OFICINA DE CONTROL INTERNO</a:t>
            </a:r>
            <a:endParaRPr lang="es-CO" b="1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2723926" y="5107625"/>
            <a:ext cx="6420073" cy="10156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2000" i="1" dirty="0">
                <a:latin typeface="Arial" panose="020B0604020202020204" pitchFamily="34" charset="0"/>
                <a:cs typeface="Arial" panose="020B0604020202020204" pitchFamily="34" charset="0"/>
              </a:rPr>
              <a:t>Se mantiene luego de cierre de periodo y tiene </a:t>
            </a:r>
            <a:r>
              <a:rPr lang="es-MX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una</a:t>
            </a:r>
          </a:p>
          <a:p>
            <a:r>
              <a:rPr lang="es-MX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000" i="1" dirty="0">
                <a:latin typeface="Arial" panose="020B0604020202020204" pitchFamily="34" charset="0"/>
                <a:cs typeface="Arial" panose="020B0604020202020204" pitchFamily="34" charset="0"/>
              </a:rPr>
              <a:t>mirada independiente, por lo que se convierte en </a:t>
            </a:r>
            <a:endParaRPr lang="es-MX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es-MX" sz="2000" i="1" dirty="0">
                <a:latin typeface="Arial" panose="020B0604020202020204" pitchFamily="34" charset="0"/>
                <a:cs typeface="Arial" panose="020B0604020202020204" pitchFamily="34" charset="0"/>
              </a:rPr>
              <a:t>elemento clave del equipo. </a:t>
            </a:r>
            <a:endParaRPr lang="es-CO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33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-1" y="-121761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-108520" y="547257"/>
            <a:ext cx="8964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i="1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s-MX" sz="28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QUIENES PARTICIPAN</a:t>
            </a:r>
          </a:p>
        </p:txBody>
      </p:sp>
      <p:sp>
        <p:nvSpPr>
          <p:cNvPr id="4" name="Rectángulo 3"/>
          <p:cNvSpPr/>
          <p:nvPr/>
        </p:nvSpPr>
        <p:spPr>
          <a:xfrm>
            <a:off x="-22923" y="4492764"/>
            <a:ext cx="2643001" cy="92333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LOS CONSEJOS TERRITORIALES DE PLANEACIÓN</a:t>
            </a:r>
            <a:endParaRPr lang="es-CO" i="1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669824" y="3984933"/>
            <a:ext cx="6444209" cy="193899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MX" sz="2000" i="1" dirty="0">
                <a:latin typeface="Arial" panose="020B0604020202020204" pitchFamily="34" charset="0"/>
                <a:cs typeface="Arial" panose="020B0604020202020204" pitchFamily="34" charset="0"/>
              </a:rPr>
              <a:t>el marco de su función de seguimiento del cumplimiento del plan de desarrollo, harán revisión y validación de la información presentada, identificarán y presentarán recomendaciones frente a los programas y proyectos estratégicos que deben tener continuidad en la nueva administración. 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87426" y="2187293"/>
            <a:ext cx="90565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2200" dirty="0" smtClean="0">
              <a:solidFill>
                <a:srgbClr val="8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675656" y="1217144"/>
            <a:ext cx="6444208" cy="193899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Cumplir </a:t>
            </a:r>
            <a:r>
              <a:rPr lang="es-MX" sz="2000" i="1" dirty="0">
                <a:latin typeface="Arial" panose="020B0604020202020204" pitchFamily="34" charset="0"/>
                <a:cs typeface="Arial" panose="020B0604020202020204" pitchFamily="34" charset="0"/>
              </a:rPr>
              <a:t>con la competencia establecida en las leyes sobre inspección, vigilancia y control, que garantice y contribuya con procesos de empalme transparentes. En este sentido son llamados para hacer parte del proceso, las oficinas territoriales de la Contraloría y la Procuraduría, así como las Personerías municipales. 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31848" y="1897620"/>
            <a:ext cx="2588230" cy="70788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2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ORGANISMOS DE CONTROL</a:t>
            </a:r>
            <a:endParaRPr lang="es-CO" sz="20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90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-1" y="-121761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-44405" y="781072"/>
            <a:ext cx="91427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ADEMÁS PODRAN PARTICIPAR</a:t>
            </a:r>
          </a:p>
        </p:txBody>
      </p:sp>
      <p:sp>
        <p:nvSpPr>
          <p:cNvPr id="4" name="Rectángulo 3"/>
          <p:cNvSpPr/>
          <p:nvPr/>
        </p:nvSpPr>
        <p:spPr>
          <a:xfrm>
            <a:off x="0" y="4345975"/>
            <a:ext cx="2588443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CO" sz="2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CORPORACIONES PÚBLICAS</a:t>
            </a:r>
            <a:endParaRPr lang="es-CO" sz="20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686909" y="4176157"/>
            <a:ext cx="6423663" cy="132343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2000" i="1" dirty="0">
                <a:latin typeface="Arial" panose="020B0604020202020204" pitchFamily="34" charset="0"/>
                <a:cs typeface="Arial" panose="020B0604020202020204" pitchFamily="34" charset="0"/>
              </a:rPr>
              <a:t>Podrán solicitar información correspondiente del proceso de empalme (informe de gestión) que tiene un carácter público y proponer recomendaciones con base en el análisis de los documentos. </a:t>
            </a:r>
            <a:r>
              <a:rPr lang="es-MX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MX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65862" y="840618"/>
            <a:ext cx="9056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2800" dirty="0" smtClean="0">
              <a:solidFill>
                <a:srgbClr val="8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686910" y="2124566"/>
            <a:ext cx="6492479" cy="10156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Como actor principal de la gestión pública, que debe tener acceso a los informes resultantes del proceso de empalme, y analizar </a:t>
            </a:r>
            <a:r>
              <a:rPr lang="es-MX" sz="2000" i="1" dirty="0">
                <a:latin typeface="Arial" panose="020B0604020202020204" pitchFamily="34" charset="0"/>
                <a:cs typeface="Arial" panose="020B0604020202020204" pitchFamily="34" charset="0"/>
              </a:rPr>
              <a:t>la coherencia de la misma. 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0" y="2163729"/>
            <a:ext cx="2588443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2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CIUDADANIA</a:t>
            </a:r>
          </a:p>
          <a:p>
            <a:pPr algn="ctr"/>
            <a:r>
              <a:rPr lang="es-CO" sz="2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SUS ORGANIZACIONES</a:t>
            </a:r>
            <a:endParaRPr lang="es-CO" sz="20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67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-1" y="-121761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-108520" y="547257"/>
            <a:ext cx="89644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i="1" dirty="0" smtClean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algn="ctr"/>
            <a:r>
              <a:rPr lang="es-MX" sz="28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CUANDO SE INICIA?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87426" y="2187293"/>
            <a:ext cx="90565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2200" dirty="0" smtClean="0">
              <a:solidFill>
                <a:srgbClr val="8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4135" y="2013115"/>
            <a:ext cx="9119864" cy="35394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3200" i="1" dirty="0">
                <a:latin typeface="Arial" panose="020B0604020202020204" pitchFamily="34" charset="0"/>
                <a:cs typeface="Arial" panose="020B0604020202020204" pitchFamily="34" charset="0"/>
              </a:rPr>
              <a:t>El empalme debe iniciarse en el momento en que es elegido el nuevo mandatario y éste define, de común acuerdo con la Administración saliente, la estrategia para llevar a cabo el empalme – programación de reuniones, la entrega de información, entrega de bienes muebles e inmuebles, presentación de informes, etc. </a:t>
            </a:r>
          </a:p>
        </p:txBody>
      </p:sp>
    </p:spTree>
    <p:extLst>
      <p:ext uri="{BB962C8B-B14F-4D97-AF65-F5344CB8AC3E}">
        <p14:creationId xmlns:p14="http://schemas.microsoft.com/office/powerpoint/2010/main" val="73565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-1" y="-121761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-108520" y="547257"/>
            <a:ext cx="89644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i="1" dirty="0" smtClean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algn="ctr"/>
            <a:r>
              <a:rPr lang="es-MX" sz="28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CUANDO FINALIZA?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87426" y="2187293"/>
            <a:ext cx="90565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2200" dirty="0" smtClean="0">
              <a:solidFill>
                <a:srgbClr val="8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4135" y="2013115"/>
            <a:ext cx="9119864" cy="381642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3200" i="1" dirty="0">
                <a:latin typeface="Arial" panose="020B0604020202020204" pitchFamily="34" charset="0"/>
                <a:cs typeface="Arial" panose="020B0604020202020204" pitchFamily="34" charset="0"/>
              </a:rPr>
              <a:t>El empalme finaliza con la realización de un acto formal en donde las partes firman el Acta de Informe de Gestión.  </a:t>
            </a:r>
          </a:p>
          <a:p>
            <a:pPr algn="just"/>
            <a:r>
              <a:rPr lang="es-MX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s-MX" sz="3200" i="1" dirty="0">
                <a:latin typeface="Arial" panose="020B0604020202020204" pitchFamily="34" charset="0"/>
                <a:cs typeface="Arial" panose="020B0604020202020204" pitchFamily="34" charset="0"/>
              </a:rPr>
              <a:t>No obstante, el mandatario saliente debe atender las citaciones que los organismos de control demanden con posterioridad a tal fecha. </a:t>
            </a:r>
            <a:endParaRPr lang="es-MX" sz="3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MX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Parágrafo, Art 13 Ley 951</a:t>
            </a:r>
            <a:r>
              <a:rPr lang="es-MX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MX" i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93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-1" y="-121761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-108520" y="547257"/>
            <a:ext cx="8964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CUÁLES SON LAS RESPONSABILIDADES?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87426" y="2187293"/>
            <a:ext cx="90565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2200" dirty="0" smtClean="0">
              <a:solidFill>
                <a:srgbClr val="8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0" y="1178524"/>
            <a:ext cx="9119864" cy="50475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2800" b="1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ADMINISTRACION SALIENTE </a:t>
            </a:r>
          </a:p>
          <a:p>
            <a:pPr algn="just"/>
            <a:endParaRPr lang="es-MX" sz="2800" b="1" i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MX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Designar vocero de empalme e informar al mandatario electo</a:t>
            </a:r>
          </a:p>
          <a:p>
            <a:pPr algn="just"/>
            <a:endParaRPr lang="es-MX" sz="14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MX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Prepara y organiza con anticipación la información para el empalme.</a:t>
            </a:r>
          </a:p>
          <a:p>
            <a:pPr algn="just"/>
            <a:endParaRPr lang="es-MX" sz="14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MX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Coordina las reuniones definidas con el equipo entrante.</a:t>
            </a:r>
          </a:p>
          <a:p>
            <a:pPr algn="just"/>
            <a:endParaRPr lang="es-MX" sz="14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MX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Garantiza las condiciones logísticas para llevar a buen termino el proceso de empalme.</a:t>
            </a:r>
            <a:endParaRPr lang="es-MX" b="1" i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19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-1" y="-121761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-108520" y="547257"/>
            <a:ext cx="8964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CUÁLES SON LAS RESPONSABILIDADES?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87426" y="2187293"/>
            <a:ext cx="90565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2200" dirty="0" smtClean="0">
              <a:solidFill>
                <a:srgbClr val="8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0" y="1178524"/>
            <a:ext cx="9119864" cy="526297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2800" b="1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ADMINISTRACION  ENTRANTE </a:t>
            </a:r>
          </a:p>
          <a:p>
            <a:pPr algn="just"/>
            <a:endParaRPr lang="es-MX" sz="2800" b="1" i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MX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Designa delegados para conformar Comisión de Empalme y oficializa ante la administración saliente.</a:t>
            </a:r>
            <a:endParaRPr lang="es-MX" sz="14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MX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Propone estrategia de empalme y coordina con equipo saliente (comisión).</a:t>
            </a:r>
          </a:p>
          <a:p>
            <a:pPr algn="just"/>
            <a:endParaRPr lang="es-MX" sz="14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MX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Participa en las reuniones definidas y organiza la recepción de la información.</a:t>
            </a:r>
          </a:p>
          <a:p>
            <a:pPr algn="just"/>
            <a:endParaRPr lang="es-MX" sz="14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MX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Analiza el contenido del informe de gestión y prepara observaciones de ser el caso.</a:t>
            </a:r>
            <a:endParaRPr lang="es-MX" b="1" i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94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0" y="1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79512" y="735994"/>
            <a:ext cx="8964488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200" i="1" dirty="0" smtClean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QUÉ ES?</a:t>
            </a:r>
          </a:p>
          <a:p>
            <a:endParaRPr lang="es-MX" sz="2400" i="1" dirty="0" smtClean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just"/>
            <a:r>
              <a:rPr lang="es-MX" sz="2400" i="1" dirty="0" smtClean="0">
                <a:latin typeface="Arial Black" panose="020B0A04020102020204" pitchFamily="34" charset="0"/>
              </a:rPr>
              <a:t>Es </a:t>
            </a:r>
            <a:r>
              <a:rPr lang="es-MX" sz="2400" i="1" dirty="0">
                <a:latin typeface="Arial Black" panose="020B0A04020102020204" pitchFamily="34" charset="0"/>
              </a:rPr>
              <a:t>un proceso de interés público, formal y obligatorio, a través del cual se hace entrega y se recibe la administración pública de las entidades territoriales, y se formaliza con la entrega de un informe de gestión.</a:t>
            </a:r>
          </a:p>
          <a:p>
            <a:pPr algn="just"/>
            <a:r>
              <a:rPr lang="es-MX" sz="2400" i="1" dirty="0">
                <a:latin typeface="Arial Black" panose="020B0A04020102020204" pitchFamily="34" charset="0"/>
              </a:rPr>
              <a:t>Da cuenta del estado de la entidad territorial en relación con sus recursos administrativos, financieros, humanos y tecnológicos, así como de la situación en materia de desarrollo económico, social, político, cultural, ambiental, de ordenamiento territorial, seguridad y convivencia ciudadana, orden público, etc.</a:t>
            </a:r>
          </a:p>
        </p:txBody>
      </p:sp>
    </p:spTree>
    <p:extLst>
      <p:ext uri="{BB962C8B-B14F-4D97-AF65-F5344CB8AC3E}">
        <p14:creationId xmlns:p14="http://schemas.microsoft.com/office/powerpoint/2010/main" val="181246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0" y="1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07504" y="561706"/>
            <a:ext cx="9036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i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1° </a:t>
            </a:r>
            <a:r>
              <a:rPr lang="es-MX" sz="24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s-MX" sz="32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FASE  PREPARATORIA</a:t>
            </a:r>
            <a:endParaRPr lang="es-MX" sz="3200" i="1" dirty="0">
              <a:latin typeface="Arial Black" panose="020B0A04020102020204" pitchFamily="34" charset="0"/>
            </a:endParaRPr>
          </a:p>
        </p:txBody>
      </p:sp>
      <p:sp>
        <p:nvSpPr>
          <p:cNvPr id="4" name="Conector 3"/>
          <p:cNvSpPr/>
          <p:nvPr/>
        </p:nvSpPr>
        <p:spPr>
          <a:xfrm>
            <a:off x="6026113" y="4437112"/>
            <a:ext cx="3117887" cy="1856421"/>
          </a:xfrm>
          <a:prstGeom prst="flowChartConnector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Elaboración de informe de gestión y recomendaciones a la nueva administración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ector 7"/>
          <p:cNvSpPr/>
          <p:nvPr/>
        </p:nvSpPr>
        <p:spPr>
          <a:xfrm>
            <a:off x="1854137" y="5131837"/>
            <a:ext cx="2847926" cy="1569657"/>
          </a:xfrm>
          <a:prstGeom prst="flowChartConnector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Construcción de agenda de trabajo 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ector 9"/>
          <p:cNvSpPr/>
          <p:nvPr/>
        </p:nvSpPr>
        <p:spPr>
          <a:xfrm>
            <a:off x="3752672" y="3210561"/>
            <a:ext cx="2501343" cy="1601054"/>
          </a:xfrm>
          <a:prstGeom prst="flowChartConnector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identificación y levantamiento de información 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onector 10"/>
          <p:cNvSpPr/>
          <p:nvPr/>
        </p:nvSpPr>
        <p:spPr>
          <a:xfrm>
            <a:off x="117186" y="2859934"/>
            <a:ext cx="2987824" cy="2038067"/>
          </a:xfrm>
          <a:prstGeom prst="flowChartConnector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Conformación de equipo de trabajo y designación de responsables de empalme 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lecha derecha 5"/>
          <p:cNvSpPr/>
          <p:nvPr/>
        </p:nvSpPr>
        <p:spPr>
          <a:xfrm rot="3481800">
            <a:off x="2233502" y="4785655"/>
            <a:ext cx="557680" cy="484632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Flecha derecha 11"/>
          <p:cNvSpPr/>
          <p:nvPr/>
        </p:nvSpPr>
        <p:spPr>
          <a:xfrm rot="2848994">
            <a:off x="5904633" y="4482246"/>
            <a:ext cx="557680" cy="484632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Flecha derecha 12"/>
          <p:cNvSpPr/>
          <p:nvPr/>
        </p:nvSpPr>
        <p:spPr>
          <a:xfrm rot="18370943">
            <a:off x="3994329" y="4789039"/>
            <a:ext cx="640223" cy="484632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CuadroTexto 13"/>
          <p:cNvSpPr txBox="1"/>
          <p:nvPr/>
        </p:nvSpPr>
        <p:spPr>
          <a:xfrm>
            <a:off x="323528" y="2637797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3201887" y="4594583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s-CO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5222641" y="2731858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CO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8088168" y="4068361"/>
            <a:ext cx="5261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endParaRPr lang="es-CO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4321913" y="6310344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>
                <a:solidFill>
                  <a:srgbClr val="62F362"/>
                </a:solidFill>
              </a:rPr>
              <a:t>Septiembre - Octubre</a:t>
            </a:r>
            <a:endParaRPr lang="es-CO" dirty="0">
              <a:solidFill>
                <a:srgbClr val="62F362"/>
              </a:solidFill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66421" y="1107309"/>
            <a:ext cx="90268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Permite a la administración saliente hacer un balance de su gestión, </a:t>
            </a:r>
            <a:r>
              <a:rPr lang="es-MX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Convirtiéndose en </a:t>
            </a:r>
            <a:r>
              <a:rPr lang="es-MX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su primera línea de defensa, así como identificar alertas</a:t>
            </a:r>
            <a:r>
              <a:rPr lang="es-MX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debilidades </a:t>
            </a:r>
            <a:r>
              <a:rPr lang="es-MX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MX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lecciones </a:t>
            </a:r>
            <a:r>
              <a:rPr lang="es-MX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aprendidas, para hacer recomendaciones al gobierno entrante. </a:t>
            </a:r>
            <a:endParaRPr lang="es-CO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49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0" y="1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0" y="673212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QUE INFORMACIÓN SE DEBE PRESENTAR </a:t>
            </a:r>
            <a:endParaRPr lang="es-MX" sz="2800" i="1" dirty="0">
              <a:latin typeface="Arial Black" panose="020B0A040201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0" y="3133502"/>
            <a:ext cx="2155270" cy="923330"/>
          </a:xfrm>
          <a:prstGeom prst="rect">
            <a:avLst/>
          </a:prstGeom>
          <a:solidFill>
            <a:srgbClr val="009900"/>
          </a:solidFill>
        </p:spPr>
        <p:txBody>
          <a:bodyPr wrap="none" rtlCol="0">
            <a:spAutoFit/>
          </a:bodyPr>
          <a:lstStyle/>
          <a:p>
            <a:pPr algn="ctr"/>
            <a:r>
              <a:rPr lang="es-CO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 Y </a:t>
            </a:r>
          </a:p>
          <a:p>
            <a:pPr algn="ctr"/>
            <a:r>
              <a:rPr lang="es-CO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DESARROLLO </a:t>
            </a:r>
          </a:p>
          <a:p>
            <a:pPr algn="ctr"/>
            <a:r>
              <a:rPr lang="es-CO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ADMINISTRATIVO</a:t>
            </a:r>
            <a:endParaRPr lang="es-CO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3078493" y="1524243"/>
            <a:ext cx="6030212" cy="369332"/>
          </a:xfrm>
          <a:prstGeom prst="rect">
            <a:avLst/>
          </a:prstGeom>
          <a:solidFill>
            <a:srgbClr val="99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Defensa Jurídica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3096141" y="2036685"/>
            <a:ext cx="6047859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Contractual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3096138" y="3075471"/>
            <a:ext cx="6012565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Gestión Talento Humano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3096139" y="2555675"/>
            <a:ext cx="6012564" cy="369332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Sistema Financiero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3096138" y="3595167"/>
            <a:ext cx="6012565" cy="36933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Gestión Documental y Archivo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3096138" y="4099549"/>
            <a:ext cx="6012565" cy="369332"/>
          </a:xfrm>
          <a:prstGeom prst="rect">
            <a:avLst/>
          </a:prstGeom>
          <a:solidFill>
            <a:srgbClr val="FF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Gobierno en Línea y Sistemas de Información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3096140" y="5088474"/>
            <a:ext cx="604786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Transparencia, Participación y Servicio al Ciudadano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CuadroTexto 25"/>
          <p:cNvSpPr txBox="1"/>
          <p:nvPr/>
        </p:nvSpPr>
        <p:spPr>
          <a:xfrm>
            <a:off x="3096140" y="5536493"/>
            <a:ext cx="6030213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Control de la Gestión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3096140" y="6062103"/>
            <a:ext cx="6047860" cy="369331"/>
          </a:xfrm>
          <a:prstGeom prst="rect">
            <a:avLst/>
          </a:prstGeom>
          <a:solidFill>
            <a:srgbClr val="FF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Recursos Físicos e Inventarios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3078493" y="4581659"/>
            <a:ext cx="6047860" cy="369332"/>
          </a:xfrm>
          <a:prstGeom prst="rect">
            <a:avLst/>
          </a:prstGeom>
          <a:solidFill>
            <a:srgbClr val="66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Banco de Programas y Proyectos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Conector recto 29"/>
          <p:cNvCxnSpPr/>
          <p:nvPr/>
        </p:nvCxnSpPr>
        <p:spPr>
          <a:xfrm>
            <a:off x="2627784" y="1700808"/>
            <a:ext cx="72008" cy="4545961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Conector recto 32"/>
          <p:cNvCxnSpPr>
            <a:endCxn id="19" idx="1"/>
          </p:cNvCxnSpPr>
          <p:nvPr/>
        </p:nvCxnSpPr>
        <p:spPr>
          <a:xfrm flipV="1">
            <a:off x="2627784" y="1708909"/>
            <a:ext cx="450709" cy="13845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Conector recto 38"/>
          <p:cNvCxnSpPr/>
          <p:nvPr/>
        </p:nvCxnSpPr>
        <p:spPr>
          <a:xfrm flipH="1">
            <a:off x="2627784" y="2204864"/>
            <a:ext cx="450710" cy="46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Conector recto 43"/>
          <p:cNvCxnSpPr>
            <a:endCxn id="22" idx="1"/>
          </p:cNvCxnSpPr>
          <p:nvPr/>
        </p:nvCxnSpPr>
        <p:spPr>
          <a:xfrm>
            <a:off x="2627784" y="2733828"/>
            <a:ext cx="468355" cy="651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Conector recto 52"/>
          <p:cNvCxnSpPr>
            <a:endCxn id="21" idx="1"/>
          </p:cNvCxnSpPr>
          <p:nvPr/>
        </p:nvCxnSpPr>
        <p:spPr>
          <a:xfrm flipV="1">
            <a:off x="2627784" y="3260137"/>
            <a:ext cx="468354" cy="87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Conector recto 59"/>
          <p:cNvCxnSpPr>
            <a:endCxn id="23" idx="1"/>
          </p:cNvCxnSpPr>
          <p:nvPr/>
        </p:nvCxnSpPr>
        <p:spPr>
          <a:xfrm flipV="1">
            <a:off x="2627784" y="3779833"/>
            <a:ext cx="468354" cy="920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Conector recto 61"/>
          <p:cNvCxnSpPr/>
          <p:nvPr/>
        </p:nvCxnSpPr>
        <p:spPr>
          <a:xfrm flipH="1" flipV="1">
            <a:off x="2699792" y="4293416"/>
            <a:ext cx="378702" cy="662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Conector recto 65"/>
          <p:cNvCxnSpPr>
            <a:endCxn id="28" idx="1"/>
          </p:cNvCxnSpPr>
          <p:nvPr/>
        </p:nvCxnSpPr>
        <p:spPr>
          <a:xfrm flipV="1">
            <a:off x="2699792" y="4766325"/>
            <a:ext cx="378701" cy="757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Conector recto 73"/>
          <p:cNvCxnSpPr>
            <a:endCxn id="25" idx="1"/>
          </p:cNvCxnSpPr>
          <p:nvPr/>
        </p:nvCxnSpPr>
        <p:spPr>
          <a:xfrm flipV="1">
            <a:off x="2699792" y="5273140"/>
            <a:ext cx="396348" cy="2806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Conector recto 75"/>
          <p:cNvCxnSpPr>
            <a:endCxn id="26" idx="1"/>
          </p:cNvCxnSpPr>
          <p:nvPr/>
        </p:nvCxnSpPr>
        <p:spPr>
          <a:xfrm flipV="1">
            <a:off x="2699792" y="5721159"/>
            <a:ext cx="396348" cy="120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8" name="Conector recto 77"/>
          <p:cNvCxnSpPr>
            <a:endCxn id="27" idx="1"/>
          </p:cNvCxnSpPr>
          <p:nvPr/>
        </p:nvCxnSpPr>
        <p:spPr>
          <a:xfrm>
            <a:off x="2699792" y="6237313"/>
            <a:ext cx="396348" cy="9456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3" name="Conector recto 82"/>
          <p:cNvCxnSpPr>
            <a:stCxn id="5" idx="3"/>
          </p:cNvCxnSpPr>
          <p:nvPr/>
        </p:nvCxnSpPr>
        <p:spPr>
          <a:xfrm>
            <a:off x="2155270" y="3595167"/>
            <a:ext cx="5445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46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0" y="1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9937" y="841145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QUE INFORMACIÓN SE DEBE PRESENTAR </a:t>
            </a:r>
            <a:endParaRPr lang="es-MX" sz="2800" i="1" dirty="0">
              <a:latin typeface="Arial Black" panose="020B0A040201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" y="3133502"/>
            <a:ext cx="2051720" cy="92333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  DEL </a:t>
            </a:r>
          </a:p>
          <a:p>
            <a:pPr algn="ctr"/>
            <a:r>
              <a:rPr lang="es-CO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DESARROLLO </a:t>
            </a:r>
          </a:p>
          <a:p>
            <a:pPr algn="ctr"/>
            <a:r>
              <a:rPr lang="es-CO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TERRITORIAL</a:t>
            </a:r>
            <a:endParaRPr lang="es-CO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3096140" y="1841496"/>
            <a:ext cx="6030212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CUMPLIMIENTOL DEL PLAN DE DESARROLLO</a:t>
            </a:r>
            <a:endParaRPr lang="es-CO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3838529" y="2771676"/>
            <a:ext cx="4392488" cy="1477328"/>
          </a:xfrm>
          <a:prstGeom prst="rect">
            <a:avLst/>
          </a:prstGeom>
          <a:solidFill>
            <a:srgbClr val="FF99FF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Educación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Salud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Agua potable y saneamiento básico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Deporte y Recreación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Cultura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3096140" y="5444353"/>
            <a:ext cx="6047860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SEGUIMIENTO AL POT</a:t>
            </a:r>
            <a:endParaRPr lang="es-CO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3838530" y="4524404"/>
            <a:ext cx="4392487" cy="369332"/>
          </a:xfrm>
          <a:prstGeom prst="rect">
            <a:avLst/>
          </a:prstGeom>
          <a:solidFill>
            <a:srgbClr val="FF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Otros Sectores y Temas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Conector recto 29"/>
          <p:cNvCxnSpPr/>
          <p:nvPr/>
        </p:nvCxnSpPr>
        <p:spPr>
          <a:xfrm>
            <a:off x="2627784" y="2008761"/>
            <a:ext cx="72008" cy="364620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Conector recto 32"/>
          <p:cNvCxnSpPr>
            <a:endCxn id="19" idx="1"/>
          </p:cNvCxnSpPr>
          <p:nvPr/>
        </p:nvCxnSpPr>
        <p:spPr>
          <a:xfrm flipV="1">
            <a:off x="2645431" y="2026162"/>
            <a:ext cx="450709" cy="13846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Conector recto 73"/>
          <p:cNvCxnSpPr>
            <a:endCxn id="25" idx="1"/>
          </p:cNvCxnSpPr>
          <p:nvPr/>
        </p:nvCxnSpPr>
        <p:spPr>
          <a:xfrm flipV="1">
            <a:off x="2699792" y="5629019"/>
            <a:ext cx="396348" cy="2594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3" name="Conector recto 82"/>
          <p:cNvCxnSpPr>
            <a:stCxn id="5" idx="3"/>
          </p:cNvCxnSpPr>
          <p:nvPr/>
        </p:nvCxnSpPr>
        <p:spPr>
          <a:xfrm flipV="1">
            <a:off x="2051721" y="3580594"/>
            <a:ext cx="576063" cy="1457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Conector recto 36"/>
          <p:cNvCxnSpPr/>
          <p:nvPr/>
        </p:nvCxnSpPr>
        <p:spPr>
          <a:xfrm flipV="1">
            <a:off x="5700599" y="2210828"/>
            <a:ext cx="0" cy="56084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Conector recto 41"/>
          <p:cNvCxnSpPr/>
          <p:nvPr/>
        </p:nvCxnSpPr>
        <p:spPr>
          <a:xfrm>
            <a:off x="5700599" y="4238440"/>
            <a:ext cx="0" cy="28596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480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0" y="1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0" y="673212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QUE INFORMACIÓN SE DEBE PRESENTAR </a:t>
            </a:r>
            <a:endParaRPr lang="es-MX" sz="2800" i="1" dirty="0">
              <a:latin typeface="Arial Black" panose="020B0A040201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-1" y="3133502"/>
            <a:ext cx="2187427" cy="923330"/>
          </a:xfrm>
          <a:prstGeom prst="rect">
            <a:avLst/>
          </a:prstGeom>
          <a:solidFill>
            <a:srgbClr val="99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SEGUIMIENTO AL </a:t>
            </a:r>
          </a:p>
          <a:p>
            <a:pPr algn="ctr"/>
            <a:r>
              <a:rPr lang="es-CO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</a:t>
            </a:r>
          </a:p>
          <a:p>
            <a:pPr algn="ctr"/>
            <a:r>
              <a:rPr lang="es-CO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DESARROLLO</a:t>
            </a:r>
            <a:endParaRPr lang="es-CO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3078493" y="1338096"/>
            <a:ext cx="6030212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Relación de Planes Sectoriales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3096141" y="1776303"/>
            <a:ext cx="6047859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Ambiental y Gestión del Riesgo 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3113788" y="2702673"/>
            <a:ext cx="6012565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Complemento APSB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3096139" y="2239399"/>
            <a:ext cx="6012564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Asuntos Étnicos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3131435" y="3165947"/>
            <a:ext cx="6012565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Complemento Pobreza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3096138" y="3614164"/>
            <a:ext cx="6012565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Complemento Salud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3096140" y="4472573"/>
            <a:ext cx="6047860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Empleo y Trabajo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CuadroTexto 25"/>
          <p:cNvSpPr txBox="1"/>
          <p:nvPr/>
        </p:nvSpPr>
        <p:spPr>
          <a:xfrm>
            <a:off x="3096140" y="4920780"/>
            <a:ext cx="6030213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Genero- diversidad sexual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3113788" y="5319620"/>
            <a:ext cx="6047860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Infraestructura Transporte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3096140" y="4039336"/>
            <a:ext cx="6047860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Desarrollo Rural y Agropecuario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Conector recto 29"/>
          <p:cNvCxnSpPr/>
          <p:nvPr/>
        </p:nvCxnSpPr>
        <p:spPr>
          <a:xfrm>
            <a:off x="2605777" y="1536607"/>
            <a:ext cx="111660" cy="488665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Conector recto 32"/>
          <p:cNvCxnSpPr>
            <a:endCxn id="19" idx="1"/>
          </p:cNvCxnSpPr>
          <p:nvPr/>
        </p:nvCxnSpPr>
        <p:spPr>
          <a:xfrm flipV="1">
            <a:off x="2627784" y="1522762"/>
            <a:ext cx="450709" cy="13845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Conector recto 38"/>
          <p:cNvCxnSpPr/>
          <p:nvPr/>
        </p:nvCxnSpPr>
        <p:spPr>
          <a:xfrm flipH="1">
            <a:off x="2627784" y="2000378"/>
            <a:ext cx="450710" cy="46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Conector recto 43"/>
          <p:cNvCxnSpPr>
            <a:endCxn id="22" idx="1"/>
          </p:cNvCxnSpPr>
          <p:nvPr/>
        </p:nvCxnSpPr>
        <p:spPr>
          <a:xfrm>
            <a:off x="2627784" y="2417552"/>
            <a:ext cx="468355" cy="651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Conector recto 52"/>
          <p:cNvCxnSpPr>
            <a:endCxn id="21" idx="1"/>
          </p:cNvCxnSpPr>
          <p:nvPr/>
        </p:nvCxnSpPr>
        <p:spPr>
          <a:xfrm flipV="1">
            <a:off x="2645434" y="2887339"/>
            <a:ext cx="468354" cy="87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Conector recto 59"/>
          <p:cNvCxnSpPr>
            <a:endCxn id="23" idx="1"/>
          </p:cNvCxnSpPr>
          <p:nvPr/>
        </p:nvCxnSpPr>
        <p:spPr>
          <a:xfrm flipV="1">
            <a:off x="2663081" y="3350613"/>
            <a:ext cx="468354" cy="920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Conector recto 61"/>
          <p:cNvCxnSpPr/>
          <p:nvPr/>
        </p:nvCxnSpPr>
        <p:spPr>
          <a:xfrm flipH="1" flipV="1">
            <a:off x="2699792" y="4258204"/>
            <a:ext cx="378702" cy="662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Conector recto 65"/>
          <p:cNvCxnSpPr>
            <a:endCxn id="24" idx="1"/>
          </p:cNvCxnSpPr>
          <p:nvPr/>
        </p:nvCxnSpPr>
        <p:spPr>
          <a:xfrm flipV="1">
            <a:off x="2692693" y="3798830"/>
            <a:ext cx="403445" cy="738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Conector recto 73"/>
          <p:cNvCxnSpPr>
            <a:endCxn id="25" idx="1"/>
          </p:cNvCxnSpPr>
          <p:nvPr/>
        </p:nvCxnSpPr>
        <p:spPr>
          <a:xfrm flipV="1">
            <a:off x="2692693" y="4657239"/>
            <a:ext cx="403447" cy="36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Conector recto 75"/>
          <p:cNvCxnSpPr>
            <a:endCxn id="26" idx="1"/>
          </p:cNvCxnSpPr>
          <p:nvPr/>
        </p:nvCxnSpPr>
        <p:spPr>
          <a:xfrm flipV="1">
            <a:off x="2699792" y="5105446"/>
            <a:ext cx="396348" cy="120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8" name="Conector recto 77"/>
          <p:cNvCxnSpPr>
            <a:endCxn id="27" idx="1"/>
          </p:cNvCxnSpPr>
          <p:nvPr/>
        </p:nvCxnSpPr>
        <p:spPr>
          <a:xfrm>
            <a:off x="2708613" y="5504286"/>
            <a:ext cx="405175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3" name="Conector recto 82"/>
          <p:cNvCxnSpPr>
            <a:stCxn id="5" idx="3"/>
          </p:cNvCxnSpPr>
          <p:nvPr/>
        </p:nvCxnSpPr>
        <p:spPr>
          <a:xfrm>
            <a:off x="2187426" y="3595167"/>
            <a:ext cx="51238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CuadroTexto 30"/>
          <p:cNvSpPr txBox="1"/>
          <p:nvPr/>
        </p:nvSpPr>
        <p:spPr>
          <a:xfrm>
            <a:off x="3096136" y="5766467"/>
            <a:ext cx="6047860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Seguridad y Convivencia Ciudadana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CuadroTexto 31"/>
          <p:cNvSpPr txBox="1"/>
          <p:nvPr/>
        </p:nvSpPr>
        <p:spPr>
          <a:xfrm>
            <a:off x="3113788" y="6201064"/>
            <a:ext cx="6047860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Vivienda Urbana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2717437" y="6004880"/>
            <a:ext cx="378699" cy="16729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Conector recto 28"/>
          <p:cNvCxnSpPr>
            <a:endCxn id="32" idx="1"/>
          </p:cNvCxnSpPr>
          <p:nvPr/>
        </p:nvCxnSpPr>
        <p:spPr>
          <a:xfrm>
            <a:off x="2699792" y="6385730"/>
            <a:ext cx="41399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943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0" y="1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79512" y="1028343"/>
            <a:ext cx="8964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i="1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endParaRPr lang="es-MX" sz="2400" i="1" dirty="0">
              <a:latin typeface="Arial Black" panose="020B0A040201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0" y="447473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i="1" dirty="0" smtClean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 SE ELABORA EL INFORME DE GESTIÓN</a:t>
            </a:r>
          </a:p>
          <a:p>
            <a:r>
              <a:rPr lang="es-MX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Realice un balance de la información con el equipo y defina la ruta a seguir</a:t>
            </a:r>
            <a:r>
              <a:rPr lang="es-MX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s-CO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CO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81136" y="2881309"/>
            <a:ext cx="89817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Si se cuenta con información consignada y actualizada en los sistemas de información, por ejemplo en los sistemas de información nacional como el SECOP o el SIGEP, o en los territoriales de que disponga; en el tema que corresponde en el informe de gestión, se debe incluir la ruta, el usuario, y la clave para el acceso a esa información, así como el reporte actualizado de la información pertinente</a:t>
            </a:r>
            <a:endParaRPr lang="es-CO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entágono 11"/>
          <p:cNvSpPr/>
          <p:nvPr/>
        </p:nvSpPr>
        <p:spPr>
          <a:xfrm>
            <a:off x="0" y="2115772"/>
            <a:ext cx="7308304" cy="484632"/>
          </a:xfrm>
          <a:prstGeom prst="homePlat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USO DE LOS SISTEMAS DE INFORMACION </a:t>
            </a:r>
            <a:endParaRPr lang="es-CO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93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0" y="1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79512" y="1028343"/>
            <a:ext cx="8964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i="1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endParaRPr lang="es-MX" sz="2400" i="1" dirty="0">
              <a:latin typeface="Arial Black" panose="020B0A040201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0" y="1746027"/>
            <a:ext cx="88569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Si </a:t>
            </a:r>
            <a:r>
              <a:rPr lang="es-MX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no se cuenta con información consignada y actualizada en los sistemas de información, pero se dispone de documentos o informes con datos o cifras actualizadas, en el informe de gestión se debe incluir la ruta para el acceso a dicha información , así como el reporte actualizado de la información pertinente.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79512" y="57590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i="1" dirty="0" smtClean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 SE ELABORA EL INFORME DE GESTIÓN</a:t>
            </a:r>
          </a:p>
        </p:txBody>
      </p:sp>
      <p:sp>
        <p:nvSpPr>
          <p:cNvPr id="14" name="Pentágono 13"/>
          <p:cNvSpPr/>
          <p:nvPr/>
        </p:nvSpPr>
        <p:spPr>
          <a:xfrm>
            <a:off x="0" y="1181342"/>
            <a:ext cx="7487816" cy="484632"/>
          </a:xfrm>
          <a:prstGeom prst="homePlat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USO DE LA INFORMACION DOCUMENTADA</a:t>
            </a:r>
            <a:endParaRPr lang="es-CO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entágono 12"/>
          <p:cNvSpPr/>
          <p:nvPr/>
        </p:nvSpPr>
        <p:spPr>
          <a:xfrm>
            <a:off x="0" y="4134404"/>
            <a:ext cx="7487816" cy="484632"/>
          </a:xfrm>
          <a:prstGeom prst="homePlat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USO DE  FORMATOS</a:t>
            </a:r>
            <a:endParaRPr lang="es-CO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0" y="4689759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Si no se cuenta con datos o información consignada y actualizada en los sistemas de información, ni se cuenta con documentos o informes con datos o cifras actualizadas, para el informe de gestión se debe diligenciar los formatos anexos a la Circular Conjunta 018.</a:t>
            </a:r>
          </a:p>
        </p:txBody>
      </p:sp>
    </p:spTree>
    <p:extLst>
      <p:ext uri="{BB962C8B-B14F-4D97-AF65-F5344CB8AC3E}">
        <p14:creationId xmlns:p14="http://schemas.microsoft.com/office/powerpoint/2010/main" val="219454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0" y="1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07504" y="561706"/>
            <a:ext cx="9036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i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2° </a:t>
            </a:r>
            <a:r>
              <a:rPr lang="es-MX" sz="24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s-MX" sz="32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FASE  DE EMPALME</a:t>
            </a:r>
            <a:endParaRPr lang="es-MX" sz="3200" i="1" dirty="0">
              <a:latin typeface="Arial Black" panose="020B0A04020102020204" pitchFamily="34" charset="0"/>
            </a:endParaRPr>
          </a:p>
        </p:txBody>
      </p:sp>
      <p:sp>
        <p:nvSpPr>
          <p:cNvPr id="8" name="Conector 7"/>
          <p:cNvSpPr/>
          <p:nvPr/>
        </p:nvSpPr>
        <p:spPr>
          <a:xfrm>
            <a:off x="2856240" y="5080966"/>
            <a:ext cx="2847926" cy="1569657"/>
          </a:xfrm>
          <a:prstGeom prst="flowChartConnector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Sesiones de comisión de empalme  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ector 9"/>
          <p:cNvSpPr/>
          <p:nvPr/>
        </p:nvSpPr>
        <p:spPr>
          <a:xfrm>
            <a:off x="5763337" y="3152825"/>
            <a:ext cx="2685414" cy="1712177"/>
          </a:xfrm>
          <a:prstGeom prst="flowChartConnector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Sesiones de entrega de información por dependencias o temas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onector 10"/>
          <p:cNvSpPr/>
          <p:nvPr/>
        </p:nvSpPr>
        <p:spPr>
          <a:xfrm>
            <a:off x="43267" y="3117020"/>
            <a:ext cx="2987824" cy="1876597"/>
          </a:xfrm>
          <a:prstGeom prst="flowChartConnector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Conformación de equipo de trabajo y designación de responsables 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lecha derecha 5"/>
          <p:cNvSpPr/>
          <p:nvPr/>
        </p:nvSpPr>
        <p:spPr>
          <a:xfrm rot="3481800">
            <a:off x="2389096" y="4825637"/>
            <a:ext cx="914179" cy="484632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Flecha derecha 11"/>
          <p:cNvSpPr/>
          <p:nvPr/>
        </p:nvSpPr>
        <p:spPr>
          <a:xfrm rot="21295458">
            <a:off x="8469096" y="3698041"/>
            <a:ext cx="557680" cy="484632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Flecha derecha 12"/>
          <p:cNvSpPr/>
          <p:nvPr/>
        </p:nvSpPr>
        <p:spPr>
          <a:xfrm rot="18370943">
            <a:off x="5279053" y="4820351"/>
            <a:ext cx="1085666" cy="484632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CuadroTexto 13"/>
          <p:cNvSpPr txBox="1"/>
          <p:nvPr/>
        </p:nvSpPr>
        <p:spPr>
          <a:xfrm>
            <a:off x="899592" y="2619929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4042610" y="4551892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s-CO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6896012" y="2671317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CO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66421" y="1107309"/>
            <a:ext cx="90268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Es un momento estratégico para la entrega y asimilación de la información del empalme, la cual se entrega a través de sesiones informativas y de retroalimentación entre los equipos de las administraciones entrante y saliente. </a:t>
            </a:r>
            <a:endParaRPr lang="es-CO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161801" y="5445224"/>
            <a:ext cx="2982199" cy="584775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CO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Entrega de actas parciales</a:t>
            </a:r>
          </a:p>
          <a:p>
            <a:r>
              <a:rPr lang="es-CO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por Dependencias o temas </a:t>
            </a:r>
            <a:endParaRPr lang="es-CO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Conector recto 20"/>
          <p:cNvCxnSpPr/>
          <p:nvPr/>
        </p:nvCxnSpPr>
        <p:spPr>
          <a:xfrm>
            <a:off x="7308304" y="4865002"/>
            <a:ext cx="0" cy="58022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CuadroTexto 21"/>
          <p:cNvSpPr txBox="1"/>
          <p:nvPr/>
        </p:nvSpPr>
        <p:spPr>
          <a:xfrm>
            <a:off x="5271722" y="6465957"/>
            <a:ext cx="278634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CO" dirty="0" smtClean="0">
                <a:solidFill>
                  <a:srgbClr val="62F362"/>
                </a:solidFill>
              </a:rPr>
              <a:t>Noviembre - diciembre</a:t>
            </a:r>
            <a:endParaRPr lang="es-CO" dirty="0">
              <a:solidFill>
                <a:srgbClr val="62F3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32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5974" y="-74199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2312" y="845585"/>
            <a:ext cx="9036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i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2° </a:t>
            </a:r>
            <a:r>
              <a:rPr lang="es-MX" sz="24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s-MX" sz="32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FASE  DE EMPALME</a:t>
            </a:r>
            <a:endParaRPr lang="es-MX" sz="3200" i="1" dirty="0">
              <a:latin typeface="Arial Black" panose="020B0A04020102020204" pitchFamily="34" charset="0"/>
            </a:endParaRPr>
          </a:p>
        </p:txBody>
      </p:sp>
      <p:sp>
        <p:nvSpPr>
          <p:cNvPr id="8" name="Conector 7"/>
          <p:cNvSpPr/>
          <p:nvPr/>
        </p:nvSpPr>
        <p:spPr>
          <a:xfrm>
            <a:off x="3419872" y="4134607"/>
            <a:ext cx="2847926" cy="1569657"/>
          </a:xfrm>
          <a:prstGeom prst="flowChartConnector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Elaboración acta de informe de Gestión 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ector 9"/>
          <p:cNvSpPr/>
          <p:nvPr/>
        </p:nvSpPr>
        <p:spPr>
          <a:xfrm>
            <a:off x="6409321" y="2256412"/>
            <a:ext cx="2685414" cy="1712177"/>
          </a:xfrm>
          <a:prstGeom prst="flowChartConnector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Reunión abierta de entrega de Gobierno (acta)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onector 10"/>
          <p:cNvSpPr/>
          <p:nvPr/>
        </p:nvSpPr>
        <p:spPr>
          <a:xfrm>
            <a:off x="488795" y="2222818"/>
            <a:ext cx="2987824" cy="1876597"/>
          </a:xfrm>
          <a:prstGeom prst="flowChartConnector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Sesiones aclaratorias de información por dependencias o temas 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lecha derecha 5"/>
          <p:cNvSpPr/>
          <p:nvPr/>
        </p:nvSpPr>
        <p:spPr>
          <a:xfrm rot="3481800">
            <a:off x="2970845" y="3858875"/>
            <a:ext cx="914179" cy="484632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Flecha derecha 12"/>
          <p:cNvSpPr/>
          <p:nvPr/>
        </p:nvSpPr>
        <p:spPr>
          <a:xfrm rot="18370943">
            <a:off x="5742844" y="3745718"/>
            <a:ext cx="1085666" cy="484632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CuadroTexto 13"/>
          <p:cNvSpPr txBox="1"/>
          <p:nvPr/>
        </p:nvSpPr>
        <p:spPr>
          <a:xfrm>
            <a:off x="1148041" y="1744485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s-CO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4102444" y="3636381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s-CO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7047217" y="1664214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s-CO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4673169" y="6300029"/>
            <a:ext cx="281359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CO" dirty="0" smtClean="0">
                <a:solidFill>
                  <a:srgbClr val="62F362"/>
                </a:solidFill>
              </a:rPr>
              <a:t>Noviembre - Diciembre</a:t>
            </a:r>
            <a:endParaRPr lang="es-CO" dirty="0">
              <a:solidFill>
                <a:srgbClr val="62F362"/>
              </a:solidFill>
            </a:endParaRPr>
          </a:p>
        </p:txBody>
      </p:sp>
      <p:sp>
        <p:nvSpPr>
          <p:cNvPr id="23" name="Flecha derecha 22"/>
          <p:cNvSpPr/>
          <p:nvPr/>
        </p:nvSpPr>
        <p:spPr>
          <a:xfrm>
            <a:off x="-30841" y="2897714"/>
            <a:ext cx="557680" cy="484632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5360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5974" y="-74199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0104" y="486276"/>
            <a:ext cx="90364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i="1" dirty="0">
                <a:solidFill>
                  <a:srgbClr val="0070C0"/>
                </a:solidFill>
                <a:latin typeface="Arial Black" panose="020B0A04020102020204" pitchFamily="34" charset="0"/>
              </a:rPr>
              <a:t>3</a:t>
            </a:r>
            <a:r>
              <a:rPr lang="es-MX" sz="2800" i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° </a:t>
            </a:r>
            <a:r>
              <a:rPr lang="es-MX" sz="28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 FASE  DE GESTIÓN Y USO DE LA INFORMACIÓN</a:t>
            </a:r>
            <a:endParaRPr lang="es-MX" sz="2800" i="1" dirty="0">
              <a:latin typeface="Arial Black" panose="020B0A04020102020204" pitchFamily="34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641195" y="24816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O" dirty="0"/>
          </a:p>
        </p:txBody>
      </p:sp>
      <p:sp>
        <p:nvSpPr>
          <p:cNvPr id="5" name="Rectángulo 4"/>
          <p:cNvSpPr/>
          <p:nvPr/>
        </p:nvSpPr>
        <p:spPr>
          <a:xfrm>
            <a:off x="45865" y="1409596"/>
            <a:ext cx="90364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Garantizar la provisión de los bienes públicos y prestación de los servicios básicos y los procesos administrativos y financieros de la entidad territorial y servir de insumo para la elaboración del nuevo Plan de Desarrollo</a:t>
            </a:r>
            <a:r>
              <a:rPr lang="es-MX" dirty="0"/>
              <a:t>. </a:t>
            </a:r>
            <a:endParaRPr lang="es-CO" dirty="0"/>
          </a:p>
        </p:txBody>
      </p:sp>
      <p:sp>
        <p:nvSpPr>
          <p:cNvPr id="12" name="Proceso alternativo 11"/>
          <p:cNvSpPr/>
          <p:nvPr/>
        </p:nvSpPr>
        <p:spPr>
          <a:xfrm>
            <a:off x="20104" y="3945159"/>
            <a:ext cx="2463663" cy="1547150"/>
          </a:xfrm>
          <a:prstGeom prst="flowChartAlternateProcess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ANALISIS DE INFORMACIÓN SOBRE GESTIÓN Y DESARROLLO ADMINISTRATIVO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roceso alternativo 9"/>
          <p:cNvSpPr/>
          <p:nvPr/>
        </p:nvSpPr>
        <p:spPr>
          <a:xfrm>
            <a:off x="2637723" y="2979256"/>
            <a:ext cx="6454577" cy="345962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O" sz="2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Finanzas Territoriales</a:t>
            </a:r>
          </a:p>
          <a:p>
            <a:endParaRPr lang="es-CO" sz="8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O" sz="2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Planta de </a:t>
            </a:r>
            <a:r>
              <a:rPr lang="es-CO" sz="2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O" sz="2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</a:t>
            </a:r>
          </a:p>
          <a:p>
            <a:endParaRPr lang="es-CO" sz="8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O" sz="2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Inventario de Herramientas Tecnológicas Disponibles </a:t>
            </a:r>
          </a:p>
          <a:p>
            <a:endParaRPr lang="es-CO" sz="8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O" sz="2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Insumos para la Primera Rendición de Cuentas</a:t>
            </a:r>
          </a:p>
          <a:p>
            <a:endParaRPr lang="es-CO" sz="8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O" sz="2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Identificación de Acciones Judiciales en Curso</a:t>
            </a:r>
          </a:p>
          <a:p>
            <a:endParaRPr lang="es-CO" sz="8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O" sz="2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Inventario de Bienes Muebles e Inmuebles</a:t>
            </a:r>
            <a:endParaRPr lang="es-CO" sz="20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4467849" y="6623194"/>
            <a:ext cx="1792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>
                <a:solidFill>
                  <a:srgbClr val="62F362"/>
                </a:solidFill>
              </a:rPr>
              <a:t>Enero - Marzo</a:t>
            </a:r>
            <a:endParaRPr lang="es-CO" dirty="0">
              <a:solidFill>
                <a:srgbClr val="62F3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40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5974" y="-74199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0104" y="486276"/>
            <a:ext cx="90364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i="1" dirty="0">
                <a:solidFill>
                  <a:srgbClr val="0070C0"/>
                </a:solidFill>
                <a:latin typeface="Arial Black" panose="020B0A04020102020204" pitchFamily="34" charset="0"/>
              </a:rPr>
              <a:t>3</a:t>
            </a:r>
            <a:r>
              <a:rPr lang="es-MX" sz="2800" i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° </a:t>
            </a:r>
            <a:r>
              <a:rPr lang="es-MX" sz="28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 FASE  DE GESTIÓN Y USO DE LA INFORMACIÓN</a:t>
            </a:r>
            <a:endParaRPr lang="es-MX" sz="2800" i="1" dirty="0">
              <a:latin typeface="Arial Black" panose="020B0A04020102020204" pitchFamily="34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641195" y="24816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O" dirty="0"/>
          </a:p>
        </p:txBody>
      </p:sp>
      <p:sp>
        <p:nvSpPr>
          <p:cNvPr id="12" name="Proceso alternativo 11"/>
          <p:cNvSpPr/>
          <p:nvPr/>
        </p:nvSpPr>
        <p:spPr>
          <a:xfrm>
            <a:off x="20104" y="2975155"/>
            <a:ext cx="2446826" cy="1547150"/>
          </a:xfrm>
          <a:prstGeom prst="flowChartAlternateProcess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ANALISIS DE INFORMACIÓN SOBRE GESTIÓN DEL  DESARROLLO TERRITORIAL </a:t>
            </a:r>
            <a:endParaRPr lang="es-CO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roceso alternativo 9"/>
          <p:cNvSpPr/>
          <p:nvPr/>
        </p:nvSpPr>
        <p:spPr>
          <a:xfrm>
            <a:off x="2602023" y="1844824"/>
            <a:ext cx="6454577" cy="385863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O" sz="2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Línea Base para el Plan de Desarrollo</a:t>
            </a:r>
          </a:p>
          <a:p>
            <a:endParaRPr lang="es-CO" sz="14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O" sz="2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Línea Base para el Plan de Ordenamiento Territorial </a:t>
            </a:r>
          </a:p>
          <a:p>
            <a:endParaRPr lang="es-CO" sz="14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O" sz="2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Identificación Planes y Programas que deben tener continuidad</a:t>
            </a:r>
          </a:p>
          <a:p>
            <a:endParaRPr lang="es-CO" sz="8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O" sz="20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Inventario de Instrumentos de Planificación</a:t>
            </a:r>
          </a:p>
          <a:p>
            <a:endParaRPr lang="es-CO" sz="8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000" b="1" i="1" dirty="0" smtClean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Planes estratégicos y sectoriales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000" b="1" i="1" dirty="0" smtClean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 de Política Pública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000" b="1" i="1" dirty="0" smtClean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Diagnósticos,   entre otros</a:t>
            </a:r>
            <a:endParaRPr lang="es-CO" sz="20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4499992" y="6453336"/>
            <a:ext cx="1866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>
                <a:solidFill>
                  <a:srgbClr val="62F362"/>
                </a:solidFill>
              </a:rPr>
              <a:t>Enero  - Marzo</a:t>
            </a:r>
            <a:endParaRPr lang="es-CO" dirty="0">
              <a:solidFill>
                <a:srgbClr val="62F3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69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0" y="1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79511" y="607311"/>
            <a:ext cx="8964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i="1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s-MX" sz="24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MARCO NORMATIVO</a:t>
            </a:r>
          </a:p>
        </p:txBody>
      </p:sp>
      <p:sp>
        <p:nvSpPr>
          <p:cNvPr id="4" name="Rectángulo 3"/>
          <p:cNvSpPr/>
          <p:nvPr/>
        </p:nvSpPr>
        <p:spPr>
          <a:xfrm>
            <a:off x="0" y="1342344"/>
            <a:ext cx="2542794" cy="40011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s-CO" sz="2000" i="1" dirty="0">
                <a:solidFill>
                  <a:schemeClr val="bg1"/>
                </a:solidFill>
                <a:latin typeface="Arial Black" panose="020B0A04020102020204" pitchFamily="34" charset="0"/>
              </a:rPr>
              <a:t>Ley 152 de 1994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699792" y="1188531"/>
            <a:ext cx="6444208" cy="70788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20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Por la cual se establece la Ley orgánica del Plan de Desarrollo</a:t>
            </a:r>
            <a:endParaRPr lang="es-CO" sz="20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87426" y="2187293"/>
            <a:ext cx="905657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b="1" i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ARTÍCULO </a:t>
            </a:r>
            <a:r>
              <a:rPr lang="es-MX" sz="24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39, numeral 2</a:t>
            </a:r>
            <a:r>
              <a:rPr lang="es-MX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, al hablar de la elaboración de los planes de desarrollo </a:t>
            </a:r>
            <a:r>
              <a:rPr lang="es-MX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MX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las entidades territoriales, establece que</a:t>
            </a:r>
            <a:r>
              <a:rPr lang="es-MX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/>
            <a:endParaRPr lang="es-MX" sz="24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400" b="1" i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MX" sz="24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MX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Una vez elegido el Alcalde o Gobernador respectivo, todas las </a:t>
            </a:r>
            <a:r>
              <a:rPr lang="es-MX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dependencias de </a:t>
            </a:r>
            <a:r>
              <a:rPr lang="es-MX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la administración territorial y, </a:t>
            </a:r>
            <a:r>
              <a:rPr lang="es-MX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MX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particular, las autoridades y organismos </a:t>
            </a:r>
            <a:r>
              <a:rPr lang="es-MX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MX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planeación, </a:t>
            </a:r>
            <a:r>
              <a:rPr lang="es-MX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le </a:t>
            </a:r>
            <a:r>
              <a:rPr lang="es-MX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prestarán a los candidatos electos y a las personas que </a:t>
            </a:r>
            <a:r>
              <a:rPr lang="es-MX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éstos designen </a:t>
            </a:r>
            <a:r>
              <a:rPr lang="es-MX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para el efecto, todo el apoyo administrativo, técnico y de información </a:t>
            </a:r>
            <a:r>
              <a:rPr lang="es-MX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 </a:t>
            </a:r>
            <a:r>
              <a:rPr lang="es-MX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sea necesario para la elaboración del plan.</a:t>
            </a:r>
            <a:endParaRPr lang="es-CO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30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1780" y="238336"/>
            <a:ext cx="3960440" cy="2398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Marcador de contenido 5"/>
          <p:cNvSpPr>
            <a:spLocks noGrp="1"/>
          </p:cNvSpPr>
          <p:nvPr>
            <p:ph idx="1"/>
          </p:nvPr>
        </p:nvSpPr>
        <p:spPr>
          <a:xfrm>
            <a:off x="107504" y="1"/>
            <a:ext cx="8928992" cy="2636911"/>
          </a:xfrm>
        </p:spPr>
        <p:txBody>
          <a:bodyPr/>
          <a:lstStyle/>
          <a:p>
            <a:pPr marL="109728" indent="0">
              <a:buNone/>
            </a:pPr>
            <a:endParaRPr lang="es-CO" dirty="0" smtClean="0"/>
          </a:p>
          <a:p>
            <a:pPr marL="109728" indent="0">
              <a:buNone/>
            </a:pPr>
            <a:endParaRPr lang="es-CO" dirty="0"/>
          </a:p>
        </p:txBody>
      </p:sp>
      <p:sp>
        <p:nvSpPr>
          <p:cNvPr id="7" name="Rounded Rectangle 1"/>
          <p:cNvSpPr/>
          <p:nvPr/>
        </p:nvSpPr>
        <p:spPr>
          <a:xfrm>
            <a:off x="775798" y="3356992"/>
            <a:ext cx="7592404" cy="2592288"/>
          </a:xfrm>
          <a:prstGeom prst="roundRect">
            <a:avLst/>
          </a:prstGeom>
          <a:ln>
            <a:solidFill>
              <a:srgbClr val="62F36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sz="2400" b="1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20202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Century Gothic"/>
              <a:cs typeface="Century Gothic"/>
            </a:endParaRPr>
          </a:p>
          <a:p>
            <a:pPr algn="ctr"/>
            <a:r>
              <a:rPr lang="es-ES" sz="6000" b="1" i="1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8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Century Gothic"/>
              </a:rPr>
              <a:t>¡GRACIAS!</a:t>
            </a:r>
          </a:p>
          <a:p>
            <a:pPr algn="ctr"/>
            <a:endParaRPr lang="es-CO" sz="1600" b="1" i="1" dirty="0">
              <a:solidFill>
                <a:srgbClr val="000000"/>
              </a:solidFill>
              <a:latin typeface="Century Gothic"/>
              <a:cs typeface="Century Gothic"/>
            </a:endParaRPr>
          </a:p>
          <a:p>
            <a:pPr algn="ctr"/>
            <a:r>
              <a:rPr lang="es-CO" sz="2000" b="1" i="1" dirty="0" smtClean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CARLOS ELIDIO DELGADO CARDOZO</a:t>
            </a:r>
          </a:p>
          <a:p>
            <a:pPr algn="ctr"/>
            <a:r>
              <a:rPr lang="es-CO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capacitador</a:t>
            </a:r>
          </a:p>
          <a:p>
            <a:pPr algn="ctr"/>
            <a:endParaRPr lang="es-CO" sz="1600" b="1" i="1" dirty="0" smtClean="0">
              <a:solidFill>
                <a:srgbClr val="000000"/>
              </a:solidFill>
              <a:latin typeface="Century Gothic"/>
              <a:cs typeface="Century Gothic"/>
              <a:hlinkClick r:id="rId3"/>
            </a:endParaRPr>
          </a:p>
          <a:p>
            <a:pPr algn="ctr"/>
            <a:r>
              <a:rPr lang="es-CO" b="1" i="1" dirty="0" smtClean="0">
                <a:solidFill>
                  <a:schemeClr val="accent3">
                    <a:lumMod val="75000"/>
                  </a:schemeClr>
                </a:solidFill>
                <a:latin typeface="Century Gothic"/>
                <a:cs typeface="Century Gothic"/>
              </a:rPr>
              <a:t>carloselidio1@gmail.com</a:t>
            </a:r>
          </a:p>
          <a:p>
            <a:pPr algn="ctr"/>
            <a:r>
              <a:rPr lang="es-CO" b="1" i="1" dirty="0" smtClean="0">
                <a:solidFill>
                  <a:srgbClr val="000000"/>
                </a:solidFill>
                <a:latin typeface="Century Gothic"/>
                <a:cs typeface="Century Gothic"/>
              </a:rPr>
              <a:t>Móvil 3152989968</a:t>
            </a:r>
            <a:endParaRPr lang="es-CO" b="1" i="1" dirty="0">
              <a:solidFill>
                <a:srgbClr val="000000"/>
              </a:solidFill>
              <a:latin typeface="Century Gothic"/>
              <a:cs typeface="Century Gothic"/>
            </a:endParaRPr>
          </a:p>
          <a:p>
            <a:pPr algn="ctr"/>
            <a:endParaRPr lang="en-US" sz="2400" dirty="0">
              <a:latin typeface="Century Gothic"/>
              <a:cs typeface="Century Gothic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-108519" y="6669360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30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0" y="1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8861" y="619806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OTROS INFORMES DE EMPALME ESPECIALES </a:t>
            </a:r>
            <a:endParaRPr lang="es-MX" sz="2800" i="1" dirty="0">
              <a:latin typeface="Arial Black" panose="020B0A040201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9937" y="1305342"/>
            <a:ext cx="9134063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Entidades certificadas en educación </a:t>
            </a:r>
            <a:endParaRPr lang="es-MX" sz="2400" b="1" i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Según </a:t>
            </a:r>
            <a:r>
              <a:rPr lang="es-MX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metodología establecida por el  Ministerio de Educación </a:t>
            </a:r>
            <a:r>
              <a:rPr lang="es-MX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Nacional</a:t>
            </a:r>
          </a:p>
          <a:p>
            <a:endParaRPr lang="es-MX" sz="1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Informe especial de gestión de atención integral a las víctimas </a:t>
            </a:r>
            <a:endParaRPr lang="es-MX" sz="2400" b="1" i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Según </a:t>
            </a:r>
            <a:r>
              <a:rPr lang="es-MX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metodología establecida por el  Ministerio del </a:t>
            </a:r>
            <a:r>
              <a:rPr lang="es-MX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Interior</a:t>
            </a:r>
          </a:p>
          <a:p>
            <a:endParaRPr lang="es-MX" sz="1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2400" b="1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</a:t>
            </a:r>
            <a:r>
              <a:rPr lang="es-MX" sz="24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de Regalías </a:t>
            </a:r>
            <a:endParaRPr lang="es-MX" sz="2400" b="1" i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Según </a:t>
            </a:r>
            <a:r>
              <a:rPr lang="es-MX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metodología establecida por el  Departamento Nacional de </a:t>
            </a:r>
            <a:r>
              <a:rPr lang="es-MX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Planeación</a:t>
            </a:r>
          </a:p>
          <a:p>
            <a:endParaRPr lang="es-MX" sz="1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Rendición de cuentas de infancia adolescencia y juventud </a:t>
            </a:r>
            <a:endParaRPr lang="es-MX" sz="2400" b="1" i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Según </a:t>
            </a:r>
            <a:r>
              <a:rPr lang="es-MX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metodología de la Procuraduría Delegada para la Familia y la Infancia</a:t>
            </a:r>
            <a:endParaRPr lang="es-CO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66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0" y="1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79511" y="607311"/>
            <a:ext cx="8964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i="1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s-MX" sz="24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MARCO NORMATIVO</a:t>
            </a:r>
          </a:p>
        </p:txBody>
      </p:sp>
      <p:sp>
        <p:nvSpPr>
          <p:cNvPr id="4" name="Rectángulo 3"/>
          <p:cNvSpPr/>
          <p:nvPr/>
        </p:nvSpPr>
        <p:spPr>
          <a:xfrm>
            <a:off x="20486" y="1354691"/>
            <a:ext cx="2542794" cy="40011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s-CO" sz="20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Ley 951 de 2005 </a:t>
            </a:r>
            <a:endParaRPr lang="es-CO" sz="20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699792" y="1041425"/>
            <a:ext cx="6444208" cy="1323439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CO" sz="2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cual se crea el acta de Informe de gestión y se fijan las normas generales para la entrega y recepción de los asuntos y recursos públicos del estado colombiano.</a:t>
            </a:r>
            <a:endParaRPr lang="es-CO" sz="20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69368" y="2364864"/>
            <a:ext cx="905657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200" b="1" i="1" dirty="0" smtClean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ARTÍCULO 1º. </a:t>
            </a:r>
            <a:r>
              <a:rPr lang="es-MX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MX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presente ley tiene por objeto fijar las normas generales para la entrega y recepción de los asuntos y recursos públicos del Estado colombiano, establecer la obligación para que los servidores públicos en el orden nacional, departamental, distrital, municipal, metropolitano en calidad de titulares y representantes legales, así como los particulares que administren fondos o bienes del Estado presenten al separarse de sus cargos o al finalizar la administración, según el caso, un informe a quienes los sustituyan legalmente en sus funciones, de los asuntos de su competencia, así como de la gestión de los recursos financieros, humanos y administrativos que tuvieron asignados para el ejercicio de sus </a:t>
            </a:r>
            <a:r>
              <a:rPr lang="es-MX" sz="2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funciones</a:t>
            </a:r>
            <a:r>
              <a:rPr lang="es-MX" sz="2200" b="1" i="1" dirty="0" smtClean="0">
                <a:latin typeface="Arial Black" panose="020B0A04020102020204" pitchFamily="34" charset="0"/>
              </a:rPr>
              <a:t>.</a:t>
            </a:r>
            <a:endParaRPr lang="es-CO" sz="2200" b="1" i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62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0" y="1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79511" y="607311"/>
            <a:ext cx="8964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i="1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s-MX" sz="24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MARCO NORMATIVO</a:t>
            </a:r>
          </a:p>
        </p:txBody>
      </p:sp>
      <p:sp>
        <p:nvSpPr>
          <p:cNvPr id="4" name="Rectángulo 3"/>
          <p:cNvSpPr/>
          <p:nvPr/>
        </p:nvSpPr>
        <p:spPr>
          <a:xfrm>
            <a:off x="50707" y="1610122"/>
            <a:ext cx="2542794" cy="10156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MX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Resolución Orgánica 5674 de </a:t>
            </a:r>
            <a:r>
              <a:rPr lang="es-MX" sz="2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2005</a:t>
            </a:r>
            <a:endParaRPr lang="es-CO" sz="20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699791" y="1302346"/>
            <a:ext cx="6444208" cy="16312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Emitida por la Contraloría General de la República, reglamenta la metodología para elaborar el Acta de Informes de Gestión, entendida como el conjunto de información administrativa, legal y financiera que debe acompañar un proceso de empalme. </a:t>
            </a:r>
            <a:endParaRPr lang="es-CO" b="1" dirty="0">
              <a:latin typeface="Arial Black" panose="020B0A040201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0" y="4545400"/>
            <a:ext cx="2563280" cy="40011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1450 de 2010</a:t>
            </a:r>
            <a:endParaRPr lang="es-CO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699792" y="3513074"/>
            <a:ext cx="6444207" cy="224676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Establece que los alcaldes y gobernadores, antes del 15 </a:t>
            </a:r>
            <a:r>
              <a:rPr lang="es-MX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de diciembre  </a:t>
            </a:r>
            <a:r>
              <a:rPr lang="es-MX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del último año de su respectivo período </a:t>
            </a:r>
            <a:r>
              <a:rPr lang="es-MX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de gobierno</a:t>
            </a:r>
            <a:r>
              <a:rPr lang="es-MX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, entregarán a los nuevos </a:t>
            </a:r>
            <a:r>
              <a:rPr lang="es-MX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mandatarios  la información </a:t>
            </a:r>
            <a:r>
              <a:rPr lang="es-MX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necesaria para efectos de la formulación </a:t>
            </a:r>
            <a:r>
              <a:rPr lang="es-MX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del </a:t>
            </a:r>
            <a:r>
              <a:rPr lang="es-MX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nuevo Plan de desarrollo y la presentación de </a:t>
            </a:r>
            <a:r>
              <a:rPr lang="es-MX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los informes </a:t>
            </a:r>
            <a:r>
              <a:rPr lang="es-MX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que requieran las entidades competentes. </a:t>
            </a:r>
            <a:r>
              <a:rPr lang="es-MX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CO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15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0" y="1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79511" y="940488"/>
            <a:ext cx="8964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i="1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s-MX" sz="24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MARCO NORMATIVO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5209" y="2717292"/>
            <a:ext cx="2542794" cy="40011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MX" sz="2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1474 de 2011</a:t>
            </a:r>
            <a:endParaRPr lang="es-CO" sz="20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699791" y="2052212"/>
            <a:ext cx="6444208" cy="16312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MX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Estatuto Anticorrupción”. Por la cual se dictan normas orientadas a fortalecer los mecanismos de prevención, investigación y sanción de actos de corrupción y la efectividad del control de la gestión pública. </a:t>
            </a:r>
            <a:endParaRPr lang="es-CO" b="1" dirty="0">
              <a:latin typeface="Arial Black" panose="020B0A040201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-33673" y="4765719"/>
            <a:ext cx="2563280" cy="40011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1551 de 2012</a:t>
            </a:r>
            <a:endParaRPr lang="es-CO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699791" y="4457943"/>
            <a:ext cx="6444209" cy="10156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Por la cual </a:t>
            </a:r>
            <a:r>
              <a:rPr lang="es-MX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s-MX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dictan normas para modernizar la organización y el funcionamiento de los municipios. </a:t>
            </a:r>
            <a:endParaRPr lang="es-CO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90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-1" y="-121761"/>
            <a:ext cx="9144000" cy="548679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7426" y="598385"/>
            <a:ext cx="8964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i="1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  <a:r>
              <a:rPr lang="es-MX" sz="24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MARCO NORMATIVO</a:t>
            </a:r>
          </a:p>
        </p:txBody>
      </p:sp>
      <p:sp>
        <p:nvSpPr>
          <p:cNvPr id="4" name="Rectángulo 3"/>
          <p:cNvSpPr/>
          <p:nvPr/>
        </p:nvSpPr>
        <p:spPr>
          <a:xfrm>
            <a:off x="21705" y="3243357"/>
            <a:ext cx="2542794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LEY  1757 DE </a:t>
            </a:r>
            <a:endParaRPr lang="es-CO" i="1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706893" y="3018319"/>
            <a:ext cx="6444208" cy="10156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En el Título IV fija los elementos y lineamientos para la “Rendición de cuentas de la rama ejecutiva”. 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87426" y="2187293"/>
            <a:ext cx="90565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2200" dirty="0" smtClean="0">
              <a:solidFill>
                <a:srgbClr val="8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706893" y="1192784"/>
            <a:ext cx="6444208" cy="13234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Por medio de la cual se crea la Ley de Transparencia y </a:t>
            </a:r>
            <a:r>
              <a:rPr lang="es-MX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s-MX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Derecho de Acceso a la Información Pública </a:t>
            </a:r>
            <a:r>
              <a:rPr lang="es-MX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Nacional  </a:t>
            </a:r>
            <a:r>
              <a:rPr lang="es-MX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y se dictan otras disposiciones. 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-23731" y="1544828"/>
            <a:ext cx="2588230" cy="40011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2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1712 de 2014</a:t>
            </a:r>
            <a:endParaRPr lang="es-CO" sz="20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0" y="4966675"/>
            <a:ext cx="2542794" cy="6463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RESOLUCIÓN  254 DE 2013   CDT</a:t>
            </a:r>
            <a:endParaRPr lang="es-CO" i="1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2706892" y="4434120"/>
            <a:ext cx="6437107" cy="193899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2000" b="1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Articulo 9:</a:t>
            </a:r>
            <a:r>
              <a:rPr lang="es-MX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Es </a:t>
            </a:r>
            <a:r>
              <a:rPr lang="es-MX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el informe que debe presentar el Jefe de la </a:t>
            </a:r>
            <a:r>
              <a:rPr lang="es-MX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entidad</a:t>
            </a:r>
            <a:r>
              <a:rPr lang="es-MX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, cuando culmine su gestión, </a:t>
            </a:r>
            <a:r>
              <a:rPr lang="es-MX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Esta </a:t>
            </a:r>
            <a:r>
              <a:rPr lang="es-MX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información debe ser rendida a </a:t>
            </a:r>
            <a:r>
              <a:rPr lang="es-MX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s-MX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quince (15) días siguientes a la dejación del cargo, finalizado su </a:t>
            </a:r>
            <a:r>
              <a:rPr lang="es-MX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administración </a:t>
            </a:r>
            <a:r>
              <a:rPr lang="es-MX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y, quienes al término de su periodo fueren ratificados. </a:t>
            </a:r>
          </a:p>
        </p:txBody>
      </p:sp>
    </p:spTree>
    <p:extLst>
      <p:ext uri="{BB962C8B-B14F-4D97-AF65-F5344CB8AC3E}">
        <p14:creationId xmlns:p14="http://schemas.microsoft.com/office/powerpoint/2010/main" val="363709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-1" y="0"/>
            <a:ext cx="9144000" cy="596670"/>
          </a:xfrm>
          <a:solidFill>
            <a:srgbClr val="C00000"/>
          </a:solidFill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641195" y="24816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O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704392"/>
            <a:ext cx="9035481" cy="6340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FORMATO UNICO ACTA DE INFORME DE GESTION</a:t>
            </a:r>
            <a:endParaRPr kumimoji="0" lang="es-ES" altLang="es-CO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(Ley 951 de marzo 31 de 2005)</a:t>
            </a: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s-ES" altLang="es-CO" sz="1400" b="1" i="1" dirty="0" smtClean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085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901700" algn="l"/>
              </a:tabLst>
            </a:pPr>
            <a:r>
              <a:rPr kumimoji="0" lang="es-ES" altLang="es-CO" sz="14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        </a:t>
            </a:r>
            <a:r>
              <a:rPr kumimoji="0" lang="es-ES" altLang="es-CO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DATOS GENERALES:</a:t>
            </a:r>
            <a:endParaRPr kumimoji="0" lang="es-ES" altLang="es-CO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1.1	NOMBRE DEL FUNCIONARIO RESPONSABLE QUE ENTREGA</a:t>
            </a:r>
            <a:endParaRPr kumimoji="0" lang="es-ES" altLang="es-CO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1.2	CARGO </a:t>
            </a:r>
            <a:endParaRPr kumimoji="0" lang="es-ES" altLang="es-CO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1.3	ENTIDAD (RAZON SOCIAL) </a:t>
            </a:r>
            <a:endParaRPr kumimoji="0" lang="es-ES" altLang="es-CO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1.4	CIUDAD Y FECHA </a:t>
            </a:r>
            <a:endParaRPr kumimoji="0" lang="es-ES" altLang="es-CO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400" i="1" u="none" strike="noStrike" cap="none" normalizeH="0" baseline="0" dirty="0" smtClean="0">
                <a:ln>
                  <a:noFill/>
                </a:ln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1.5	FECHA DE INICIO DE LA GESTION </a:t>
            </a:r>
            <a:endParaRPr kumimoji="0" lang="es-ES" altLang="es-CO" sz="1400" i="1" u="none" strike="noStrike" cap="none" normalizeH="0" baseline="0" dirty="0" smtClean="0">
              <a:ln>
                <a:noFill/>
              </a:ln>
              <a:effectLst/>
              <a:ea typeface="Times New Roman" panose="02020603050405020304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1.6	MOTIVO DE LA PRESENTACION DEL ACTA</a:t>
            </a:r>
            <a:endParaRPr kumimoji="0" lang="es-ES" altLang="es-CO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RETIRO </a:t>
            </a:r>
            <a:endParaRPr kumimoji="0" lang="es-ES" altLang="es-CO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SEPARACION </a:t>
            </a:r>
            <a:endParaRPr kumimoji="0" lang="es-ES" altLang="es-CO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RATIFICACION</a:t>
            </a:r>
            <a:endParaRPr kumimoji="0" lang="es-ES" altLang="es-CO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1.7	FECHA DE RETIRO, SEPARACION O RATIFICACION DEL CARGO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CO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2.</a:t>
            </a:r>
            <a:r>
              <a:rPr kumimoji="0" lang="es-ES" altLang="es-CO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kumimoji="0" lang="es-ES" altLang="es-CO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INFORME RESUMIDO O EJECUTIVO DE LA GESTION:</a:t>
            </a:r>
            <a:endParaRPr kumimoji="0" lang="es-ES" altLang="es-CO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450850" marR="0" lvl="0" indent="-1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Informe escrito máximo en dos hojas sobre la gestión adelantada, en la que se cubran aspectos como son: Principales logros, programas, proyectos, actividades y los resultados obtenidos por cada uno de los anteriores, contextualizado en  términos de economía, eficiencia y eficacia.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CO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3.</a:t>
            </a:r>
            <a:r>
              <a:rPr kumimoji="0" lang="es-ES" altLang="es-CO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kumimoji="0" lang="es-ES" altLang="es-CO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SITUACION DE LOS RECURSOS:</a:t>
            </a:r>
            <a:endParaRPr kumimoji="0" lang="es-ES" altLang="es-CO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450850" marR="0" lvl="0" indent="-1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Detalle pormenorizado sobre la situación de los recursos, por cada una de las vigencias fiscales cubiertas por el período entre la fecha de inicio de la gestión y la fecha de retiro, separación o ratificación del cargo, así:</a:t>
            </a:r>
            <a:endParaRPr kumimoji="0" lang="es-ES" altLang="es-CO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3.1	Recursos Financieros</a:t>
            </a:r>
            <a:endParaRPr kumimoji="0" lang="es-ES" altLang="es-CO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3.2	Bienes Muebles e Inmuebles</a:t>
            </a:r>
            <a:endParaRPr kumimoji="0" lang="es-ES" altLang="es-CO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Nota:</a:t>
            </a:r>
            <a:r>
              <a:rPr kumimoji="0" lang="es-ES" altLang="es-CO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Adjunte relación de inventarios y responsables.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CO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CO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2618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Resultado de imagen para IMAGENES CONTRALORIA DEPARTAMENTAL DEL TOLI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93902"/>
            <a:ext cx="1835696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Marcador de texto"/>
          <p:cNvSpPr>
            <a:spLocks noGrp="1"/>
          </p:cNvSpPr>
          <p:nvPr>
            <p:ph type="body" idx="4294967295"/>
          </p:nvPr>
        </p:nvSpPr>
        <p:spPr>
          <a:xfrm>
            <a:off x="-3648" y="0"/>
            <a:ext cx="9144000" cy="596670"/>
          </a:xfrm>
          <a:solidFill>
            <a:srgbClr val="C00000"/>
          </a:solidFill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s-ES" sz="3200" i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EL PROCESO DE EMPALME</a:t>
            </a:r>
            <a:endParaRPr lang="es-ES" sz="3200" i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-108520" y="6669361"/>
            <a:ext cx="3528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“CONSTRUYENDO CULTURA DE CONTROL”</a:t>
            </a:r>
            <a:endParaRPr lang="es-CO" sz="1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641195" y="24816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O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48" y="763749"/>
            <a:ext cx="8961340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indent="263525" algn="just"/>
            <a:r>
              <a:rPr lang="es-ES" altLang="es-CO" sz="1300" b="1" i="1" dirty="0">
                <a:ea typeface="Times New Roman" panose="02020603050405020304" pitchFamily="18" charset="0"/>
                <a:cs typeface="Arial" panose="020B0604020202020204" pitchFamily="34" charset="0"/>
              </a:rPr>
              <a:t>4.</a:t>
            </a:r>
            <a:r>
              <a:rPr lang="es-ES" altLang="es-CO" sz="1300" i="1" dirty="0"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s-ES" altLang="es-CO" sz="1300" b="1" i="1" dirty="0">
                <a:ea typeface="Times New Roman" panose="02020603050405020304" pitchFamily="18" charset="0"/>
                <a:cs typeface="Arial" panose="020B0604020202020204" pitchFamily="34" charset="0"/>
              </a:rPr>
              <a:t>PLANTA DE PERSONAL</a:t>
            </a:r>
            <a:endParaRPr lang="es-ES" altLang="es-CO" sz="1300" i="1" dirty="0">
              <a:ea typeface="Times New Roman" panose="02020603050405020304" pitchFamily="18" charset="0"/>
            </a:endParaRPr>
          </a:p>
          <a:p>
            <a:pPr lvl="0" indent="263525" algn="just"/>
            <a:r>
              <a:rPr lang="es-ES" altLang="es-CO" sz="1300" i="1" dirty="0">
                <a:ea typeface="Times New Roman" panose="02020603050405020304" pitchFamily="18" charset="0"/>
                <a:cs typeface="Arial" panose="020B0604020202020204" pitchFamily="34" charset="0"/>
              </a:rPr>
              <a:t>Detalle de la planta de personal de la Entidad.</a:t>
            </a:r>
          </a:p>
          <a:p>
            <a:pPr lvl="0" algn="just"/>
            <a:endParaRPr lang="es-ES" altLang="es-CO" sz="1300" i="1" dirty="0">
              <a:ea typeface="Times New Roman" panose="02020603050405020304" pitchFamily="18" charset="0"/>
            </a:endParaRPr>
          </a:p>
          <a:p>
            <a:pPr lvl="0" indent="263525" algn="just"/>
            <a:r>
              <a:rPr lang="es-ES" altLang="es-CO" sz="1300" b="1" i="1" dirty="0">
                <a:ea typeface="Times New Roman" panose="02020603050405020304" pitchFamily="18" charset="0"/>
                <a:cs typeface="Arial" panose="020B0604020202020204" pitchFamily="34" charset="0"/>
              </a:rPr>
              <a:t>5.	PROGRAMAS, ESTUDIOS Y PROYECTOS:</a:t>
            </a:r>
            <a:endParaRPr lang="es-ES" altLang="es-CO" sz="1300" i="1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63525" lvl="0" indent="0" algn="just"/>
            <a:r>
              <a:rPr lang="es-ES" altLang="es-CO" sz="1300" i="1" dirty="0">
                <a:ea typeface="Times New Roman" panose="02020603050405020304" pitchFamily="18" charset="0"/>
                <a:cs typeface="Arial" panose="020B0604020202020204" pitchFamily="34" charset="0"/>
              </a:rPr>
              <a:t>Relacione por cada una de las vigencias fiscales cubiertas por el período entre la fecha de inicio de la gestión y la fecha </a:t>
            </a:r>
            <a:r>
              <a:rPr lang="es-ES" altLang="es-CO" sz="1300" i="1" dirty="0" smtClean="0">
                <a:ea typeface="Times New Roman" panose="02020603050405020304" pitchFamily="18" charset="0"/>
                <a:cs typeface="Arial" panose="020B0604020202020204" pitchFamily="34" charset="0"/>
              </a:rPr>
              <a:t>de retiro </a:t>
            </a:r>
            <a:r>
              <a:rPr lang="es-ES" altLang="es-CO" sz="1300" i="1" dirty="0">
                <a:ea typeface="Times New Roman" panose="02020603050405020304" pitchFamily="18" charset="0"/>
                <a:cs typeface="Arial" panose="020B0604020202020204" pitchFamily="34" charset="0"/>
              </a:rPr>
              <a:t>o ratificación, todos y cada uno de </a:t>
            </a:r>
            <a:r>
              <a:rPr lang="es-ES" sz="1300" i="1" dirty="0"/>
              <a:t>los programas, estudios y proyectos que se hayan formulado para el </a:t>
            </a:r>
            <a:r>
              <a:rPr lang="es-ES" sz="1300" i="1" dirty="0" smtClean="0"/>
              <a:t>cumplimiento misional </a:t>
            </a:r>
            <a:r>
              <a:rPr lang="es-ES" sz="1300" i="1" dirty="0"/>
              <a:t>de la entidad.</a:t>
            </a:r>
            <a:endParaRPr lang="es-CO" sz="1300" i="1" dirty="0"/>
          </a:p>
          <a:p>
            <a:pPr algn="just"/>
            <a:endParaRPr lang="es-ES" sz="1300" b="1" i="1" dirty="0" smtClean="0"/>
          </a:p>
          <a:p>
            <a:pPr indent="263525" algn="just"/>
            <a:r>
              <a:rPr lang="es-ES" sz="1300" b="1" i="1" dirty="0" smtClean="0"/>
              <a:t>6</a:t>
            </a:r>
            <a:r>
              <a:rPr lang="es-ES" sz="1300" b="1" i="1" dirty="0"/>
              <a:t>.	OBRAS PÚBLICAS:</a:t>
            </a:r>
            <a:endParaRPr lang="es-CO" sz="1300" b="1" i="1" dirty="0"/>
          </a:p>
          <a:p>
            <a:pPr marL="263525" indent="0" algn="just"/>
            <a:r>
              <a:rPr lang="es-ES" sz="1300" i="1" dirty="0"/>
              <a:t>Relacione por cada una de las vigencias fiscales cubiertas por el período entre la fecha de inicio de la gestión y la fecha </a:t>
            </a:r>
            <a:r>
              <a:rPr lang="es-ES" sz="1300" i="1" dirty="0" smtClean="0"/>
              <a:t>de retiro </a:t>
            </a:r>
            <a:r>
              <a:rPr lang="es-ES" sz="1300" i="1" dirty="0"/>
              <a:t>o ratificación, todas y cada una de las obras públicas adelantadas, señalando si está en ejecución o en proceso. El </a:t>
            </a:r>
            <a:r>
              <a:rPr lang="es-ES" sz="1300" i="1" dirty="0" smtClean="0"/>
              <a:t>valor debe </a:t>
            </a:r>
            <a:r>
              <a:rPr lang="es-ES" sz="1300" i="1" dirty="0"/>
              <a:t>incluir adiciones o modificaciones</a:t>
            </a:r>
            <a:r>
              <a:rPr lang="es-ES" sz="1300" i="1" dirty="0" smtClean="0"/>
              <a:t>. </a:t>
            </a:r>
          </a:p>
          <a:p>
            <a:pPr marL="263525" indent="0" algn="just"/>
            <a:r>
              <a:rPr lang="es-ES" sz="1300" i="1" dirty="0" smtClean="0"/>
              <a:t>Si </a:t>
            </a:r>
            <a:r>
              <a:rPr lang="es-ES" sz="1300" i="1" dirty="0"/>
              <a:t>la obra pública terminó en condiciones anormales (terminación anticipada, </a:t>
            </a:r>
            <a:r>
              <a:rPr lang="es-ES" sz="1300" i="1" dirty="0" smtClean="0"/>
              <a:t>caducidad</a:t>
            </a:r>
            <a:r>
              <a:rPr lang="es-ES" sz="1300" i="1" dirty="0"/>
              <a:t>, etc.) se debe efectuar el </a:t>
            </a:r>
            <a:r>
              <a:rPr lang="es-ES" sz="1300" i="1" dirty="0" smtClean="0"/>
              <a:t>respectivo comentario </a:t>
            </a:r>
            <a:r>
              <a:rPr lang="es-ES" sz="1300" i="1" dirty="0"/>
              <a:t>en la columna de observaciones. </a:t>
            </a:r>
            <a:endParaRPr lang="es-ES" sz="1300" i="1" dirty="0" smtClean="0"/>
          </a:p>
          <a:p>
            <a:pPr marL="450850" indent="-1588" algn="just"/>
            <a:endParaRPr lang="es-CO" sz="1300" i="1" dirty="0"/>
          </a:p>
          <a:p>
            <a:pPr indent="263525" algn="just"/>
            <a:r>
              <a:rPr lang="es-ES" sz="1300" b="1" i="1" dirty="0"/>
              <a:t>7.	EJECUCIONES PRESUPUESTALES:</a:t>
            </a:r>
            <a:endParaRPr lang="es-CO" sz="1300" b="1" i="1" dirty="0"/>
          </a:p>
          <a:p>
            <a:pPr marL="263525" indent="0" algn="just"/>
            <a:r>
              <a:rPr lang="es-ES" sz="1300" i="1" dirty="0"/>
              <a:t>Relacione por cada una de las vigencias fiscales cubiertas por el período entre la fecha de inicio de la gestión y la fecha </a:t>
            </a:r>
            <a:r>
              <a:rPr lang="es-ES" sz="1300" i="1" dirty="0" smtClean="0"/>
              <a:t>de retiro </a:t>
            </a:r>
            <a:r>
              <a:rPr lang="es-ES" sz="1300" i="1" dirty="0"/>
              <a:t>o ratificación, los valores presupuestados, los efectivamente recaudados y el porcentaje de ejecución.</a:t>
            </a:r>
            <a:endParaRPr lang="es-CO" sz="1300" i="1" dirty="0"/>
          </a:p>
          <a:p>
            <a:pPr marL="263525" indent="0" algn="just"/>
            <a:r>
              <a:rPr lang="es-ES" sz="1300" i="1" dirty="0"/>
              <a:t>Relacione por cada una de las vigencias fiscales cubiertas por el período entre la fecha de inicio de la gestión y la fecha </a:t>
            </a:r>
            <a:r>
              <a:rPr lang="es-ES" sz="1300" i="1" dirty="0" smtClean="0"/>
              <a:t>de retiro </a:t>
            </a:r>
            <a:r>
              <a:rPr lang="es-ES" sz="1300" i="1" dirty="0"/>
              <a:t>o ratificación, los valores presupuestados, los efectivamente gastados y el porcentaje de ejecución</a:t>
            </a:r>
            <a:r>
              <a:rPr lang="es-ES" sz="1300" i="1" dirty="0" smtClean="0"/>
              <a:t>.</a:t>
            </a:r>
          </a:p>
          <a:p>
            <a:pPr algn="just"/>
            <a:endParaRPr lang="es-CO" sz="1300" i="1" dirty="0"/>
          </a:p>
          <a:p>
            <a:pPr indent="263525" algn="just"/>
            <a:r>
              <a:rPr lang="es-ES" sz="1300" b="1" i="1" dirty="0"/>
              <a:t>8.	CONTRATACION:</a:t>
            </a:r>
            <a:endParaRPr lang="es-CO" sz="1300" b="1" i="1" dirty="0"/>
          </a:p>
          <a:p>
            <a:pPr marL="263525" indent="0" algn="just"/>
            <a:r>
              <a:rPr lang="es-ES" sz="1300" i="1" dirty="0"/>
              <a:t>Relacione por cada una de las vigencias fiscales cubiertas por el período entre la fecha de inicio de la gestión y la fecha </a:t>
            </a:r>
            <a:r>
              <a:rPr lang="es-ES" sz="1300" i="1" dirty="0" smtClean="0"/>
              <a:t>de retiro </a:t>
            </a:r>
            <a:r>
              <a:rPr lang="es-ES" sz="1300" i="1" dirty="0"/>
              <a:t>o ratificación, el número de contratos en proceso y ejecutados de acuerdo con los objetos contractuales (prestación </a:t>
            </a:r>
            <a:r>
              <a:rPr lang="es-ES" sz="1300" i="1" dirty="0" smtClean="0"/>
              <a:t>  de servicios</a:t>
            </a:r>
            <a:r>
              <a:rPr lang="es-ES" sz="1300" i="1" dirty="0"/>
              <a:t>, adquisición de bienes, suministro, mantenimiento, asesorías, consultorías, concesiones, fiducias, etc.) y </a:t>
            </a:r>
            <a:r>
              <a:rPr lang="es-ES" sz="1300" i="1" dirty="0" smtClean="0"/>
              <a:t>modalidades de contratación.  </a:t>
            </a:r>
          </a:p>
          <a:p>
            <a:pPr marL="263525" indent="0" algn="just"/>
            <a:r>
              <a:rPr lang="es-ES" sz="1300" i="1" dirty="0" smtClean="0">
                <a:solidFill>
                  <a:schemeClr val="accent3">
                    <a:lumMod val="50000"/>
                  </a:schemeClr>
                </a:solidFill>
              </a:rPr>
              <a:t>(</a:t>
            </a:r>
            <a:r>
              <a:rPr lang="es-ES" sz="1300" i="1" dirty="0">
                <a:solidFill>
                  <a:schemeClr val="accent3">
                    <a:lumMod val="50000"/>
                  </a:schemeClr>
                </a:solidFill>
              </a:rPr>
              <a:t>No incluya los contratos de obra pública reportados en el punto 6 de la presente Acta de Informe de Gestión</a:t>
            </a:r>
            <a:r>
              <a:rPr lang="es-ES" sz="1300" i="1" dirty="0" smtClean="0">
                <a:solidFill>
                  <a:schemeClr val="accent3">
                    <a:lumMod val="50000"/>
                  </a:schemeClr>
                </a:solidFill>
              </a:rPr>
              <a:t>).</a:t>
            </a:r>
          </a:p>
          <a:p>
            <a:pPr marL="450850" indent="-1588" algn="just"/>
            <a:endParaRPr lang="es-CO" sz="1400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9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2705</TotalTime>
  <Words>2589</Words>
  <Application>Microsoft Office PowerPoint</Application>
  <PresentationFormat>Presentación en pantalla (4:3)</PresentationFormat>
  <Paragraphs>356</Paragraphs>
  <Slides>31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41" baseType="lpstr">
      <vt:lpstr>Arial</vt:lpstr>
      <vt:lpstr>Arial Black</vt:lpstr>
      <vt:lpstr>Century Gothic</vt:lpstr>
      <vt:lpstr>Lucida Sans Unicode</vt:lpstr>
      <vt:lpstr>Times New Roman</vt:lpstr>
      <vt:lpstr>Verdana</vt:lpstr>
      <vt:lpstr>Wingdings</vt:lpstr>
      <vt:lpstr>Wingdings 2</vt:lpstr>
      <vt:lpstr>Wingdings 3</vt:lpstr>
      <vt:lpstr>Concurrencia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Full name</dc:creator>
  <cp:lastModifiedBy>carlos elidio delgado cardozo</cp:lastModifiedBy>
  <cp:revision>153</cp:revision>
  <dcterms:created xsi:type="dcterms:W3CDTF">2017-11-29T20:08:45Z</dcterms:created>
  <dcterms:modified xsi:type="dcterms:W3CDTF">2019-03-21T20:31:19Z</dcterms:modified>
</cp:coreProperties>
</file>