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316" r:id="rId3"/>
    <p:sldId id="298" r:id="rId4"/>
    <p:sldId id="299" r:id="rId5"/>
    <p:sldId id="301" r:id="rId6"/>
    <p:sldId id="300" r:id="rId7"/>
    <p:sldId id="319" r:id="rId8"/>
    <p:sldId id="330" r:id="rId9"/>
    <p:sldId id="294" r:id="rId10"/>
    <p:sldId id="307" r:id="rId11"/>
    <p:sldId id="308" r:id="rId12"/>
    <p:sldId id="309" r:id="rId13"/>
    <p:sldId id="310" r:id="rId14"/>
    <p:sldId id="311" r:id="rId15"/>
    <p:sldId id="312" r:id="rId16"/>
    <p:sldId id="295" r:id="rId17"/>
    <p:sldId id="313" r:id="rId18"/>
    <p:sldId id="314" r:id="rId19"/>
    <p:sldId id="317" r:id="rId20"/>
    <p:sldId id="318" r:id="rId21"/>
    <p:sldId id="296" r:id="rId22"/>
    <p:sldId id="258" r:id="rId23"/>
    <p:sldId id="303" r:id="rId24"/>
    <p:sldId id="304" r:id="rId25"/>
    <p:sldId id="325" r:id="rId26"/>
    <p:sldId id="326" r:id="rId27"/>
    <p:sldId id="327" r:id="rId28"/>
    <p:sldId id="328" r:id="rId29"/>
    <p:sldId id="329" r:id="rId30"/>
    <p:sldId id="305" r:id="rId31"/>
    <p:sldId id="259" r:id="rId32"/>
    <p:sldId id="260" r:id="rId33"/>
    <p:sldId id="261" r:id="rId34"/>
    <p:sldId id="262" r:id="rId35"/>
    <p:sldId id="263" r:id="rId36"/>
    <p:sldId id="264" r:id="rId37"/>
    <p:sldId id="265" r:id="rId38"/>
    <p:sldId id="266" r:id="rId39"/>
    <p:sldId id="267" r:id="rId40"/>
    <p:sldId id="306" r:id="rId41"/>
    <p:sldId id="268" r:id="rId42"/>
    <p:sldId id="269" r:id="rId43"/>
    <p:sldId id="270" r:id="rId44"/>
    <p:sldId id="271" r:id="rId45"/>
    <p:sldId id="272" r:id="rId46"/>
    <p:sldId id="273" r:id="rId47"/>
    <p:sldId id="274" r:id="rId48"/>
    <p:sldId id="275" r:id="rId49"/>
    <p:sldId id="276" r:id="rId50"/>
    <p:sldId id="277" r:id="rId51"/>
    <p:sldId id="278" r:id="rId52"/>
    <p:sldId id="279" r:id="rId53"/>
    <p:sldId id="280" r:id="rId54"/>
    <p:sldId id="281" r:id="rId55"/>
    <p:sldId id="282" r:id="rId56"/>
    <p:sldId id="283" r:id="rId57"/>
    <p:sldId id="284" r:id="rId58"/>
    <p:sldId id="285" r:id="rId59"/>
    <p:sldId id="286" r:id="rId60"/>
    <p:sldId id="323" r:id="rId61"/>
    <p:sldId id="324" r:id="rId62"/>
    <p:sldId id="291" r:id="rId63"/>
    <p:sldId id="320" r:id="rId64"/>
    <p:sldId id="321" r:id="rId65"/>
    <p:sldId id="322" r:id="rId66"/>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67" autoAdjust="0"/>
    <p:restoredTop sz="94660"/>
  </p:normalViewPr>
  <p:slideViewPr>
    <p:cSldViewPr snapToGrid="0">
      <p:cViewPr varScale="1">
        <p:scale>
          <a:sx n="74" d="100"/>
          <a:sy n="74" d="100"/>
        </p:scale>
        <p:origin x="498" y="72"/>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968991" y="1122363"/>
            <a:ext cx="9699009" cy="1334234"/>
          </a:xfrm>
        </p:spPr>
        <p:txBody>
          <a:bodyPr anchor="b">
            <a:normAutofit/>
          </a:bodyPr>
          <a:lstStyle>
            <a:lvl1pPr algn="ctr">
              <a:defRPr sz="4400"/>
            </a:lvl1pPr>
          </a:lstStyle>
          <a:p>
            <a:r>
              <a:rPr lang="es-ES" dirty="0"/>
              <a:t>Haga clic para modificar el estilo de título del patrón</a:t>
            </a:r>
            <a:endParaRPr lang="es-CO" dirty="0"/>
          </a:p>
        </p:txBody>
      </p:sp>
      <p:sp>
        <p:nvSpPr>
          <p:cNvPr id="3" name="Subtítulo 2"/>
          <p:cNvSpPr>
            <a:spLocks noGrp="1"/>
          </p:cNvSpPr>
          <p:nvPr>
            <p:ph type="subTitle" idx="1"/>
          </p:nvPr>
        </p:nvSpPr>
        <p:spPr>
          <a:xfrm>
            <a:off x="968991" y="2620370"/>
            <a:ext cx="9699009" cy="334370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editar el estilo de subtítulo del patrón</a:t>
            </a:r>
            <a:endParaRPr lang="es-CO" dirty="0"/>
          </a:p>
        </p:txBody>
      </p:sp>
    </p:spTree>
    <p:extLst>
      <p:ext uri="{BB962C8B-B14F-4D97-AF65-F5344CB8AC3E}">
        <p14:creationId xmlns:p14="http://schemas.microsoft.com/office/powerpoint/2010/main" val="26413517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E451F516-17FF-4D00-AF6D-0F19802C5E2D}" type="datetimeFigureOut">
              <a:rPr lang="es-ES" smtClean="0"/>
              <a:pPr/>
              <a:t>29/03/2017</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CB4BAC97-5D5B-45FE-A11C-72E9CA774332}" type="slidenum">
              <a:rPr lang="es-ES" smtClean="0"/>
              <a:pPr/>
              <a:t>‹Nº›</a:t>
            </a:fld>
            <a:endParaRPr lang="es-ES"/>
          </a:p>
        </p:txBody>
      </p:sp>
    </p:spTree>
    <p:extLst>
      <p:ext uri="{BB962C8B-B14F-4D97-AF65-F5344CB8AC3E}">
        <p14:creationId xmlns:p14="http://schemas.microsoft.com/office/powerpoint/2010/main" val="2367304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3/29/2017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35590255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1115759"/>
            <a:ext cx="10515600" cy="1325563"/>
          </a:xfrm>
          <a:prstGeom prst="rect">
            <a:avLst/>
          </a:prstGeom>
        </p:spPr>
        <p:txBody>
          <a:bodyPr vert="horz" lIns="91440" tIns="45720" rIns="91440" bIns="45720" rtlCol="0" anchor="ctr">
            <a:normAutofit/>
          </a:bodyPr>
          <a:lstStyle/>
          <a:p>
            <a:r>
              <a:rPr lang="es-ES" dirty="0"/>
              <a:t>Haga clic para modificar el estilo de título del patrón</a:t>
            </a:r>
            <a:endParaRPr lang="es-CO" dirty="0"/>
          </a:p>
        </p:txBody>
      </p:sp>
      <p:sp>
        <p:nvSpPr>
          <p:cNvPr id="3" name="Marcador de texto 2"/>
          <p:cNvSpPr>
            <a:spLocks noGrp="1"/>
          </p:cNvSpPr>
          <p:nvPr>
            <p:ph type="body" idx="1"/>
          </p:nvPr>
        </p:nvSpPr>
        <p:spPr>
          <a:xfrm>
            <a:off x="838200" y="2538483"/>
            <a:ext cx="10515600" cy="3638479"/>
          </a:xfrm>
          <a:prstGeom prst="rect">
            <a:avLst/>
          </a:prstGeom>
        </p:spPr>
        <p:txBody>
          <a:bodyPr vert="horz" lIns="91440" tIns="45720" rIns="91440" bIns="45720" rtlCol="0">
            <a:normAutofit/>
          </a:bodyPr>
          <a:lstStyle/>
          <a:p>
            <a:pPr lvl="0"/>
            <a:r>
              <a:rPr lang="es-ES" dirty="0"/>
              <a:t>Editar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O" dirty="0"/>
          </a:p>
        </p:txBody>
      </p:sp>
      <p:pic>
        <p:nvPicPr>
          <p:cNvPr id="7" name="Imagen 1"/>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54590" y="6297974"/>
            <a:ext cx="12096466" cy="61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n 1"/>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56862" y="759238"/>
            <a:ext cx="12096466" cy="61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agen 2"/>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l="4" t="1" r="-1403" b="-11251"/>
          <a:stretch/>
        </p:blipFill>
        <p:spPr bwMode="auto">
          <a:xfrm>
            <a:off x="8816452" y="22016"/>
            <a:ext cx="3193577" cy="711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32173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CuadroTexto"/>
          <p:cNvSpPr txBox="1"/>
          <p:nvPr/>
        </p:nvSpPr>
        <p:spPr>
          <a:xfrm>
            <a:off x="8616280" y="4077072"/>
            <a:ext cx="1296144" cy="78934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CO" sz="1600" b="1" dirty="0">
                <a:solidFill>
                  <a:schemeClr val="bg1"/>
                </a:solidFill>
              </a:rPr>
              <a:t>Total Procesos</a:t>
            </a:r>
          </a:p>
          <a:p>
            <a:pPr algn="ctr"/>
            <a:r>
              <a:rPr lang="es-CO" sz="1600" b="1" dirty="0">
                <a:solidFill>
                  <a:schemeClr val="bg1"/>
                </a:solidFill>
              </a:rPr>
              <a:t>5.045 </a:t>
            </a:r>
            <a:r>
              <a:rPr lang="es-CO" sz="1600" b="1" dirty="0"/>
              <a:t>                                                                           </a:t>
            </a:r>
          </a:p>
        </p:txBody>
      </p:sp>
      <p:sp>
        <p:nvSpPr>
          <p:cNvPr id="2" name="Rectángulo 1"/>
          <p:cNvSpPr/>
          <p:nvPr/>
        </p:nvSpPr>
        <p:spPr>
          <a:xfrm>
            <a:off x="2143873" y="856038"/>
            <a:ext cx="8064896" cy="5324535"/>
          </a:xfrm>
          <a:prstGeom prst="rect">
            <a:avLst/>
          </a:prstGeom>
          <a:solidFill>
            <a:schemeClr val="accent4">
              <a:lumMod val="60000"/>
              <a:lumOff val="40000"/>
            </a:schemeClr>
          </a:solidFill>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es-ES" sz="3600" b="1" dirty="0">
                <a:solidFill>
                  <a:schemeClr val="accent2">
                    <a:lumMod val="75000"/>
                  </a:schemeClr>
                </a:solidFill>
                <a:latin typeface="Verdana" panose="020B0604030504040204" pitchFamily="34" charset="0"/>
                <a:ea typeface="Verdana" panose="020B0604030504040204" pitchFamily="34" charset="0"/>
                <a:cs typeface="Verdana" panose="020B0604030504040204" pitchFamily="34" charset="0"/>
              </a:rPr>
              <a:t>AUDITORÍA FISCAL ANTE LA CONTRALORÍA DE BOGOTA</a:t>
            </a:r>
          </a:p>
          <a:p>
            <a:pPr algn="ctr"/>
            <a:endParaRPr lang="es-ES" sz="3200" b="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endParaRPr>
          </a:p>
          <a:p>
            <a:pPr algn="ctr"/>
            <a:endParaRPr lang="es-ES" sz="3200" b="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endParaRPr>
          </a:p>
          <a:p>
            <a:pPr algn="ctr"/>
            <a:endParaRPr lang="es-ES" sz="2000" b="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endParaRPr>
          </a:p>
          <a:p>
            <a:pPr algn="ctr"/>
            <a:r>
              <a:rPr lang="es-ES" sz="2000" b="1" i="1" dirty="0">
                <a:solidFill>
                  <a:schemeClr val="accent6">
                    <a:lumMod val="75000"/>
                  </a:schemeClr>
                </a:solidFill>
                <a:latin typeface="Verdana" panose="020B0604030504040204" pitchFamily="34" charset="0"/>
                <a:ea typeface="Verdana" panose="020B0604030504040204" pitchFamily="34" charset="0"/>
                <a:cs typeface="Verdana" panose="020B0604030504040204" pitchFamily="34" charset="0"/>
              </a:rPr>
              <a:t>La necesaria articulación </a:t>
            </a:r>
          </a:p>
          <a:p>
            <a:pPr algn="ctr"/>
            <a:r>
              <a:rPr lang="es-ES" sz="2000" b="1" i="1" dirty="0">
                <a:solidFill>
                  <a:schemeClr val="accent6">
                    <a:lumMod val="75000"/>
                  </a:schemeClr>
                </a:solidFill>
                <a:latin typeface="Verdana" panose="020B0604030504040204" pitchFamily="34" charset="0"/>
                <a:ea typeface="Verdana" panose="020B0604030504040204" pitchFamily="34" charset="0"/>
                <a:cs typeface="Verdana" panose="020B0604030504040204" pitchFamily="34" charset="0"/>
              </a:rPr>
              <a:t>del control interno </a:t>
            </a:r>
          </a:p>
          <a:p>
            <a:pPr algn="ctr"/>
            <a:r>
              <a:rPr lang="es-ES" sz="2000" b="1" i="1" dirty="0">
                <a:solidFill>
                  <a:schemeClr val="accent6">
                    <a:lumMod val="75000"/>
                  </a:schemeClr>
                </a:solidFill>
                <a:latin typeface="Verdana" panose="020B0604030504040204" pitchFamily="34" charset="0"/>
                <a:ea typeface="Verdana" panose="020B0604030504040204" pitchFamily="34" charset="0"/>
                <a:cs typeface="Verdana" panose="020B0604030504040204" pitchFamily="34" charset="0"/>
              </a:rPr>
              <a:t>con el control fiscal</a:t>
            </a:r>
            <a:endParaRPr lang="es-CO" sz="1200" b="1" i="1" dirty="0">
              <a:solidFill>
                <a:schemeClr val="accent6">
                  <a:lumMod val="75000"/>
                </a:schemeClr>
              </a:solidFill>
              <a:latin typeface="Verdana" panose="020B0604030504040204" pitchFamily="34" charset="0"/>
              <a:ea typeface="Verdana" panose="020B0604030504040204" pitchFamily="34" charset="0"/>
              <a:cs typeface="Verdana" panose="020B0604030504040204" pitchFamily="34" charset="0"/>
            </a:endParaRPr>
          </a:p>
          <a:p>
            <a:pPr algn="ctr"/>
            <a:endParaRPr lang="es-ES" sz="2000" b="1" dirty="0" smtClean="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endParaRPr>
          </a:p>
          <a:p>
            <a:pPr algn="ctr"/>
            <a:endParaRPr lang="es-ES" sz="2000" b="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endParaRPr>
          </a:p>
          <a:p>
            <a:pPr algn="ctr"/>
            <a:r>
              <a:rPr lang="es-ES" sz="2000" b="1" dirty="0" smtClean="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FREDY </a:t>
            </a:r>
            <a:r>
              <a:rPr lang="es-ES" sz="2000" b="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CÉSPEDES VILLA</a:t>
            </a:r>
          </a:p>
          <a:p>
            <a:pPr algn="ctr"/>
            <a:r>
              <a:rPr lang="es-ES" sz="1600" b="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Auditor Fiscal</a:t>
            </a:r>
          </a:p>
          <a:p>
            <a:pPr algn="ctr"/>
            <a:endParaRPr lang="es-ES" sz="2400" b="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endParaRPr>
          </a:p>
          <a:p>
            <a:pPr algn="ctr"/>
            <a:endParaRPr lang="es-CO" sz="2400" b="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0609277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609517" y="0"/>
            <a:ext cx="8108406" cy="6858000"/>
          </a:xfrm>
          <a:prstGeom prst="rect">
            <a:avLst/>
          </a:prstGeom>
        </p:spPr>
      </p:pic>
    </p:spTree>
    <p:extLst>
      <p:ext uri="{BB962C8B-B14F-4D97-AF65-F5344CB8AC3E}">
        <p14:creationId xmlns:p14="http://schemas.microsoft.com/office/powerpoint/2010/main" val="20296250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210103" y="0"/>
            <a:ext cx="8582025" cy="6848475"/>
          </a:xfrm>
          <a:prstGeom prst="rect">
            <a:avLst/>
          </a:prstGeom>
        </p:spPr>
      </p:pic>
    </p:spTree>
    <p:extLst>
      <p:ext uri="{BB962C8B-B14F-4D97-AF65-F5344CB8AC3E}">
        <p14:creationId xmlns:p14="http://schemas.microsoft.com/office/powerpoint/2010/main" val="22718774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505822" y="154947"/>
            <a:ext cx="8181975" cy="6505575"/>
          </a:xfrm>
          <a:prstGeom prst="rect">
            <a:avLst/>
          </a:prstGeom>
        </p:spPr>
      </p:pic>
    </p:spTree>
    <p:extLst>
      <p:ext uri="{BB962C8B-B14F-4D97-AF65-F5344CB8AC3E}">
        <p14:creationId xmlns:p14="http://schemas.microsoft.com/office/powerpoint/2010/main" val="20858450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95591" y="1477926"/>
            <a:ext cx="12092762" cy="5146158"/>
          </a:xfrm>
          <a:prstGeom prst="rect">
            <a:avLst/>
          </a:prstGeom>
        </p:spPr>
      </p:pic>
    </p:spTree>
    <p:extLst>
      <p:ext uri="{BB962C8B-B14F-4D97-AF65-F5344CB8AC3E}">
        <p14:creationId xmlns:p14="http://schemas.microsoft.com/office/powerpoint/2010/main" val="25096857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97797" y="880618"/>
            <a:ext cx="9210198" cy="5445754"/>
          </a:xfrm>
          <a:prstGeom prst="rect">
            <a:avLst/>
          </a:prstGeom>
        </p:spPr>
      </p:pic>
    </p:spTree>
    <p:extLst>
      <p:ext uri="{BB962C8B-B14F-4D97-AF65-F5344CB8AC3E}">
        <p14:creationId xmlns:p14="http://schemas.microsoft.com/office/powerpoint/2010/main" val="22682712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193047" y="1412247"/>
            <a:ext cx="9743172" cy="4797167"/>
          </a:xfrm>
          <a:prstGeom prst="rect">
            <a:avLst/>
          </a:prstGeom>
        </p:spPr>
      </p:pic>
    </p:spTree>
    <p:extLst>
      <p:ext uri="{BB962C8B-B14F-4D97-AF65-F5344CB8AC3E}">
        <p14:creationId xmlns:p14="http://schemas.microsoft.com/office/powerpoint/2010/main" val="28466179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idx="1"/>
          </p:nvPr>
        </p:nvPicPr>
        <p:blipFill>
          <a:blip r:embed="rId2"/>
          <a:stretch>
            <a:fillRect/>
          </a:stretch>
        </p:blipFill>
        <p:spPr>
          <a:xfrm>
            <a:off x="1506401" y="931624"/>
            <a:ext cx="8876196" cy="4919151"/>
          </a:xfrm>
          <a:prstGeom prst="rect">
            <a:avLst/>
          </a:prstGeom>
        </p:spPr>
      </p:pic>
    </p:spTree>
    <p:extLst>
      <p:ext uri="{BB962C8B-B14F-4D97-AF65-F5344CB8AC3E}">
        <p14:creationId xmlns:p14="http://schemas.microsoft.com/office/powerpoint/2010/main" val="15690626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rma libre 1"/>
          <p:cNvSpPr/>
          <p:nvPr/>
        </p:nvSpPr>
        <p:spPr>
          <a:xfrm>
            <a:off x="834228" y="5095702"/>
            <a:ext cx="953008" cy="615142"/>
          </a:xfrm>
          <a:custGeom>
            <a:avLst/>
            <a:gdLst>
              <a:gd name="connsiteX0" fmla="*/ 894819 w 953008"/>
              <a:gd name="connsiteY0" fmla="*/ 257694 h 615142"/>
              <a:gd name="connsiteX1" fmla="*/ 886507 w 953008"/>
              <a:gd name="connsiteY1" fmla="*/ 207818 h 615142"/>
              <a:gd name="connsiteX2" fmla="*/ 820005 w 953008"/>
              <a:gd name="connsiteY2" fmla="*/ 157942 h 615142"/>
              <a:gd name="connsiteX3" fmla="*/ 753503 w 953008"/>
              <a:gd name="connsiteY3" fmla="*/ 141316 h 615142"/>
              <a:gd name="connsiteX4" fmla="*/ 687001 w 953008"/>
              <a:gd name="connsiteY4" fmla="*/ 124691 h 615142"/>
              <a:gd name="connsiteX5" fmla="*/ 653750 w 953008"/>
              <a:gd name="connsiteY5" fmla="*/ 116378 h 615142"/>
              <a:gd name="connsiteX6" fmla="*/ 645437 w 953008"/>
              <a:gd name="connsiteY6" fmla="*/ 83127 h 615142"/>
              <a:gd name="connsiteX7" fmla="*/ 620499 w 953008"/>
              <a:gd name="connsiteY7" fmla="*/ 74814 h 615142"/>
              <a:gd name="connsiteX8" fmla="*/ 553997 w 953008"/>
              <a:gd name="connsiteY8" fmla="*/ 49876 h 615142"/>
              <a:gd name="connsiteX9" fmla="*/ 512434 w 953008"/>
              <a:gd name="connsiteY9" fmla="*/ 41563 h 615142"/>
              <a:gd name="connsiteX10" fmla="*/ 479183 w 953008"/>
              <a:gd name="connsiteY10" fmla="*/ 24938 h 615142"/>
              <a:gd name="connsiteX11" fmla="*/ 429307 w 953008"/>
              <a:gd name="connsiteY11" fmla="*/ 16625 h 615142"/>
              <a:gd name="connsiteX12" fmla="*/ 371117 w 953008"/>
              <a:gd name="connsiteY12" fmla="*/ 0 h 615142"/>
              <a:gd name="connsiteX13" fmla="*/ 238114 w 953008"/>
              <a:gd name="connsiteY13" fmla="*/ 8313 h 615142"/>
              <a:gd name="connsiteX14" fmla="*/ 179925 w 953008"/>
              <a:gd name="connsiteY14" fmla="*/ 41563 h 615142"/>
              <a:gd name="connsiteX15" fmla="*/ 154987 w 953008"/>
              <a:gd name="connsiteY15" fmla="*/ 49876 h 615142"/>
              <a:gd name="connsiteX16" fmla="*/ 113423 w 953008"/>
              <a:gd name="connsiteY16" fmla="*/ 83127 h 615142"/>
              <a:gd name="connsiteX17" fmla="*/ 96797 w 953008"/>
              <a:gd name="connsiteY17" fmla="*/ 99753 h 615142"/>
              <a:gd name="connsiteX18" fmla="*/ 13670 w 953008"/>
              <a:gd name="connsiteY18" fmla="*/ 108065 h 615142"/>
              <a:gd name="connsiteX19" fmla="*/ 13670 w 953008"/>
              <a:gd name="connsiteY19" fmla="*/ 274320 h 615142"/>
              <a:gd name="connsiteX20" fmla="*/ 21983 w 953008"/>
              <a:gd name="connsiteY20" fmla="*/ 299258 h 615142"/>
              <a:gd name="connsiteX21" fmla="*/ 55234 w 953008"/>
              <a:gd name="connsiteY21" fmla="*/ 340822 h 615142"/>
              <a:gd name="connsiteX22" fmla="*/ 96797 w 953008"/>
              <a:gd name="connsiteY22" fmla="*/ 432262 h 615142"/>
              <a:gd name="connsiteX23" fmla="*/ 113423 w 953008"/>
              <a:gd name="connsiteY23" fmla="*/ 457200 h 615142"/>
              <a:gd name="connsiteX24" fmla="*/ 130048 w 953008"/>
              <a:gd name="connsiteY24" fmla="*/ 490451 h 615142"/>
              <a:gd name="connsiteX25" fmla="*/ 163299 w 953008"/>
              <a:gd name="connsiteY25" fmla="*/ 532014 h 615142"/>
              <a:gd name="connsiteX26" fmla="*/ 221488 w 953008"/>
              <a:gd name="connsiteY26" fmla="*/ 590203 h 615142"/>
              <a:gd name="connsiteX27" fmla="*/ 254739 w 953008"/>
              <a:gd name="connsiteY27" fmla="*/ 598516 h 615142"/>
              <a:gd name="connsiteX28" fmla="*/ 279677 w 953008"/>
              <a:gd name="connsiteY28" fmla="*/ 606829 h 615142"/>
              <a:gd name="connsiteX29" fmla="*/ 387743 w 953008"/>
              <a:gd name="connsiteY29" fmla="*/ 615142 h 615142"/>
              <a:gd name="connsiteX30" fmla="*/ 570623 w 953008"/>
              <a:gd name="connsiteY30" fmla="*/ 606829 h 615142"/>
              <a:gd name="connsiteX31" fmla="*/ 620499 w 953008"/>
              <a:gd name="connsiteY31" fmla="*/ 590203 h 615142"/>
              <a:gd name="connsiteX32" fmla="*/ 645437 w 953008"/>
              <a:gd name="connsiteY32" fmla="*/ 581891 h 615142"/>
              <a:gd name="connsiteX33" fmla="*/ 670376 w 953008"/>
              <a:gd name="connsiteY33" fmla="*/ 573578 h 615142"/>
              <a:gd name="connsiteX34" fmla="*/ 695314 w 953008"/>
              <a:gd name="connsiteY34" fmla="*/ 556953 h 615142"/>
              <a:gd name="connsiteX35" fmla="*/ 736877 w 953008"/>
              <a:gd name="connsiteY35" fmla="*/ 548640 h 615142"/>
              <a:gd name="connsiteX36" fmla="*/ 770128 w 953008"/>
              <a:gd name="connsiteY36" fmla="*/ 532014 h 615142"/>
              <a:gd name="connsiteX37" fmla="*/ 795067 w 953008"/>
              <a:gd name="connsiteY37" fmla="*/ 523702 h 615142"/>
              <a:gd name="connsiteX38" fmla="*/ 820005 w 953008"/>
              <a:gd name="connsiteY38" fmla="*/ 507076 h 615142"/>
              <a:gd name="connsiteX39" fmla="*/ 861568 w 953008"/>
              <a:gd name="connsiteY39" fmla="*/ 498763 h 615142"/>
              <a:gd name="connsiteX40" fmla="*/ 869881 w 953008"/>
              <a:gd name="connsiteY40" fmla="*/ 465513 h 615142"/>
              <a:gd name="connsiteX41" fmla="*/ 894819 w 953008"/>
              <a:gd name="connsiteY41" fmla="*/ 448887 h 615142"/>
              <a:gd name="connsiteX42" fmla="*/ 936383 w 953008"/>
              <a:gd name="connsiteY42" fmla="*/ 415636 h 615142"/>
              <a:gd name="connsiteX43" fmla="*/ 944696 w 953008"/>
              <a:gd name="connsiteY43" fmla="*/ 365760 h 615142"/>
              <a:gd name="connsiteX44" fmla="*/ 953008 w 953008"/>
              <a:gd name="connsiteY44" fmla="*/ 332509 h 615142"/>
              <a:gd name="connsiteX45" fmla="*/ 928070 w 953008"/>
              <a:gd name="connsiteY45" fmla="*/ 232756 h 615142"/>
              <a:gd name="connsiteX46" fmla="*/ 894819 w 953008"/>
              <a:gd name="connsiteY46" fmla="*/ 257694 h 615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953008" h="615142">
                <a:moveTo>
                  <a:pt x="894819" y="257694"/>
                </a:moveTo>
                <a:cubicBezTo>
                  <a:pt x="892048" y="241069"/>
                  <a:pt x="894578" y="222615"/>
                  <a:pt x="886507" y="207818"/>
                </a:cubicBezTo>
                <a:cubicBezTo>
                  <a:pt x="868028" y="173940"/>
                  <a:pt x="850436" y="166241"/>
                  <a:pt x="820005" y="157942"/>
                </a:cubicBezTo>
                <a:cubicBezTo>
                  <a:pt x="797961" y="151930"/>
                  <a:pt x="775670" y="146858"/>
                  <a:pt x="753503" y="141316"/>
                </a:cubicBezTo>
                <a:lnTo>
                  <a:pt x="687001" y="124691"/>
                </a:lnTo>
                <a:lnTo>
                  <a:pt x="653750" y="116378"/>
                </a:lnTo>
                <a:cubicBezTo>
                  <a:pt x="650979" y="105294"/>
                  <a:pt x="652574" y="92048"/>
                  <a:pt x="645437" y="83127"/>
                </a:cubicBezTo>
                <a:cubicBezTo>
                  <a:pt x="639963" y="76285"/>
                  <a:pt x="628703" y="77891"/>
                  <a:pt x="620499" y="74814"/>
                </a:cubicBezTo>
                <a:cubicBezTo>
                  <a:pt x="605242" y="69093"/>
                  <a:pt x="572866" y="54593"/>
                  <a:pt x="553997" y="49876"/>
                </a:cubicBezTo>
                <a:cubicBezTo>
                  <a:pt x="540290" y="46449"/>
                  <a:pt x="526288" y="44334"/>
                  <a:pt x="512434" y="41563"/>
                </a:cubicBezTo>
                <a:cubicBezTo>
                  <a:pt x="501350" y="36021"/>
                  <a:pt x="491052" y="28499"/>
                  <a:pt x="479183" y="24938"/>
                </a:cubicBezTo>
                <a:cubicBezTo>
                  <a:pt x="463039" y="20095"/>
                  <a:pt x="445834" y="19930"/>
                  <a:pt x="429307" y="16625"/>
                </a:cubicBezTo>
                <a:cubicBezTo>
                  <a:pt x="403206" y="11405"/>
                  <a:pt x="394890" y="7924"/>
                  <a:pt x="371117" y="0"/>
                </a:cubicBezTo>
                <a:cubicBezTo>
                  <a:pt x="326783" y="2771"/>
                  <a:pt x="282043" y="1724"/>
                  <a:pt x="238114" y="8313"/>
                </a:cubicBezTo>
                <a:cubicBezTo>
                  <a:pt x="217294" y="11436"/>
                  <a:pt x="197947" y="32552"/>
                  <a:pt x="179925" y="41563"/>
                </a:cubicBezTo>
                <a:cubicBezTo>
                  <a:pt x="172088" y="45482"/>
                  <a:pt x="163300" y="47105"/>
                  <a:pt x="154987" y="49876"/>
                </a:cubicBezTo>
                <a:cubicBezTo>
                  <a:pt x="114843" y="90020"/>
                  <a:pt x="165856" y="41181"/>
                  <a:pt x="113423" y="83127"/>
                </a:cubicBezTo>
                <a:cubicBezTo>
                  <a:pt x="107303" y="88023"/>
                  <a:pt x="104401" y="97852"/>
                  <a:pt x="96797" y="99753"/>
                </a:cubicBezTo>
                <a:cubicBezTo>
                  <a:pt x="69781" y="106507"/>
                  <a:pt x="41379" y="105294"/>
                  <a:pt x="13670" y="108065"/>
                </a:cubicBezTo>
                <a:cubicBezTo>
                  <a:pt x="-8683" y="175121"/>
                  <a:pt x="89" y="138515"/>
                  <a:pt x="13670" y="274320"/>
                </a:cubicBezTo>
                <a:cubicBezTo>
                  <a:pt x="14542" y="283039"/>
                  <a:pt x="17339" y="291828"/>
                  <a:pt x="21983" y="299258"/>
                </a:cubicBezTo>
                <a:cubicBezTo>
                  <a:pt x="31387" y="314304"/>
                  <a:pt x="44150" y="326967"/>
                  <a:pt x="55234" y="340822"/>
                </a:cubicBezTo>
                <a:cubicBezTo>
                  <a:pt x="67003" y="376128"/>
                  <a:pt x="72021" y="395100"/>
                  <a:pt x="96797" y="432262"/>
                </a:cubicBezTo>
                <a:cubicBezTo>
                  <a:pt x="102339" y="440575"/>
                  <a:pt x="108466" y="448526"/>
                  <a:pt x="113423" y="457200"/>
                </a:cubicBezTo>
                <a:cubicBezTo>
                  <a:pt x="119571" y="467959"/>
                  <a:pt x="123174" y="480140"/>
                  <a:pt x="130048" y="490451"/>
                </a:cubicBezTo>
                <a:cubicBezTo>
                  <a:pt x="160978" y="536845"/>
                  <a:pt x="133099" y="471612"/>
                  <a:pt x="163299" y="532014"/>
                </a:cubicBezTo>
                <a:cubicBezTo>
                  <a:pt x="180322" y="566061"/>
                  <a:pt x="158867" y="574547"/>
                  <a:pt x="221488" y="590203"/>
                </a:cubicBezTo>
                <a:cubicBezTo>
                  <a:pt x="232572" y="592974"/>
                  <a:pt x="243754" y="595377"/>
                  <a:pt x="254739" y="598516"/>
                </a:cubicBezTo>
                <a:cubicBezTo>
                  <a:pt x="263164" y="600923"/>
                  <a:pt x="270982" y="605742"/>
                  <a:pt x="279677" y="606829"/>
                </a:cubicBezTo>
                <a:cubicBezTo>
                  <a:pt x="315526" y="611310"/>
                  <a:pt x="351721" y="612371"/>
                  <a:pt x="387743" y="615142"/>
                </a:cubicBezTo>
                <a:cubicBezTo>
                  <a:pt x="448703" y="612371"/>
                  <a:pt x="509947" y="613330"/>
                  <a:pt x="570623" y="606829"/>
                </a:cubicBezTo>
                <a:cubicBezTo>
                  <a:pt x="588048" y="604962"/>
                  <a:pt x="603874" y="595745"/>
                  <a:pt x="620499" y="590203"/>
                </a:cubicBezTo>
                <a:lnTo>
                  <a:pt x="645437" y="581891"/>
                </a:lnTo>
                <a:cubicBezTo>
                  <a:pt x="653750" y="579120"/>
                  <a:pt x="663085" y="578439"/>
                  <a:pt x="670376" y="573578"/>
                </a:cubicBezTo>
                <a:cubicBezTo>
                  <a:pt x="678689" y="568036"/>
                  <a:pt x="685960" y="560461"/>
                  <a:pt x="695314" y="556953"/>
                </a:cubicBezTo>
                <a:cubicBezTo>
                  <a:pt x="708543" y="551992"/>
                  <a:pt x="723023" y="551411"/>
                  <a:pt x="736877" y="548640"/>
                </a:cubicBezTo>
                <a:cubicBezTo>
                  <a:pt x="747961" y="543098"/>
                  <a:pt x="758738" y="536895"/>
                  <a:pt x="770128" y="532014"/>
                </a:cubicBezTo>
                <a:cubicBezTo>
                  <a:pt x="778182" y="528562"/>
                  <a:pt x="787229" y="527621"/>
                  <a:pt x="795067" y="523702"/>
                </a:cubicBezTo>
                <a:cubicBezTo>
                  <a:pt x="804003" y="519234"/>
                  <a:pt x="810650" y="510584"/>
                  <a:pt x="820005" y="507076"/>
                </a:cubicBezTo>
                <a:cubicBezTo>
                  <a:pt x="833234" y="502115"/>
                  <a:pt x="847714" y="501534"/>
                  <a:pt x="861568" y="498763"/>
                </a:cubicBezTo>
                <a:cubicBezTo>
                  <a:pt x="864339" y="487680"/>
                  <a:pt x="863544" y="475019"/>
                  <a:pt x="869881" y="465513"/>
                </a:cubicBezTo>
                <a:cubicBezTo>
                  <a:pt x="875423" y="457200"/>
                  <a:pt x="887018" y="455128"/>
                  <a:pt x="894819" y="448887"/>
                </a:cubicBezTo>
                <a:cubicBezTo>
                  <a:pt x="954044" y="401507"/>
                  <a:pt x="859626" y="466809"/>
                  <a:pt x="936383" y="415636"/>
                </a:cubicBezTo>
                <a:cubicBezTo>
                  <a:pt x="939154" y="399011"/>
                  <a:pt x="941391" y="382287"/>
                  <a:pt x="944696" y="365760"/>
                </a:cubicBezTo>
                <a:cubicBezTo>
                  <a:pt x="946937" y="354557"/>
                  <a:pt x="953008" y="343934"/>
                  <a:pt x="953008" y="332509"/>
                </a:cubicBezTo>
                <a:cubicBezTo>
                  <a:pt x="953008" y="318770"/>
                  <a:pt x="938388" y="243074"/>
                  <a:pt x="928070" y="232756"/>
                </a:cubicBezTo>
                <a:lnTo>
                  <a:pt x="894819" y="257694"/>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4" name="Imagen 3"/>
          <p:cNvPicPr>
            <a:picLocks noChangeAspect="1"/>
          </p:cNvPicPr>
          <p:nvPr/>
        </p:nvPicPr>
        <p:blipFill>
          <a:blip r:embed="rId2"/>
          <a:stretch>
            <a:fillRect/>
          </a:stretch>
        </p:blipFill>
        <p:spPr>
          <a:xfrm>
            <a:off x="528194" y="331491"/>
            <a:ext cx="8201025" cy="6067425"/>
          </a:xfrm>
          <a:prstGeom prst="rect">
            <a:avLst/>
          </a:prstGeom>
        </p:spPr>
      </p:pic>
    </p:spTree>
    <p:extLst>
      <p:ext uri="{BB962C8B-B14F-4D97-AF65-F5344CB8AC3E}">
        <p14:creationId xmlns:p14="http://schemas.microsoft.com/office/powerpoint/2010/main" val="37380517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0" y="862677"/>
            <a:ext cx="9521044" cy="5708244"/>
          </a:xfrm>
          <a:prstGeom prst="rect">
            <a:avLst/>
          </a:prstGeom>
        </p:spPr>
      </p:pic>
    </p:spTree>
    <p:extLst>
      <p:ext uri="{BB962C8B-B14F-4D97-AF65-F5344CB8AC3E}">
        <p14:creationId xmlns:p14="http://schemas.microsoft.com/office/powerpoint/2010/main" val="26394950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176877" y="800874"/>
            <a:ext cx="9663412" cy="5366009"/>
          </a:xfrm>
          <a:prstGeom prst="rect">
            <a:avLst/>
          </a:prstGeom>
        </p:spPr>
      </p:pic>
    </p:spTree>
    <p:extLst>
      <p:ext uri="{BB962C8B-B14F-4D97-AF65-F5344CB8AC3E}">
        <p14:creationId xmlns:p14="http://schemas.microsoft.com/office/powerpoint/2010/main" val="31718723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0" y="1180214"/>
            <a:ext cx="11591973" cy="4093535"/>
          </a:xfrm>
          <a:prstGeom prst="rect">
            <a:avLst/>
          </a:prstGeom>
        </p:spPr>
      </p:pic>
    </p:spTree>
    <p:extLst>
      <p:ext uri="{BB962C8B-B14F-4D97-AF65-F5344CB8AC3E}">
        <p14:creationId xmlns:p14="http://schemas.microsoft.com/office/powerpoint/2010/main" val="428195703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385178" y="947516"/>
            <a:ext cx="9801810" cy="5283164"/>
          </a:xfrm>
          <a:prstGeom prst="rect">
            <a:avLst/>
          </a:prstGeom>
        </p:spPr>
      </p:pic>
    </p:spTree>
    <p:extLst>
      <p:ext uri="{BB962C8B-B14F-4D97-AF65-F5344CB8AC3E}">
        <p14:creationId xmlns:p14="http://schemas.microsoft.com/office/powerpoint/2010/main" val="240956675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idx="1"/>
          </p:nvPr>
        </p:nvPicPr>
        <p:blipFill>
          <a:blip r:embed="rId2"/>
          <a:stretch>
            <a:fillRect/>
          </a:stretch>
        </p:blipFill>
        <p:spPr>
          <a:xfrm>
            <a:off x="1368798" y="1584698"/>
            <a:ext cx="8797494" cy="3319809"/>
          </a:xfrm>
          <a:prstGeom prst="rect">
            <a:avLst/>
          </a:prstGeom>
        </p:spPr>
      </p:pic>
    </p:spTree>
    <p:extLst>
      <p:ext uri="{BB962C8B-B14F-4D97-AF65-F5344CB8AC3E}">
        <p14:creationId xmlns:p14="http://schemas.microsoft.com/office/powerpoint/2010/main" val="423336896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783833" y="894687"/>
            <a:ext cx="8784976" cy="5328592"/>
          </a:xfrm>
        </p:spPr>
        <p:txBody>
          <a:bodyPr>
            <a:normAutofit/>
          </a:bodyPr>
          <a:lstStyle/>
          <a:p>
            <a:pPr marL="0" indent="0" algn="ctr">
              <a:buNone/>
            </a:pPr>
            <a:r>
              <a:rPr lang="es-ES" dirty="0" smtClean="0"/>
              <a:t>CORRUPCIÓN</a:t>
            </a:r>
            <a:endParaRPr lang="es-CO" dirty="0" smtClean="0"/>
          </a:p>
          <a:p>
            <a:pPr marL="0" indent="0" algn="ctr">
              <a:buNone/>
            </a:pPr>
            <a:r>
              <a:rPr lang="es-CO" dirty="0" smtClean="0"/>
              <a:t>Diagnóstico sobre debilidades</a:t>
            </a:r>
          </a:p>
          <a:p>
            <a:pPr marL="0" indent="0">
              <a:buNone/>
            </a:pPr>
            <a:endParaRPr lang="es-ES" dirty="0" smtClean="0"/>
          </a:p>
          <a:p>
            <a:r>
              <a:rPr lang="es-ES" dirty="0"/>
              <a:t>Falta de cultura de la </a:t>
            </a:r>
            <a:r>
              <a:rPr lang="es-ES" dirty="0" smtClean="0"/>
              <a:t>legalidad.</a:t>
            </a:r>
          </a:p>
          <a:p>
            <a:pPr marL="0" indent="0">
              <a:buNone/>
            </a:pPr>
            <a:endParaRPr lang="es-CO" dirty="0"/>
          </a:p>
          <a:p>
            <a:r>
              <a:rPr lang="es-ES" dirty="0" smtClean="0"/>
              <a:t>Controles dispersos y difusos:</a:t>
            </a:r>
          </a:p>
          <a:p>
            <a:endParaRPr lang="es-ES" dirty="0" smtClean="0"/>
          </a:p>
          <a:p>
            <a:pPr lvl="1"/>
            <a:r>
              <a:rPr lang="es-ES" dirty="0" smtClean="0"/>
              <a:t>Control posterior. 64 contralorías</a:t>
            </a:r>
          </a:p>
          <a:p>
            <a:pPr lvl="1"/>
            <a:r>
              <a:rPr lang="es-ES" dirty="0" smtClean="0"/>
              <a:t>Control interno administrativo</a:t>
            </a:r>
          </a:p>
          <a:p>
            <a:pPr lvl="1"/>
            <a:r>
              <a:rPr lang="es-ES" dirty="0" smtClean="0"/>
              <a:t>Control disciplinario</a:t>
            </a:r>
          </a:p>
          <a:p>
            <a:pPr lvl="1"/>
            <a:r>
              <a:rPr lang="es-ES" dirty="0" smtClean="0"/>
              <a:t>Ausencia de articulación del control interno con el control fiscal</a:t>
            </a:r>
          </a:p>
          <a:p>
            <a:pPr lvl="1"/>
            <a:endParaRPr lang="es-ES" dirty="0" smtClean="0"/>
          </a:p>
          <a:p>
            <a:pPr lvl="1"/>
            <a:endParaRPr lang="es-ES" dirty="0" smtClean="0"/>
          </a:p>
          <a:p>
            <a:pPr lvl="1"/>
            <a:endParaRPr lang="es-CO" dirty="0"/>
          </a:p>
        </p:txBody>
      </p:sp>
    </p:spTree>
    <p:extLst>
      <p:ext uri="{BB962C8B-B14F-4D97-AF65-F5344CB8AC3E}">
        <p14:creationId xmlns:p14="http://schemas.microsoft.com/office/powerpoint/2010/main" val="22358533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945758" y="850605"/>
            <a:ext cx="8265042" cy="5275559"/>
          </a:xfrm>
        </p:spPr>
        <p:txBody>
          <a:bodyPr>
            <a:normAutofit lnSpcReduction="10000"/>
          </a:bodyPr>
          <a:lstStyle/>
          <a:p>
            <a:pPr marL="0" indent="0" algn="ctr">
              <a:buNone/>
            </a:pPr>
            <a:r>
              <a:rPr lang="es-ES" dirty="0" smtClean="0"/>
              <a:t>ETICA</a:t>
            </a:r>
          </a:p>
          <a:p>
            <a:pPr algn="just"/>
            <a:r>
              <a:rPr lang="es-ES" dirty="0" smtClean="0"/>
              <a:t>La ética </a:t>
            </a:r>
            <a:r>
              <a:rPr lang="es-ES" i="1" dirty="0" smtClean="0">
                <a:solidFill>
                  <a:srgbClr val="FF0000"/>
                </a:solidFill>
              </a:rPr>
              <a:t>dejó de ser un asunto de la moral </a:t>
            </a:r>
            <a:r>
              <a:rPr lang="es-ES" dirty="0" smtClean="0"/>
              <a:t>y se convirtió en aspecto fundamental de la vida social.</a:t>
            </a:r>
          </a:p>
          <a:p>
            <a:pPr algn="just"/>
            <a:r>
              <a:rPr lang="es-ES" dirty="0" smtClean="0"/>
              <a:t>La falta de ética hace </a:t>
            </a:r>
            <a:r>
              <a:rPr lang="es-ES" b="1" dirty="0" smtClean="0">
                <a:solidFill>
                  <a:srgbClr val="FF0000"/>
                </a:solidFill>
              </a:rPr>
              <a:t>permisibles</a:t>
            </a:r>
            <a:r>
              <a:rPr lang="es-ES" dirty="0" smtClean="0"/>
              <a:t> las conductas corruptas.</a:t>
            </a:r>
          </a:p>
          <a:p>
            <a:pPr algn="just"/>
            <a:r>
              <a:rPr lang="es-ES" dirty="0" smtClean="0"/>
              <a:t>Si hay corrupción, el servicio público se presta con deficiencias.</a:t>
            </a:r>
          </a:p>
          <a:p>
            <a:pPr algn="just"/>
            <a:r>
              <a:rPr lang="es-ES" dirty="0" smtClean="0"/>
              <a:t>Surge una desconfianza a las instituciones y falta de </a:t>
            </a:r>
            <a:r>
              <a:rPr lang="es-ES" b="1" dirty="0" smtClean="0">
                <a:solidFill>
                  <a:srgbClr val="FF0000"/>
                </a:solidFill>
              </a:rPr>
              <a:t>legitimidad</a:t>
            </a:r>
            <a:r>
              <a:rPr lang="es-ES" dirty="0" smtClean="0"/>
              <a:t> del Estado:</a:t>
            </a:r>
          </a:p>
          <a:p>
            <a:pPr marL="0" indent="0" algn="just">
              <a:buNone/>
            </a:pPr>
            <a:r>
              <a:rPr lang="es-ES" dirty="0" smtClean="0"/>
              <a:t> </a:t>
            </a:r>
          </a:p>
          <a:p>
            <a:pPr lvl="1" algn="just"/>
            <a:r>
              <a:rPr lang="es-ES" dirty="0" smtClean="0"/>
              <a:t>baja votación</a:t>
            </a:r>
          </a:p>
          <a:p>
            <a:pPr lvl="1" algn="just"/>
            <a:r>
              <a:rPr lang="es-ES" dirty="0" smtClean="0"/>
              <a:t>baja participación democrática y </a:t>
            </a:r>
          </a:p>
          <a:p>
            <a:pPr lvl="1" algn="just"/>
            <a:r>
              <a:rPr lang="es-ES" dirty="0" smtClean="0"/>
              <a:t>divorcio entre el Estado y la sociedad civil</a:t>
            </a:r>
          </a:p>
          <a:p>
            <a:endParaRPr lang="es-CO" dirty="0"/>
          </a:p>
        </p:txBody>
      </p:sp>
      <p:pic>
        <p:nvPicPr>
          <p:cNvPr id="2" name="Imagen 1"/>
          <p:cNvPicPr>
            <a:picLocks noChangeAspect="1"/>
          </p:cNvPicPr>
          <p:nvPr/>
        </p:nvPicPr>
        <p:blipFill>
          <a:blip r:embed="rId2"/>
          <a:stretch>
            <a:fillRect/>
          </a:stretch>
        </p:blipFill>
        <p:spPr>
          <a:xfrm>
            <a:off x="8185973" y="4148912"/>
            <a:ext cx="2914417" cy="1762790"/>
          </a:xfrm>
          <a:prstGeom prst="rect">
            <a:avLst/>
          </a:prstGeom>
        </p:spPr>
      </p:pic>
    </p:spTree>
    <p:extLst>
      <p:ext uri="{BB962C8B-B14F-4D97-AF65-F5344CB8AC3E}">
        <p14:creationId xmlns:p14="http://schemas.microsoft.com/office/powerpoint/2010/main" val="35325737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616688" y="1080655"/>
            <a:ext cx="10728800" cy="5235085"/>
          </a:xfrm>
        </p:spPr>
        <p:txBody>
          <a:bodyPr>
            <a:normAutofit/>
          </a:bodyPr>
          <a:lstStyle/>
          <a:p>
            <a:pPr marL="0" indent="0" algn="ctr">
              <a:buNone/>
            </a:pPr>
            <a:r>
              <a:rPr lang="es-ES" dirty="0" smtClean="0"/>
              <a:t>REGLA DE LAS PEQUEÑAS REGLAS</a:t>
            </a:r>
          </a:p>
          <a:p>
            <a:pPr marL="0" indent="0">
              <a:buNone/>
            </a:pPr>
            <a:r>
              <a:rPr lang="es-ES" dirty="0" smtClean="0"/>
              <a:t>A PARTIR DE HOY</a:t>
            </a:r>
          </a:p>
          <a:p>
            <a:pPr marL="0" indent="0">
              <a:buNone/>
            </a:pPr>
            <a:endParaRPr lang="es-ES" dirty="0" smtClean="0"/>
          </a:p>
          <a:p>
            <a:r>
              <a:rPr lang="es-ES" dirty="0" smtClean="0"/>
              <a:t>Yo saludo</a:t>
            </a:r>
          </a:p>
          <a:p>
            <a:r>
              <a:rPr lang="es-ES" dirty="0" smtClean="0"/>
              <a:t>Yo respeto el semáforo</a:t>
            </a:r>
          </a:p>
          <a:p>
            <a:r>
              <a:rPr lang="es-ES" dirty="0" smtClean="0"/>
              <a:t>Yo respeto la fila</a:t>
            </a:r>
          </a:p>
          <a:p>
            <a:r>
              <a:rPr lang="es-ES" dirty="0" smtClean="0"/>
              <a:t>Respeto la cebra</a:t>
            </a:r>
          </a:p>
          <a:p>
            <a:r>
              <a:rPr lang="es-ES" dirty="0" smtClean="0"/>
              <a:t>Yo me pongo el cinturón de seguridad</a:t>
            </a:r>
          </a:p>
          <a:p>
            <a:r>
              <a:rPr lang="es-ES" dirty="0" smtClean="0"/>
              <a:t>Yo respeto el horario laboral</a:t>
            </a:r>
          </a:p>
        </p:txBody>
      </p:sp>
      <p:pic>
        <p:nvPicPr>
          <p:cNvPr id="2" name="Imagen 1"/>
          <p:cNvPicPr>
            <a:picLocks noChangeAspect="1"/>
          </p:cNvPicPr>
          <p:nvPr/>
        </p:nvPicPr>
        <p:blipFill>
          <a:blip r:embed="rId2"/>
          <a:stretch>
            <a:fillRect/>
          </a:stretch>
        </p:blipFill>
        <p:spPr>
          <a:xfrm>
            <a:off x="6935972" y="1586909"/>
            <a:ext cx="4572000" cy="3429000"/>
          </a:xfrm>
          <a:prstGeom prst="rect">
            <a:avLst/>
          </a:prstGeom>
        </p:spPr>
      </p:pic>
    </p:spTree>
    <p:extLst>
      <p:ext uri="{BB962C8B-B14F-4D97-AF65-F5344CB8AC3E}">
        <p14:creationId xmlns:p14="http://schemas.microsoft.com/office/powerpoint/2010/main" val="284781371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21972" y="1029725"/>
            <a:ext cx="11462197" cy="5278581"/>
          </a:xfrm>
        </p:spPr>
        <p:txBody>
          <a:bodyPr>
            <a:normAutofit fontScale="90000"/>
          </a:bodyPr>
          <a:lstStyle/>
          <a:p>
            <a:r>
              <a:rPr lang="es-ES" dirty="0" smtClean="0">
                <a:solidFill>
                  <a:schemeClr val="accent2">
                    <a:lumMod val="50000"/>
                  </a:schemeClr>
                </a:solidFill>
              </a:rPr>
              <a:t>Principios del Modelo Estándar de Control Interno. </a:t>
            </a:r>
            <a:r>
              <a:rPr lang="es-ES" dirty="0">
                <a:solidFill>
                  <a:schemeClr val="accent2">
                    <a:lumMod val="50000"/>
                  </a:schemeClr>
                </a:solidFill>
              </a:rPr>
              <a:t/>
            </a:r>
            <a:br>
              <a:rPr lang="es-ES" dirty="0">
                <a:solidFill>
                  <a:schemeClr val="accent2">
                    <a:lumMod val="50000"/>
                  </a:schemeClr>
                </a:solidFill>
              </a:rPr>
            </a:br>
            <a:r>
              <a:rPr lang="es-ES" sz="2400" b="1" dirty="0" smtClean="0">
                <a:solidFill>
                  <a:schemeClr val="accent2">
                    <a:lumMod val="75000"/>
                  </a:schemeClr>
                </a:solidFill>
              </a:rPr>
              <a:t>a) Autocontrol: </a:t>
            </a:r>
            <a:r>
              <a:rPr lang="es-CO" sz="2400" dirty="0">
                <a:solidFill>
                  <a:schemeClr val="accent2"/>
                </a:solidFill>
              </a:rPr>
              <a:t>Capacidad que deben desarrollar todos y cada uno de </a:t>
            </a:r>
            <a:r>
              <a:rPr lang="es-CO" sz="2400" dirty="0" smtClean="0">
                <a:solidFill>
                  <a:schemeClr val="accent2"/>
                </a:solidFill>
              </a:rPr>
              <a:t>los servidores </a:t>
            </a:r>
            <a:r>
              <a:rPr lang="es-CO" sz="2700" dirty="0">
                <a:solidFill>
                  <a:schemeClr val="accent2"/>
                </a:solidFill>
              </a:rPr>
              <a:t>públicos</a:t>
            </a:r>
            <a:r>
              <a:rPr lang="es-CO" sz="2400" dirty="0">
                <a:solidFill>
                  <a:schemeClr val="accent2"/>
                </a:solidFill>
              </a:rPr>
              <a:t> de </a:t>
            </a:r>
            <a:r>
              <a:rPr lang="es-CO" sz="2400" dirty="0" smtClean="0">
                <a:solidFill>
                  <a:schemeClr val="accent2"/>
                </a:solidFill>
              </a:rPr>
              <a:t>la organización</a:t>
            </a:r>
            <a:r>
              <a:rPr lang="es-CO" sz="2400" dirty="0">
                <a:solidFill>
                  <a:schemeClr val="accent2"/>
                </a:solidFill>
              </a:rPr>
              <a:t>, independientemente de su nivel </a:t>
            </a:r>
            <a:r>
              <a:rPr lang="es-CO" sz="2400" dirty="0" smtClean="0">
                <a:solidFill>
                  <a:schemeClr val="accent2"/>
                </a:solidFill>
              </a:rPr>
              <a:t> jerárquico</a:t>
            </a:r>
            <a:r>
              <a:rPr lang="es-CO" sz="2400" dirty="0">
                <a:solidFill>
                  <a:schemeClr val="accent2"/>
                </a:solidFill>
              </a:rPr>
              <a:t>, para </a:t>
            </a:r>
            <a:r>
              <a:rPr lang="es-CO" sz="2400" dirty="0" smtClean="0">
                <a:solidFill>
                  <a:schemeClr val="accent2"/>
                </a:solidFill>
              </a:rPr>
              <a:t/>
            </a:r>
            <a:br>
              <a:rPr lang="es-CO" sz="2400" dirty="0" smtClean="0">
                <a:solidFill>
                  <a:schemeClr val="accent2"/>
                </a:solidFill>
              </a:rPr>
            </a:br>
            <a:r>
              <a:rPr lang="es-CO" sz="2400" dirty="0" smtClean="0">
                <a:solidFill>
                  <a:schemeClr val="accent2"/>
                </a:solidFill>
              </a:rPr>
              <a:t/>
            </a:r>
            <a:br>
              <a:rPr lang="es-CO" sz="2400" dirty="0" smtClean="0">
                <a:solidFill>
                  <a:schemeClr val="accent2"/>
                </a:solidFill>
              </a:rPr>
            </a:br>
            <a:r>
              <a:rPr lang="es-CO" sz="4400" b="1" dirty="0" smtClean="0">
                <a:solidFill>
                  <a:srgbClr val="FF0000"/>
                </a:solidFill>
              </a:rPr>
              <a:t>evaluar </a:t>
            </a:r>
            <a:r>
              <a:rPr lang="es-CO" sz="4400" b="1" dirty="0">
                <a:solidFill>
                  <a:srgbClr val="FF0000"/>
                </a:solidFill>
              </a:rPr>
              <a:t>y </a:t>
            </a:r>
            <a:r>
              <a:rPr lang="es-CO" sz="4400" b="1" dirty="0" smtClean="0">
                <a:solidFill>
                  <a:srgbClr val="FF0000"/>
                </a:solidFill>
              </a:rPr>
              <a:t>controlar </a:t>
            </a:r>
            <a:r>
              <a:rPr lang="es-CO" sz="3200" b="1" dirty="0">
                <a:solidFill>
                  <a:schemeClr val="accent2"/>
                </a:solidFill>
              </a:rPr>
              <a:t>su </a:t>
            </a:r>
            <a:r>
              <a:rPr lang="es-CO" sz="3200" b="1" dirty="0" smtClean="0">
                <a:solidFill>
                  <a:schemeClr val="accent2"/>
                </a:solidFill>
              </a:rPr>
              <a:t>trabajo, </a:t>
            </a:r>
            <a:br>
              <a:rPr lang="es-CO" sz="3200" b="1" dirty="0" smtClean="0">
                <a:solidFill>
                  <a:schemeClr val="accent2"/>
                </a:solidFill>
              </a:rPr>
            </a:br>
            <a:r>
              <a:rPr lang="es-CO" sz="3200" b="1" dirty="0" smtClean="0">
                <a:solidFill>
                  <a:schemeClr val="accent2"/>
                </a:solidFill>
              </a:rPr>
              <a:t>detectar </a:t>
            </a:r>
            <a:r>
              <a:rPr lang="es-CO" sz="3200" b="1" dirty="0">
                <a:solidFill>
                  <a:schemeClr val="accent2"/>
                </a:solidFill>
              </a:rPr>
              <a:t>desviaciones y </a:t>
            </a:r>
            <a:r>
              <a:rPr lang="es-CO" sz="3200" b="1" dirty="0" smtClean="0">
                <a:solidFill>
                  <a:schemeClr val="accent2"/>
                </a:solidFill>
              </a:rPr>
              <a:t/>
            </a:r>
            <a:br>
              <a:rPr lang="es-CO" sz="3200" b="1" dirty="0" smtClean="0">
                <a:solidFill>
                  <a:schemeClr val="accent2"/>
                </a:solidFill>
              </a:rPr>
            </a:br>
            <a:r>
              <a:rPr lang="es-CO" sz="3200" b="1" dirty="0" smtClean="0">
                <a:solidFill>
                  <a:schemeClr val="accent2"/>
                </a:solidFill>
              </a:rPr>
              <a:t>efectuar </a:t>
            </a:r>
            <a:r>
              <a:rPr lang="es-CO" sz="3200" b="1" dirty="0">
                <a:solidFill>
                  <a:schemeClr val="accent2"/>
                </a:solidFill>
              </a:rPr>
              <a:t>correctivos de manera </a:t>
            </a:r>
            <a:r>
              <a:rPr lang="es-CO" sz="3200" b="1" dirty="0" smtClean="0">
                <a:solidFill>
                  <a:schemeClr val="accent2"/>
                </a:solidFill>
              </a:rPr>
              <a:t>oportuna </a:t>
            </a:r>
            <a:br>
              <a:rPr lang="es-CO" sz="3200" b="1" dirty="0" smtClean="0">
                <a:solidFill>
                  <a:schemeClr val="accent2"/>
                </a:solidFill>
              </a:rPr>
            </a:br>
            <a:r>
              <a:rPr lang="es-CO" sz="3200" b="1" dirty="0">
                <a:solidFill>
                  <a:schemeClr val="accent2"/>
                </a:solidFill>
              </a:rPr>
              <a:t/>
            </a:r>
            <a:br>
              <a:rPr lang="es-CO" sz="3200" b="1" dirty="0">
                <a:solidFill>
                  <a:schemeClr val="accent2"/>
                </a:solidFill>
              </a:rPr>
            </a:br>
            <a:r>
              <a:rPr lang="es-CO" sz="2400" dirty="0" smtClean="0">
                <a:solidFill>
                  <a:schemeClr val="accent2"/>
                </a:solidFill>
              </a:rPr>
              <a:t>para </a:t>
            </a:r>
            <a:r>
              <a:rPr lang="es-CO" sz="2400" dirty="0">
                <a:solidFill>
                  <a:schemeClr val="accent2"/>
                </a:solidFill>
              </a:rPr>
              <a:t>el </a:t>
            </a:r>
            <a:r>
              <a:rPr lang="es-CO" sz="2400" dirty="0" smtClean="0">
                <a:solidFill>
                  <a:schemeClr val="accent2"/>
                </a:solidFill>
              </a:rPr>
              <a:t>adecuado cumplimiento </a:t>
            </a:r>
            <a:r>
              <a:rPr lang="es-CO" sz="2400" dirty="0">
                <a:solidFill>
                  <a:schemeClr val="accent2"/>
                </a:solidFill>
              </a:rPr>
              <a:t>de los </a:t>
            </a:r>
            <a:r>
              <a:rPr lang="es-CO" sz="2400" dirty="0" smtClean="0">
                <a:solidFill>
                  <a:schemeClr val="accent2"/>
                </a:solidFill>
              </a:rPr>
              <a:t> resultados </a:t>
            </a:r>
            <a:r>
              <a:rPr lang="es-CO" sz="2400" dirty="0">
                <a:solidFill>
                  <a:schemeClr val="accent2"/>
                </a:solidFill>
              </a:rPr>
              <a:t>que se esperan en el ejercicio de su función, de tal </a:t>
            </a:r>
            <a:r>
              <a:rPr lang="es-CO" sz="2400" dirty="0" smtClean="0">
                <a:solidFill>
                  <a:schemeClr val="accent2"/>
                </a:solidFill>
              </a:rPr>
              <a:t>manera que </a:t>
            </a:r>
            <a:r>
              <a:rPr lang="es-CO" sz="2400" dirty="0">
                <a:solidFill>
                  <a:schemeClr val="accent2"/>
                </a:solidFill>
              </a:rPr>
              <a:t>la ejecución de los procesos, actividades y/o tareas bajo su responsabilidad, </a:t>
            </a:r>
            <a:r>
              <a:rPr lang="es-CO" sz="2400" dirty="0" smtClean="0">
                <a:solidFill>
                  <a:schemeClr val="accent2"/>
                </a:solidFill>
              </a:rPr>
              <a:t>se desarrollen con </a:t>
            </a:r>
            <a:r>
              <a:rPr lang="es-CO" sz="2400" dirty="0">
                <a:solidFill>
                  <a:schemeClr val="accent2"/>
                </a:solidFill>
              </a:rPr>
              <a:t>fundamento en los </a:t>
            </a:r>
            <a:r>
              <a:rPr lang="es-CO" sz="2400" b="1" dirty="0">
                <a:solidFill>
                  <a:srgbClr val="FF0000"/>
                </a:solidFill>
              </a:rPr>
              <a:t>principios establecidos en la Constitución </a:t>
            </a:r>
            <a:r>
              <a:rPr lang="es-CO" sz="2400" b="1" dirty="0" smtClean="0">
                <a:solidFill>
                  <a:srgbClr val="FF0000"/>
                </a:solidFill>
              </a:rPr>
              <a:t> política</a:t>
            </a:r>
            <a:r>
              <a:rPr lang="es-CO" sz="2400" b="1" dirty="0">
                <a:solidFill>
                  <a:srgbClr val="FF0000"/>
                </a:solidFill>
              </a:rPr>
              <a:t>.</a:t>
            </a:r>
          </a:p>
        </p:txBody>
      </p:sp>
    </p:spTree>
    <p:extLst>
      <p:ext uri="{BB962C8B-B14F-4D97-AF65-F5344CB8AC3E}">
        <p14:creationId xmlns:p14="http://schemas.microsoft.com/office/powerpoint/2010/main" val="212627578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87181" y="944451"/>
            <a:ext cx="9954645" cy="5741324"/>
          </a:xfrm>
        </p:spPr>
        <p:txBody>
          <a:bodyPr>
            <a:normAutofit fontScale="90000"/>
          </a:bodyPr>
          <a:lstStyle/>
          <a:p>
            <a:r>
              <a:rPr lang="es-ES" sz="3100" dirty="0" smtClean="0">
                <a:solidFill>
                  <a:schemeClr val="accent2">
                    <a:lumMod val="75000"/>
                  </a:schemeClr>
                </a:solidFill>
              </a:rPr>
              <a:t>b)</a:t>
            </a:r>
            <a:r>
              <a:rPr lang="es-CO" sz="3100" dirty="0">
                <a:solidFill>
                  <a:schemeClr val="accent2">
                    <a:lumMod val="75000"/>
                  </a:schemeClr>
                </a:solidFill>
              </a:rPr>
              <a:t> </a:t>
            </a:r>
            <a:r>
              <a:rPr lang="es-CO" sz="3100" dirty="0" smtClean="0">
                <a:solidFill>
                  <a:schemeClr val="accent2">
                    <a:lumMod val="75000"/>
                  </a:schemeClr>
                </a:solidFill>
              </a:rPr>
              <a:t>Autorregulación: </a:t>
            </a:r>
            <a:r>
              <a:rPr lang="es-CO" sz="3100" dirty="0" smtClean="0">
                <a:solidFill>
                  <a:schemeClr val="accent2"/>
                </a:solidFill>
              </a:rPr>
              <a:t>Capacidad </a:t>
            </a:r>
            <a:r>
              <a:rPr lang="es-CO" sz="3100" dirty="0">
                <a:solidFill>
                  <a:schemeClr val="accent2"/>
                </a:solidFill>
              </a:rPr>
              <a:t>de cada una </a:t>
            </a:r>
            <a:r>
              <a:rPr lang="es-CO" sz="3100" dirty="0" smtClean="0">
                <a:solidFill>
                  <a:schemeClr val="accent2"/>
                </a:solidFill>
              </a:rPr>
              <a:t>de las </a:t>
            </a:r>
            <a:r>
              <a:rPr lang="es-CO" sz="3100" dirty="0">
                <a:solidFill>
                  <a:schemeClr val="accent2"/>
                </a:solidFill>
              </a:rPr>
              <a:t>organizaciones para </a:t>
            </a:r>
            <a:r>
              <a:rPr lang="es-CO" sz="3100" dirty="0" smtClean="0">
                <a:solidFill>
                  <a:schemeClr val="accent2"/>
                </a:solidFill>
              </a:rPr>
              <a:t/>
            </a:r>
            <a:br>
              <a:rPr lang="es-CO" sz="3100" dirty="0" smtClean="0">
                <a:solidFill>
                  <a:schemeClr val="accent2"/>
                </a:solidFill>
              </a:rPr>
            </a:br>
            <a:r>
              <a:rPr lang="es-CO" sz="3600" b="1" dirty="0" smtClean="0">
                <a:solidFill>
                  <a:srgbClr val="FF0000"/>
                </a:solidFill>
              </a:rPr>
              <a:t>desarrollar </a:t>
            </a:r>
            <a:r>
              <a:rPr lang="es-CO" sz="3600" b="1" dirty="0">
                <a:solidFill>
                  <a:srgbClr val="FF0000"/>
                </a:solidFill>
              </a:rPr>
              <a:t>y aplicar </a:t>
            </a:r>
            <a:r>
              <a:rPr lang="es-CO" sz="3600" b="1" dirty="0" smtClean="0">
                <a:solidFill>
                  <a:srgbClr val="FF0000"/>
                </a:solidFill>
              </a:rPr>
              <a:t>en su interior </a:t>
            </a:r>
            <a:br>
              <a:rPr lang="es-CO" sz="3600" b="1" dirty="0" smtClean="0">
                <a:solidFill>
                  <a:srgbClr val="FF0000"/>
                </a:solidFill>
              </a:rPr>
            </a:br>
            <a:r>
              <a:rPr lang="es-CO" sz="3600" b="1" dirty="0" smtClean="0">
                <a:solidFill>
                  <a:srgbClr val="FF0000"/>
                </a:solidFill>
              </a:rPr>
              <a:t>	</a:t>
            </a:r>
            <a:r>
              <a:rPr lang="es-CO" sz="3100" dirty="0" smtClean="0">
                <a:solidFill>
                  <a:schemeClr val="accent2"/>
                </a:solidFill>
              </a:rPr>
              <a:t>métodos</a:t>
            </a:r>
            <a:r>
              <a:rPr lang="es-CO" sz="3100" dirty="0">
                <a:solidFill>
                  <a:schemeClr val="accent2"/>
                </a:solidFill>
              </a:rPr>
              <a:t>, </a:t>
            </a:r>
            <a:r>
              <a:rPr lang="es-CO" sz="3100" dirty="0" smtClean="0">
                <a:solidFill>
                  <a:schemeClr val="accent2"/>
                </a:solidFill>
              </a:rPr>
              <a:t/>
            </a:r>
            <a:br>
              <a:rPr lang="es-CO" sz="3100" dirty="0" smtClean="0">
                <a:solidFill>
                  <a:schemeClr val="accent2"/>
                </a:solidFill>
              </a:rPr>
            </a:br>
            <a:r>
              <a:rPr lang="es-CO" sz="3100" dirty="0" smtClean="0">
                <a:solidFill>
                  <a:schemeClr val="accent2"/>
                </a:solidFill>
              </a:rPr>
              <a:t>	normas </a:t>
            </a:r>
            <a:r>
              <a:rPr lang="es-CO" sz="3100" dirty="0">
                <a:solidFill>
                  <a:schemeClr val="accent2"/>
                </a:solidFill>
              </a:rPr>
              <a:t>y </a:t>
            </a:r>
            <a:r>
              <a:rPr lang="es-CO" sz="3100" dirty="0" smtClean="0">
                <a:solidFill>
                  <a:schemeClr val="accent2"/>
                </a:solidFill>
              </a:rPr>
              <a:t/>
            </a:r>
            <a:br>
              <a:rPr lang="es-CO" sz="3100" dirty="0" smtClean="0">
                <a:solidFill>
                  <a:schemeClr val="accent2"/>
                </a:solidFill>
              </a:rPr>
            </a:br>
            <a:r>
              <a:rPr lang="es-CO" sz="3100" dirty="0" smtClean="0">
                <a:solidFill>
                  <a:schemeClr val="accent2"/>
                </a:solidFill>
              </a:rPr>
              <a:t>	procedimientos  </a:t>
            </a:r>
            <a:br>
              <a:rPr lang="es-CO" sz="3100" dirty="0" smtClean="0">
                <a:solidFill>
                  <a:schemeClr val="accent2"/>
                </a:solidFill>
              </a:rPr>
            </a:br>
            <a:r>
              <a:rPr lang="es-CO" sz="3100" dirty="0">
                <a:solidFill>
                  <a:schemeClr val="accent2"/>
                </a:solidFill>
              </a:rPr>
              <a:t/>
            </a:r>
            <a:br>
              <a:rPr lang="es-CO" sz="3100" dirty="0">
                <a:solidFill>
                  <a:schemeClr val="accent2"/>
                </a:solidFill>
              </a:rPr>
            </a:br>
            <a:r>
              <a:rPr lang="es-CO" sz="3100" dirty="0" smtClean="0">
                <a:solidFill>
                  <a:schemeClr val="accent2"/>
                </a:solidFill>
              </a:rPr>
              <a:t>que </a:t>
            </a:r>
            <a:r>
              <a:rPr lang="es-CO" sz="3100" dirty="0">
                <a:solidFill>
                  <a:schemeClr val="accent2"/>
                </a:solidFill>
              </a:rPr>
              <a:t>permitan el desarrollo, implementación </a:t>
            </a:r>
            <a:r>
              <a:rPr lang="es-CO" sz="3100" dirty="0" smtClean="0">
                <a:solidFill>
                  <a:schemeClr val="accent2"/>
                </a:solidFill>
              </a:rPr>
              <a:t>y fortalecimiento </a:t>
            </a:r>
            <a:r>
              <a:rPr lang="es-CO" sz="3100" dirty="0">
                <a:solidFill>
                  <a:schemeClr val="accent2"/>
                </a:solidFill>
              </a:rPr>
              <a:t>continuo del Sistema de </a:t>
            </a:r>
            <a:r>
              <a:rPr lang="es-CO" sz="3100" dirty="0" smtClean="0">
                <a:solidFill>
                  <a:schemeClr val="accent2"/>
                </a:solidFill>
              </a:rPr>
              <a:t>Control Interno</a:t>
            </a:r>
            <a:r>
              <a:rPr lang="es-CO" sz="3100" dirty="0">
                <a:solidFill>
                  <a:schemeClr val="accent2"/>
                </a:solidFill>
              </a:rPr>
              <a:t>, en concordancia con la </a:t>
            </a:r>
            <a:r>
              <a:rPr lang="es-CO" sz="3100" dirty="0" smtClean="0">
                <a:solidFill>
                  <a:schemeClr val="accent2"/>
                </a:solidFill>
              </a:rPr>
              <a:t>normatividad vigente.</a:t>
            </a:r>
            <a:br>
              <a:rPr lang="es-CO" sz="3100" dirty="0" smtClean="0">
                <a:solidFill>
                  <a:schemeClr val="accent2"/>
                </a:solidFill>
              </a:rPr>
            </a:br>
            <a:r>
              <a:rPr lang="es-CO" sz="3100" dirty="0" smtClean="0">
                <a:solidFill>
                  <a:schemeClr val="accent2"/>
                </a:solidFill>
              </a:rPr>
              <a:t/>
            </a:r>
            <a:br>
              <a:rPr lang="es-CO" sz="3100" dirty="0" smtClean="0">
                <a:solidFill>
                  <a:schemeClr val="accent2"/>
                </a:solidFill>
              </a:rPr>
            </a:br>
            <a:r>
              <a:rPr lang="es-CO" sz="3100" dirty="0">
                <a:solidFill>
                  <a:schemeClr val="accent2"/>
                </a:solidFill>
              </a:rPr>
              <a:t/>
            </a:r>
            <a:br>
              <a:rPr lang="es-CO" sz="3100" dirty="0">
                <a:solidFill>
                  <a:schemeClr val="accent2"/>
                </a:solidFill>
              </a:rPr>
            </a:br>
            <a:r>
              <a:rPr lang="es-CO" sz="3100" dirty="0" smtClean="0">
                <a:solidFill>
                  <a:schemeClr val="accent2"/>
                </a:solidFill>
              </a:rPr>
              <a:t/>
            </a:r>
            <a:br>
              <a:rPr lang="es-CO" sz="3100" dirty="0" smtClean="0">
                <a:solidFill>
                  <a:schemeClr val="accent2"/>
                </a:solidFill>
              </a:rPr>
            </a:br>
            <a:r>
              <a:rPr lang="es-CO" sz="2200" dirty="0">
                <a:solidFill>
                  <a:schemeClr val="accent2"/>
                </a:solidFill>
              </a:rPr>
              <a:t/>
            </a:r>
            <a:br>
              <a:rPr lang="es-CO" sz="2200" dirty="0">
                <a:solidFill>
                  <a:schemeClr val="accent2"/>
                </a:solidFill>
              </a:rPr>
            </a:br>
            <a:endParaRPr lang="es-CO" sz="2000" dirty="0">
              <a:solidFill>
                <a:schemeClr val="accent2"/>
              </a:solidFill>
            </a:endParaRPr>
          </a:p>
        </p:txBody>
      </p:sp>
    </p:spTree>
    <p:extLst>
      <p:ext uri="{BB962C8B-B14F-4D97-AF65-F5344CB8AC3E}">
        <p14:creationId xmlns:p14="http://schemas.microsoft.com/office/powerpoint/2010/main" val="17523329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67485" y="1116676"/>
            <a:ext cx="9954645" cy="5741324"/>
          </a:xfrm>
        </p:spPr>
        <p:txBody>
          <a:bodyPr>
            <a:normAutofit fontScale="90000"/>
          </a:bodyPr>
          <a:lstStyle/>
          <a:p>
            <a:r>
              <a:rPr lang="es-CO" sz="3100" dirty="0">
                <a:solidFill>
                  <a:schemeClr val="accent2">
                    <a:lumMod val="75000"/>
                  </a:schemeClr>
                </a:solidFill>
              </a:rPr>
              <a:t>c) Autogestión: </a:t>
            </a:r>
            <a:r>
              <a:rPr lang="es-CO" sz="3100" dirty="0">
                <a:solidFill>
                  <a:schemeClr val="accent2"/>
                </a:solidFill>
              </a:rPr>
              <a:t>Capacidad de toda organización pública para </a:t>
            </a:r>
            <a:br>
              <a:rPr lang="es-CO" sz="3100" dirty="0">
                <a:solidFill>
                  <a:schemeClr val="accent2"/>
                </a:solidFill>
              </a:rPr>
            </a:br>
            <a:r>
              <a:rPr lang="es-CO" sz="3100" dirty="0">
                <a:solidFill>
                  <a:schemeClr val="accent2"/>
                </a:solidFill>
              </a:rPr>
              <a:t/>
            </a:r>
            <a:br>
              <a:rPr lang="es-CO" sz="3100" dirty="0">
                <a:solidFill>
                  <a:schemeClr val="accent2"/>
                </a:solidFill>
              </a:rPr>
            </a:br>
            <a:r>
              <a:rPr lang="es-CO" sz="3100" dirty="0">
                <a:solidFill>
                  <a:schemeClr val="accent2"/>
                </a:solidFill>
              </a:rPr>
              <a:t>interpretar, </a:t>
            </a:r>
            <a:br>
              <a:rPr lang="es-CO" sz="3100" dirty="0">
                <a:solidFill>
                  <a:schemeClr val="accent2"/>
                </a:solidFill>
              </a:rPr>
            </a:br>
            <a:r>
              <a:rPr lang="es-CO" sz="3100" dirty="0">
                <a:solidFill>
                  <a:schemeClr val="accent2"/>
                </a:solidFill>
              </a:rPr>
              <a:t>coordinar, </a:t>
            </a:r>
            <a:br>
              <a:rPr lang="es-CO" sz="3100" dirty="0">
                <a:solidFill>
                  <a:schemeClr val="accent2"/>
                </a:solidFill>
              </a:rPr>
            </a:br>
            <a:r>
              <a:rPr lang="es-CO" sz="3100" dirty="0">
                <a:solidFill>
                  <a:schemeClr val="accent2"/>
                </a:solidFill>
              </a:rPr>
              <a:t>aplicar y </a:t>
            </a:r>
            <a:r>
              <a:rPr lang="es-CO" sz="3100" dirty="0" smtClean="0">
                <a:solidFill>
                  <a:schemeClr val="accent2"/>
                </a:solidFill>
              </a:rPr>
              <a:t/>
            </a:r>
            <a:br>
              <a:rPr lang="es-CO" sz="3100" dirty="0" smtClean="0">
                <a:solidFill>
                  <a:schemeClr val="accent2"/>
                </a:solidFill>
              </a:rPr>
            </a:br>
            <a:r>
              <a:rPr lang="es-CO" sz="3100" dirty="0" smtClean="0">
                <a:solidFill>
                  <a:schemeClr val="accent2"/>
                </a:solidFill>
              </a:rPr>
              <a:t>evaluar </a:t>
            </a:r>
            <a:br>
              <a:rPr lang="es-CO" sz="3100" dirty="0" smtClean="0">
                <a:solidFill>
                  <a:schemeClr val="accent2"/>
                </a:solidFill>
              </a:rPr>
            </a:br>
            <a:r>
              <a:rPr lang="es-CO" sz="3100" dirty="0">
                <a:solidFill>
                  <a:schemeClr val="accent2"/>
                </a:solidFill>
              </a:rPr>
              <a:t/>
            </a:r>
            <a:br>
              <a:rPr lang="es-CO" sz="3100" dirty="0">
                <a:solidFill>
                  <a:schemeClr val="accent2"/>
                </a:solidFill>
              </a:rPr>
            </a:br>
            <a:r>
              <a:rPr lang="es-CO" sz="3100" dirty="0" smtClean="0">
                <a:solidFill>
                  <a:schemeClr val="accent2"/>
                </a:solidFill>
              </a:rPr>
              <a:t>de </a:t>
            </a:r>
            <a:r>
              <a:rPr lang="es-CO" sz="3100" dirty="0">
                <a:solidFill>
                  <a:schemeClr val="accent2"/>
                </a:solidFill>
              </a:rPr>
              <a:t>manera efectiva, eficiente y eficaz l</a:t>
            </a:r>
            <a:r>
              <a:rPr lang="es-CO" sz="3600" b="1" u="sng" dirty="0">
                <a:solidFill>
                  <a:schemeClr val="accent2"/>
                </a:solidFill>
              </a:rPr>
              <a:t>a función administrativa </a:t>
            </a:r>
            <a:r>
              <a:rPr lang="es-CO" sz="3100" dirty="0">
                <a:solidFill>
                  <a:schemeClr val="accent2"/>
                </a:solidFill>
              </a:rPr>
              <a:t>que le ha sido asignada por la Constitución, la ley y sus reglamentos.</a:t>
            </a:r>
            <a:r>
              <a:rPr lang="es-CO" sz="3100" dirty="0" smtClean="0">
                <a:solidFill>
                  <a:schemeClr val="accent2"/>
                </a:solidFill>
              </a:rPr>
              <a:t/>
            </a:r>
            <a:br>
              <a:rPr lang="es-CO" sz="3100" dirty="0" smtClean="0">
                <a:solidFill>
                  <a:schemeClr val="accent2"/>
                </a:solidFill>
              </a:rPr>
            </a:br>
            <a:r>
              <a:rPr lang="es-CO" sz="3100" dirty="0" smtClean="0">
                <a:solidFill>
                  <a:schemeClr val="accent2"/>
                </a:solidFill>
              </a:rPr>
              <a:t/>
            </a:r>
            <a:br>
              <a:rPr lang="es-CO" sz="3100" dirty="0" smtClean="0">
                <a:solidFill>
                  <a:schemeClr val="accent2"/>
                </a:solidFill>
              </a:rPr>
            </a:br>
            <a:r>
              <a:rPr lang="es-CO" sz="3100" dirty="0">
                <a:solidFill>
                  <a:schemeClr val="accent2"/>
                </a:solidFill>
              </a:rPr>
              <a:t/>
            </a:r>
            <a:br>
              <a:rPr lang="es-CO" sz="3100" dirty="0">
                <a:solidFill>
                  <a:schemeClr val="accent2"/>
                </a:solidFill>
              </a:rPr>
            </a:br>
            <a:r>
              <a:rPr lang="es-CO" sz="3100" dirty="0" smtClean="0">
                <a:solidFill>
                  <a:schemeClr val="accent2"/>
                </a:solidFill>
              </a:rPr>
              <a:t/>
            </a:r>
            <a:br>
              <a:rPr lang="es-CO" sz="3100" dirty="0" smtClean="0">
                <a:solidFill>
                  <a:schemeClr val="accent2"/>
                </a:solidFill>
              </a:rPr>
            </a:br>
            <a:r>
              <a:rPr lang="es-CO" sz="2200" dirty="0">
                <a:solidFill>
                  <a:schemeClr val="accent2"/>
                </a:solidFill>
              </a:rPr>
              <a:t/>
            </a:r>
            <a:br>
              <a:rPr lang="es-CO" sz="2200" dirty="0">
                <a:solidFill>
                  <a:schemeClr val="accent2"/>
                </a:solidFill>
              </a:rPr>
            </a:br>
            <a:endParaRPr lang="es-CO" sz="2000" dirty="0">
              <a:solidFill>
                <a:schemeClr val="accent2"/>
              </a:solidFill>
            </a:endParaRPr>
          </a:p>
        </p:txBody>
      </p:sp>
    </p:spTree>
    <p:extLst>
      <p:ext uri="{BB962C8B-B14F-4D97-AF65-F5344CB8AC3E}">
        <p14:creationId xmlns:p14="http://schemas.microsoft.com/office/powerpoint/2010/main" val="21145072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44659" y="3025833"/>
            <a:ext cx="10653080" cy="2122942"/>
          </a:xfrm>
        </p:spPr>
        <p:txBody>
          <a:bodyPr>
            <a:noAutofit/>
          </a:bodyPr>
          <a:lstStyle/>
          <a:p>
            <a:r>
              <a:rPr lang="es-CO" sz="3200" dirty="0" smtClean="0">
                <a:solidFill>
                  <a:srgbClr val="FF0000"/>
                </a:solidFill>
              </a:rPr>
              <a:t>Propósito </a:t>
            </a:r>
            <a:r>
              <a:rPr lang="es-CO" sz="3200" dirty="0">
                <a:solidFill>
                  <a:srgbClr val="FF0000"/>
                </a:solidFill>
              </a:rPr>
              <a:t>del Modelo Estándar de Control Interno MECI </a:t>
            </a:r>
            <a:r>
              <a:rPr lang="es-CO" sz="2000" dirty="0">
                <a:solidFill>
                  <a:schemeClr val="tx1"/>
                </a:solidFill>
              </a:rPr>
              <a:t/>
            </a:r>
            <a:br>
              <a:rPr lang="es-CO" sz="2000" dirty="0">
                <a:solidFill>
                  <a:schemeClr val="tx1"/>
                </a:solidFill>
              </a:rPr>
            </a:br>
            <a:r>
              <a:rPr lang="es-CO" sz="2000" dirty="0" smtClean="0">
                <a:solidFill>
                  <a:schemeClr val="tx1"/>
                </a:solidFill>
              </a:rPr>
              <a:t/>
            </a:r>
            <a:br>
              <a:rPr lang="es-CO" sz="2000" dirty="0" smtClean="0">
                <a:solidFill>
                  <a:schemeClr val="tx1"/>
                </a:solidFill>
              </a:rPr>
            </a:br>
            <a:r>
              <a:rPr lang="es-CO" sz="2000" dirty="0">
                <a:solidFill>
                  <a:schemeClr val="tx1"/>
                </a:solidFill>
              </a:rPr>
              <a:t/>
            </a:r>
            <a:br>
              <a:rPr lang="es-CO" sz="2000" dirty="0">
                <a:solidFill>
                  <a:schemeClr val="tx1"/>
                </a:solidFill>
              </a:rPr>
            </a:br>
            <a:r>
              <a:rPr lang="es-CO" sz="2000" dirty="0" smtClean="0">
                <a:solidFill>
                  <a:schemeClr val="tx1"/>
                </a:solidFill>
              </a:rPr>
              <a:t>Proporcionar </a:t>
            </a:r>
            <a:r>
              <a:rPr lang="es-CO" sz="2000" dirty="0">
                <a:solidFill>
                  <a:schemeClr val="tx1"/>
                </a:solidFill>
              </a:rPr>
              <a:t>una serie </a:t>
            </a:r>
            <a:r>
              <a:rPr lang="es-CO" sz="2000" dirty="0" smtClean="0">
                <a:solidFill>
                  <a:schemeClr val="tx1"/>
                </a:solidFill>
              </a:rPr>
              <a:t>de pautas </a:t>
            </a:r>
            <a:r>
              <a:rPr lang="es-CO" sz="2000" dirty="0">
                <a:solidFill>
                  <a:schemeClr val="tx1"/>
                </a:solidFill>
              </a:rPr>
              <a:t>o directrices dirigidas a </a:t>
            </a:r>
            <a:r>
              <a:rPr lang="es-CO" sz="2000" dirty="0" smtClean="0">
                <a:solidFill>
                  <a:schemeClr val="tx1"/>
                </a:solidFill>
              </a:rPr>
              <a:t/>
            </a:r>
            <a:br>
              <a:rPr lang="es-CO" sz="2000" dirty="0" smtClean="0">
                <a:solidFill>
                  <a:schemeClr val="tx1"/>
                </a:solidFill>
              </a:rPr>
            </a:br>
            <a:r>
              <a:rPr lang="es-CO" sz="2000" dirty="0" smtClean="0">
                <a:solidFill>
                  <a:schemeClr val="tx1"/>
                </a:solidFill>
              </a:rPr>
              <a:t/>
            </a:r>
            <a:br>
              <a:rPr lang="es-CO" sz="2000" dirty="0" smtClean="0">
                <a:solidFill>
                  <a:schemeClr val="tx1"/>
                </a:solidFill>
              </a:rPr>
            </a:br>
            <a:r>
              <a:rPr lang="es-CO" sz="2000" dirty="0" smtClean="0">
                <a:solidFill>
                  <a:schemeClr val="tx1"/>
                </a:solidFill>
              </a:rPr>
              <a:t>	controlar </a:t>
            </a:r>
            <a:r>
              <a:rPr lang="es-CO" sz="2000" dirty="0">
                <a:solidFill>
                  <a:schemeClr val="tx1"/>
                </a:solidFill>
              </a:rPr>
              <a:t>la planeación, gestión, evaluación y seguimiento </a:t>
            </a:r>
            <a:r>
              <a:rPr lang="es-CO" sz="2000" dirty="0" smtClean="0">
                <a:solidFill>
                  <a:schemeClr val="tx1"/>
                </a:solidFill>
              </a:rPr>
              <a:t/>
            </a:r>
            <a:br>
              <a:rPr lang="es-CO" sz="2000" dirty="0" smtClean="0">
                <a:solidFill>
                  <a:schemeClr val="tx1"/>
                </a:solidFill>
              </a:rPr>
            </a:br>
            <a:r>
              <a:rPr lang="es-CO" sz="2000" dirty="0" smtClean="0">
                <a:solidFill>
                  <a:schemeClr val="tx1"/>
                </a:solidFill>
              </a:rPr>
              <a:t/>
            </a:r>
            <a:br>
              <a:rPr lang="es-CO" sz="2000" dirty="0" smtClean="0">
                <a:solidFill>
                  <a:schemeClr val="tx1"/>
                </a:solidFill>
              </a:rPr>
            </a:br>
            <a:r>
              <a:rPr lang="es-CO" sz="2000" dirty="0" smtClean="0">
                <a:solidFill>
                  <a:schemeClr val="tx1"/>
                </a:solidFill>
              </a:rPr>
              <a:t>en las entidades </a:t>
            </a:r>
            <a:r>
              <a:rPr lang="es-CO" sz="2000" dirty="0">
                <a:solidFill>
                  <a:schemeClr val="tx1"/>
                </a:solidFill>
              </a:rPr>
              <a:t>de la administración pública, </a:t>
            </a:r>
            <a:r>
              <a:rPr lang="es-CO" sz="2000" dirty="0" smtClean="0">
                <a:solidFill>
                  <a:schemeClr val="tx1"/>
                </a:solidFill>
              </a:rPr>
              <a:t/>
            </a:r>
            <a:br>
              <a:rPr lang="es-CO" sz="2000" dirty="0" smtClean="0">
                <a:solidFill>
                  <a:schemeClr val="tx1"/>
                </a:solidFill>
              </a:rPr>
            </a:br>
            <a:r>
              <a:rPr lang="es-CO" sz="2000" dirty="0">
                <a:solidFill>
                  <a:schemeClr val="tx1"/>
                </a:solidFill>
              </a:rPr>
              <a:t/>
            </a:r>
            <a:br>
              <a:rPr lang="es-CO" sz="2000" dirty="0">
                <a:solidFill>
                  <a:schemeClr val="tx1"/>
                </a:solidFill>
              </a:rPr>
            </a:br>
            <a:r>
              <a:rPr lang="es-CO" sz="2000" dirty="0" smtClean="0">
                <a:solidFill>
                  <a:schemeClr val="tx1"/>
                </a:solidFill>
              </a:rPr>
              <a:t>facilitando </a:t>
            </a:r>
            <a:r>
              <a:rPr lang="es-CO" sz="2000" dirty="0">
                <a:solidFill>
                  <a:schemeClr val="tx1"/>
                </a:solidFill>
              </a:rPr>
              <a:t>el desarrollo del Sistema de </a:t>
            </a:r>
            <a:r>
              <a:rPr lang="es-CO" sz="2000" dirty="0" smtClean="0">
                <a:solidFill>
                  <a:schemeClr val="tx1"/>
                </a:solidFill>
              </a:rPr>
              <a:t>Control Interno</a:t>
            </a:r>
            <a:r>
              <a:rPr lang="es-CO" sz="2000" dirty="0">
                <a:solidFill>
                  <a:schemeClr val="tx1"/>
                </a:solidFill>
              </a:rPr>
              <a:t>. </a:t>
            </a:r>
            <a:r>
              <a:rPr lang="es-CO" sz="2000" dirty="0" smtClean="0">
                <a:solidFill>
                  <a:schemeClr val="tx1"/>
                </a:solidFill>
              </a:rPr>
              <a:t/>
            </a:r>
            <a:br>
              <a:rPr lang="es-CO" sz="2000" dirty="0" smtClean="0">
                <a:solidFill>
                  <a:schemeClr val="tx1"/>
                </a:solidFill>
              </a:rPr>
            </a:br>
            <a:r>
              <a:rPr lang="es-CO" sz="2000" dirty="0">
                <a:solidFill>
                  <a:schemeClr val="tx1"/>
                </a:solidFill>
              </a:rPr>
              <a:t/>
            </a:r>
            <a:br>
              <a:rPr lang="es-CO" sz="2000" dirty="0">
                <a:solidFill>
                  <a:schemeClr val="tx1"/>
                </a:solidFill>
              </a:rPr>
            </a:br>
            <a:r>
              <a:rPr lang="es-CO" sz="2000" b="1" dirty="0" smtClean="0">
                <a:solidFill>
                  <a:schemeClr val="tx1"/>
                </a:solidFill>
              </a:rPr>
              <a:t>Estructura</a:t>
            </a:r>
            <a:r>
              <a:rPr lang="es-CO" sz="2000" b="1" dirty="0">
                <a:solidFill>
                  <a:schemeClr val="tx1"/>
                </a:solidFill>
              </a:rPr>
              <a:t>, que permite ser adaptada de acuerdo con la naturaleza de las mismas</a:t>
            </a:r>
            <a:r>
              <a:rPr lang="es-CO" sz="2000" dirty="0" smtClean="0">
                <a:solidFill>
                  <a:schemeClr val="tx1"/>
                </a:solidFill>
              </a:rPr>
              <a:t>, organización</a:t>
            </a:r>
            <a:r>
              <a:rPr lang="es-CO" sz="2000" dirty="0">
                <a:solidFill>
                  <a:schemeClr val="tx1"/>
                </a:solidFill>
              </a:rPr>
              <a:t>, tamaño y particularidades, con el fin de identificar claramente los roles </a:t>
            </a:r>
            <a:r>
              <a:rPr lang="es-CO" sz="2000" dirty="0" smtClean="0">
                <a:solidFill>
                  <a:schemeClr val="tx1"/>
                </a:solidFill>
              </a:rPr>
              <a:t>y responsabilidades </a:t>
            </a:r>
            <a:r>
              <a:rPr lang="es-CO" sz="2000" dirty="0">
                <a:solidFill>
                  <a:schemeClr val="tx1"/>
                </a:solidFill>
              </a:rPr>
              <a:t>de quienes liderarán y participarán activamente en el </a:t>
            </a:r>
            <a:r>
              <a:rPr lang="es-CO" sz="2000" dirty="0" smtClean="0">
                <a:solidFill>
                  <a:schemeClr val="tx1"/>
                </a:solidFill>
              </a:rPr>
              <a:t>proceso.</a:t>
            </a:r>
            <a:br>
              <a:rPr lang="es-CO" sz="2000" dirty="0" smtClean="0">
                <a:solidFill>
                  <a:schemeClr val="tx1"/>
                </a:solidFill>
              </a:rPr>
            </a:br>
            <a:r>
              <a:rPr lang="es-CO" sz="2000" dirty="0" smtClean="0">
                <a:solidFill>
                  <a:schemeClr val="tx1"/>
                </a:solidFill>
              </a:rPr>
              <a:t/>
            </a:r>
            <a:br>
              <a:rPr lang="es-CO" sz="2000" dirty="0" smtClean="0">
                <a:solidFill>
                  <a:schemeClr val="tx1"/>
                </a:solidFill>
              </a:rPr>
            </a:br>
            <a:endParaRPr lang="es-CO" sz="1050" dirty="0">
              <a:solidFill>
                <a:schemeClr val="tx1"/>
              </a:solidFill>
            </a:endParaRPr>
          </a:p>
        </p:txBody>
      </p:sp>
    </p:spTree>
    <p:extLst>
      <p:ext uri="{BB962C8B-B14F-4D97-AF65-F5344CB8AC3E}">
        <p14:creationId xmlns:p14="http://schemas.microsoft.com/office/powerpoint/2010/main" val="202091491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rotWithShape="1">
          <a:blip r:embed="rId2"/>
          <a:srcRect l="-1" t="-27423" r="-27423" b="-1"/>
          <a:stretch/>
        </p:blipFill>
        <p:spPr>
          <a:xfrm>
            <a:off x="3580327" y="606713"/>
            <a:ext cx="5844422" cy="5500008"/>
          </a:xfrm>
          <a:prstGeom prst="rect">
            <a:avLst/>
          </a:prstGeom>
        </p:spPr>
      </p:pic>
      <p:sp>
        <p:nvSpPr>
          <p:cNvPr id="2" name="Título 1"/>
          <p:cNvSpPr>
            <a:spLocks noGrp="1"/>
          </p:cNvSpPr>
          <p:nvPr>
            <p:ph type="title"/>
          </p:nvPr>
        </p:nvSpPr>
        <p:spPr>
          <a:xfrm>
            <a:off x="699726" y="837829"/>
            <a:ext cx="10315455" cy="774362"/>
          </a:xfrm>
        </p:spPr>
        <p:txBody>
          <a:bodyPr>
            <a:noAutofit/>
          </a:bodyPr>
          <a:lstStyle/>
          <a:p>
            <a:pPr marL="285750" indent="-285750">
              <a:buFont typeface="Wingdings" panose="05000000000000000000" pitchFamily="2" charset="2"/>
              <a:buChar char="v"/>
            </a:pPr>
            <a:r>
              <a:rPr lang="es-CO" dirty="0" smtClean="0">
                <a:solidFill>
                  <a:srgbClr val="0070C0"/>
                </a:solidFill>
              </a:rPr>
              <a:t>Estructura del control </a:t>
            </a:r>
            <a:r>
              <a:rPr lang="es-CO" sz="1400" dirty="0" smtClean="0">
                <a:solidFill>
                  <a:srgbClr val="0070C0"/>
                </a:solidFill>
              </a:rPr>
              <a:t/>
            </a:r>
            <a:br>
              <a:rPr lang="es-CO" sz="1400" dirty="0" smtClean="0">
                <a:solidFill>
                  <a:srgbClr val="0070C0"/>
                </a:solidFill>
              </a:rPr>
            </a:br>
            <a:r>
              <a:rPr lang="es-CO" sz="1050" dirty="0" smtClean="0">
                <a:solidFill>
                  <a:schemeClr val="tx1"/>
                </a:solidFill>
              </a:rPr>
              <a:t/>
            </a:r>
            <a:br>
              <a:rPr lang="es-CO" sz="1050" dirty="0" smtClean="0">
                <a:solidFill>
                  <a:schemeClr val="tx1"/>
                </a:solidFill>
              </a:rPr>
            </a:br>
            <a:r>
              <a:rPr lang="es-CO" sz="1400" dirty="0" smtClean="0">
                <a:solidFill>
                  <a:schemeClr val="tx1"/>
                </a:solidFill>
              </a:rPr>
              <a:t>El </a:t>
            </a:r>
            <a:r>
              <a:rPr lang="es-CO" sz="1400" dirty="0">
                <a:solidFill>
                  <a:schemeClr val="tx1"/>
                </a:solidFill>
              </a:rPr>
              <a:t>gráfico que a continuación se muestra </a:t>
            </a:r>
            <a:r>
              <a:rPr lang="es-CO" sz="1400" dirty="0" smtClean="0">
                <a:solidFill>
                  <a:schemeClr val="tx1"/>
                </a:solidFill>
              </a:rPr>
              <a:t>permite </a:t>
            </a:r>
            <a:r>
              <a:rPr lang="es-CO" sz="1400" dirty="0">
                <a:solidFill>
                  <a:schemeClr val="tx1"/>
                </a:solidFill>
              </a:rPr>
              <a:t>observar la estructura del </a:t>
            </a:r>
            <a:r>
              <a:rPr lang="es-CO" sz="1400" dirty="0" smtClean="0">
                <a:solidFill>
                  <a:schemeClr val="tx1"/>
                </a:solidFill>
              </a:rPr>
              <a:t>MECI:</a:t>
            </a:r>
            <a:br>
              <a:rPr lang="es-CO" sz="1400" dirty="0" smtClean="0">
                <a:solidFill>
                  <a:schemeClr val="tx1"/>
                </a:solidFill>
              </a:rPr>
            </a:br>
            <a:r>
              <a:rPr lang="es-CO" sz="1400" dirty="0" smtClean="0">
                <a:solidFill>
                  <a:schemeClr val="tx1"/>
                </a:solidFill>
              </a:rPr>
              <a:t>Ilustración </a:t>
            </a:r>
            <a:r>
              <a:rPr lang="es-CO" sz="1400" dirty="0">
                <a:solidFill>
                  <a:schemeClr val="tx1"/>
                </a:solidFill>
              </a:rPr>
              <a:t>1. </a:t>
            </a:r>
            <a:r>
              <a:rPr lang="es-CO" sz="1400" dirty="0" smtClean="0">
                <a:solidFill>
                  <a:schemeClr val="tx1"/>
                </a:solidFill>
              </a:rPr>
              <a:t>Estructura </a:t>
            </a:r>
            <a:r>
              <a:rPr lang="es-CO" sz="1400" dirty="0">
                <a:solidFill>
                  <a:schemeClr val="tx1"/>
                </a:solidFill>
              </a:rPr>
              <a:t>del Modelo Estándar de </a:t>
            </a:r>
            <a:r>
              <a:rPr lang="es-CO" sz="1400" dirty="0" smtClean="0">
                <a:solidFill>
                  <a:schemeClr val="tx1"/>
                </a:solidFill>
              </a:rPr>
              <a:t>Control </a:t>
            </a:r>
            <a:r>
              <a:rPr lang="es-CO" sz="1400" dirty="0">
                <a:solidFill>
                  <a:schemeClr val="tx1"/>
                </a:solidFill>
              </a:rPr>
              <a:t>Interno</a:t>
            </a:r>
            <a:endParaRPr lang="es-CO" sz="800" dirty="0">
              <a:solidFill>
                <a:schemeClr val="tx1"/>
              </a:solidFill>
            </a:endParaRPr>
          </a:p>
        </p:txBody>
      </p:sp>
    </p:spTree>
    <p:extLst>
      <p:ext uri="{BB962C8B-B14F-4D97-AF65-F5344CB8AC3E}">
        <p14:creationId xmlns:p14="http://schemas.microsoft.com/office/powerpoint/2010/main" val="18562758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idx="1"/>
          </p:nvPr>
        </p:nvPicPr>
        <p:blipFill>
          <a:blip r:embed="rId2"/>
          <a:stretch>
            <a:fillRect/>
          </a:stretch>
        </p:blipFill>
        <p:spPr>
          <a:xfrm>
            <a:off x="74815" y="1005841"/>
            <a:ext cx="12117185" cy="4565380"/>
          </a:xfrm>
          <a:prstGeom prst="rect">
            <a:avLst/>
          </a:prstGeom>
        </p:spPr>
      </p:pic>
    </p:spTree>
    <p:extLst>
      <p:ext uri="{BB962C8B-B14F-4D97-AF65-F5344CB8AC3E}">
        <p14:creationId xmlns:p14="http://schemas.microsoft.com/office/powerpoint/2010/main" val="214507909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763771" y="1209414"/>
            <a:ext cx="11059633" cy="5063795"/>
          </a:xfrm>
        </p:spPr>
        <p:txBody>
          <a:bodyPr/>
          <a:lstStyle/>
          <a:p>
            <a:pPr marL="0" indent="0" algn="ctr">
              <a:buNone/>
            </a:pPr>
            <a:r>
              <a:rPr lang="es-ES" sz="4000" b="1" i="1" dirty="0">
                <a:solidFill>
                  <a:schemeClr val="accent6">
                    <a:lumMod val="75000"/>
                  </a:schemeClr>
                </a:solidFill>
                <a:latin typeface="Verdana" panose="020B0604030504040204" pitchFamily="34" charset="0"/>
                <a:ea typeface="Verdana" panose="020B0604030504040204" pitchFamily="34" charset="0"/>
                <a:cs typeface="Verdana" panose="020B0604030504040204" pitchFamily="34" charset="0"/>
              </a:rPr>
              <a:t>La necesaria articulación </a:t>
            </a:r>
          </a:p>
          <a:p>
            <a:pPr marL="0" indent="0" algn="ctr">
              <a:buNone/>
            </a:pPr>
            <a:r>
              <a:rPr lang="es-ES" sz="4000" b="1" i="1" dirty="0">
                <a:solidFill>
                  <a:schemeClr val="accent6">
                    <a:lumMod val="75000"/>
                  </a:schemeClr>
                </a:solidFill>
                <a:latin typeface="Verdana" panose="020B0604030504040204" pitchFamily="34" charset="0"/>
                <a:ea typeface="Verdana" panose="020B0604030504040204" pitchFamily="34" charset="0"/>
                <a:cs typeface="Verdana" panose="020B0604030504040204" pitchFamily="34" charset="0"/>
              </a:rPr>
              <a:t>del control interno </a:t>
            </a:r>
          </a:p>
          <a:p>
            <a:pPr marL="0" indent="0" algn="ctr">
              <a:buNone/>
            </a:pPr>
            <a:r>
              <a:rPr lang="es-ES" sz="4000" b="1" i="1" dirty="0">
                <a:solidFill>
                  <a:schemeClr val="accent6">
                    <a:lumMod val="75000"/>
                  </a:schemeClr>
                </a:solidFill>
                <a:latin typeface="Verdana" panose="020B0604030504040204" pitchFamily="34" charset="0"/>
                <a:ea typeface="Verdana" panose="020B0604030504040204" pitchFamily="34" charset="0"/>
                <a:cs typeface="Verdana" panose="020B0604030504040204" pitchFamily="34" charset="0"/>
              </a:rPr>
              <a:t>con el control </a:t>
            </a:r>
            <a:r>
              <a:rPr lang="es-ES" sz="4000" b="1" i="1" dirty="0" smtClean="0">
                <a:solidFill>
                  <a:schemeClr val="accent6">
                    <a:lumMod val="75000"/>
                  </a:schemeClr>
                </a:solidFill>
                <a:latin typeface="Verdana" panose="020B0604030504040204" pitchFamily="34" charset="0"/>
                <a:ea typeface="Verdana" panose="020B0604030504040204" pitchFamily="34" charset="0"/>
                <a:cs typeface="Verdana" panose="020B0604030504040204" pitchFamily="34" charset="0"/>
              </a:rPr>
              <a:t>fiscal</a:t>
            </a:r>
          </a:p>
          <a:p>
            <a:pPr marL="0" indent="0" algn="ctr">
              <a:buNone/>
            </a:pPr>
            <a:endParaRPr lang="es-ES" sz="2400" b="1" i="1" dirty="0">
              <a:solidFill>
                <a:schemeClr val="accent6">
                  <a:lumMod val="75000"/>
                </a:schemeClr>
              </a:solidFill>
              <a:latin typeface="Verdana" panose="020B0604030504040204" pitchFamily="34" charset="0"/>
              <a:ea typeface="Verdana" panose="020B0604030504040204" pitchFamily="34" charset="0"/>
              <a:cs typeface="Verdana" panose="020B0604030504040204" pitchFamily="34" charset="0"/>
            </a:endParaRPr>
          </a:p>
          <a:p>
            <a:pPr marL="0" indent="0" algn="ctr">
              <a:buNone/>
            </a:pPr>
            <a:r>
              <a:rPr lang="es-ES" sz="2400" b="1" i="1" dirty="0" smtClean="0">
                <a:solidFill>
                  <a:schemeClr val="accent2">
                    <a:lumMod val="50000"/>
                  </a:schemeClr>
                </a:solidFill>
                <a:latin typeface="Verdana" panose="020B0604030504040204" pitchFamily="34" charset="0"/>
                <a:ea typeface="Verdana" panose="020B0604030504040204" pitchFamily="34" charset="0"/>
                <a:cs typeface="Verdana" panose="020B0604030504040204" pitchFamily="34" charset="0"/>
              </a:rPr>
              <a:t>Fue analizada en dos sentencias de la Corte Constitucional</a:t>
            </a:r>
          </a:p>
          <a:p>
            <a:pPr marL="0" indent="0" algn="ctr">
              <a:buNone/>
            </a:pPr>
            <a:r>
              <a:rPr lang="es-CO" sz="2400" b="1" dirty="0" err="1" smtClean="0">
                <a:solidFill>
                  <a:schemeClr val="accent5">
                    <a:lumMod val="50000"/>
                  </a:schemeClr>
                </a:solidFill>
                <a:latin typeface="Aharoni" panose="02010803020104030203" pitchFamily="2" charset="-79"/>
                <a:ea typeface="Verdana" panose="020B0604030504040204" pitchFamily="34" charset="0"/>
                <a:cs typeface="Aharoni" panose="02010803020104030203" pitchFamily="2" charset="-79"/>
              </a:rPr>
              <a:t>SentenciaS</a:t>
            </a:r>
            <a:r>
              <a:rPr lang="es-CO" sz="2400" b="1" dirty="0" smtClean="0">
                <a:solidFill>
                  <a:schemeClr val="accent5">
                    <a:lumMod val="50000"/>
                  </a:schemeClr>
                </a:solidFill>
                <a:latin typeface="Aharoni" panose="02010803020104030203" pitchFamily="2" charset="-79"/>
                <a:ea typeface="Verdana" panose="020B0604030504040204" pitchFamily="34" charset="0"/>
                <a:cs typeface="Aharoni" panose="02010803020104030203" pitchFamily="2" charset="-79"/>
              </a:rPr>
              <a:t> C-534 de 1993</a:t>
            </a:r>
          </a:p>
          <a:p>
            <a:pPr marL="0" indent="0" algn="ctr">
              <a:buNone/>
            </a:pPr>
            <a:r>
              <a:rPr lang="es-CO" sz="2400" b="1" dirty="0">
                <a:solidFill>
                  <a:schemeClr val="accent5">
                    <a:lumMod val="50000"/>
                  </a:schemeClr>
                </a:solidFill>
                <a:latin typeface="Aharoni" panose="02010803020104030203" pitchFamily="2" charset="-79"/>
                <a:ea typeface="Verdana" panose="020B0604030504040204" pitchFamily="34" charset="0"/>
                <a:cs typeface="Aharoni" panose="02010803020104030203" pitchFamily="2" charset="-79"/>
              </a:rPr>
              <a:t>C</a:t>
            </a:r>
            <a:r>
              <a:rPr lang="es-CO" sz="2400" b="1" dirty="0" smtClean="0">
                <a:solidFill>
                  <a:schemeClr val="accent5">
                    <a:lumMod val="50000"/>
                  </a:schemeClr>
                </a:solidFill>
                <a:latin typeface="Aharoni" panose="02010803020104030203" pitchFamily="2" charset="-79"/>
                <a:ea typeface="Verdana" panose="020B0604030504040204" pitchFamily="34" charset="0"/>
                <a:cs typeface="Aharoni" panose="02010803020104030203" pitchFamily="2" charset="-79"/>
              </a:rPr>
              <a:t>-506 </a:t>
            </a:r>
            <a:r>
              <a:rPr lang="es-CO" sz="2400" b="1" dirty="0">
                <a:solidFill>
                  <a:schemeClr val="accent5">
                    <a:lumMod val="50000"/>
                  </a:schemeClr>
                </a:solidFill>
                <a:latin typeface="Aharoni" panose="02010803020104030203" pitchFamily="2" charset="-79"/>
                <a:ea typeface="Verdana" panose="020B0604030504040204" pitchFamily="34" charset="0"/>
                <a:cs typeface="Aharoni" panose="02010803020104030203" pitchFamily="2" charset="-79"/>
              </a:rPr>
              <a:t>de 1999 </a:t>
            </a:r>
          </a:p>
          <a:p>
            <a:pPr marL="0" indent="0" algn="ctr">
              <a:buNone/>
            </a:pPr>
            <a:r>
              <a:rPr lang="es-CO" sz="2400" b="1" dirty="0">
                <a:solidFill>
                  <a:schemeClr val="accent5">
                    <a:lumMod val="50000"/>
                  </a:schemeClr>
                </a:solidFill>
                <a:latin typeface="Aharoni" panose="02010803020104030203" pitchFamily="2" charset="-79"/>
                <a:ea typeface="Verdana" panose="020B0604030504040204" pitchFamily="34" charset="0"/>
                <a:cs typeface="Aharoni" panose="02010803020104030203" pitchFamily="2" charset="-79"/>
              </a:rPr>
              <a:t>C-103 de 2015</a:t>
            </a:r>
          </a:p>
          <a:p>
            <a:endParaRPr lang="es-ES" dirty="0"/>
          </a:p>
        </p:txBody>
      </p:sp>
    </p:spTree>
    <p:extLst>
      <p:ext uri="{BB962C8B-B14F-4D97-AF65-F5344CB8AC3E}">
        <p14:creationId xmlns:p14="http://schemas.microsoft.com/office/powerpoint/2010/main" val="415779885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CuadroTexto"/>
          <p:cNvSpPr txBox="1"/>
          <p:nvPr/>
        </p:nvSpPr>
        <p:spPr>
          <a:xfrm>
            <a:off x="8616280" y="4077072"/>
            <a:ext cx="1296144" cy="78934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CO" sz="1600" b="1" dirty="0">
                <a:solidFill>
                  <a:schemeClr val="bg1"/>
                </a:solidFill>
              </a:rPr>
              <a:t>Total Procesos</a:t>
            </a:r>
          </a:p>
          <a:p>
            <a:pPr algn="ctr"/>
            <a:r>
              <a:rPr lang="es-CO" sz="1600" b="1" dirty="0">
                <a:solidFill>
                  <a:schemeClr val="bg1"/>
                </a:solidFill>
              </a:rPr>
              <a:t>5.045 </a:t>
            </a:r>
            <a:r>
              <a:rPr lang="es-CO" sz="1600" b="1" dirty="0"/>
              <a:t>                                                                           </a:t>
            </a:r>
          </a:p>
        </p:txBody>
      </p:sp>
      <p:sp>
        <p:nvSpPr>
          <p:cNvPr id="2" name="Rectángulo 1"/>
          <p:cNvSpPr/>
          <p:nvPr/>
        </p:nvSpPr>
        <p:spPr>
          <a:xfrm>
            <a:off x="1745673" y="864523"/>
            <a:ext cx="8472215" cy="5693866"/>
          </a:xfrm>
          <a:prstGeom prst="rect">
            <a:avLst/>
          </a:prstGeom>
        </p:spPr>
        <p:txBody>
          <a:bodyPr wrap="square">
            <a:spAutoFit/>
          </a:bodyPr>
          <a:lstStyle/>
          <a:p>
            <a:pPr algn="ctr">
              <a:defRPr sz="1600" b="1" i="0" u="none" strike="noStrike" kern="1200" baseline="0">
                <a:solidFill>
                  <a:prstClr val="black"/>
                </a:solidFill>
                <a:latin typeface="+mn-lt"/>
                <a:ea typeface="+mn-ea"/>
                <a:cs typeface="+mn-cs"/>
              </a:defRPr>
            </a:pPr>
            <a:r>
              <a:rPr lang="es-CO" sz="2000" b="1" dirty="0" smtClean="0">
                <a:solidFill>
                  <a:schemeClr val="accent5">
                    <a:lumMod val="50000"/>
                  </a:schemeClr>
                </a:solidFill>
                <a:latin typeface="Aharoni" panose="02010803020104030203" pitchFamily="2" charset="-79"/>
                <a:ea typeface="Verdana" panose="020B0604030504040204" pitchFamily="34" charset="0"/>
                <a:cs typeface="Aharoni" panose="02010803020104030203" pitchFamily="2" charset="-79"/>
              </a:rPr>
              <a:t>Importancia del control </a:t>
            </a:r>
            <a:r>
              <a:rPr lang="es-CO" sz="2000" b="1" dirty="0">
                <a:solidFill>
                  <a:schemeClr val="accent5">
                    <a:lumMod val="50000"/>
                  </a:schemeClr>
                </a:solidFill>
                <a:latin typeface="Aharoni" panose="02010803020104030203" pitchFamily="2" charset="-79"/>
                <a:ea typeface="Verdana" panose="020B0604030504040204" pitchFamily="34" charset="0"/>
                <a:cs typeface="Aharoni" panose="02010803020104030203" pitchFamily="2" charset="-79"/>
              </a:rPr>
              <a:t>interno </a:t>
            </a:r>
            <a:endParaRPr lang="es-CO" sz="2000" b="1" dirty="0" smtClean="0">
              <a:solidFill>
                <a:schemeClr val="accent5">
                  <a:lumMod val="50000"/>
                </a:schemeClr>
              </a:solidFill>
              <a:latin typeface="Aharoni" panose="02010803020104030203" pitchFamily="2" charset="-79"/>
              <a:ea typeface="Verdana" panose="020B0604030504040204" pitchFamily="34" charset="0"/>
              <a:cs typeface="Aharoni" panose="02010803020104030203" pitchFamily="2" charset="-79"/>
            </a:endParaRPr>
          </a:p>
          <a:p>
            <a:pPr algn="ctr">
              <a:defRPr sz="1600" b="1" i="0" u="none" strike="noStrike" kern="1200" baseline="0">
                <a:solidFill>
                  <a:prstClr val="black"/>
                </a:solidFill>
                <a:latin typeface="+mn-lt"/>
                <a:ea typeface="+mn-ea"/>
                <a:cs typeface="+mn-cs"/>
              </a:defRPr>
            </a:pPr>
            <a:r>
              <a:rPr lang="es-CO" sz="2000" b="1" dirty="0" smtClean="0">
                <a:solidFill>
                  <a:schemeClr val="accent5">
                    <a:lumMod val="50000"/>
                  </a:schemeClr>
                </a:solidFill>
                <a:latin typeface="Aharoni" panose="02010803020104030203" pitchFamily="2" charset="-79"/>
                <a:ea typeface="Verdana" panose="020B0604030504040204" pitchFamily="34" charset="0"/>
                <a:cs typeface="Aharoni" panose="02010803020104030203" pitchFamily="2" charset="-79"/>
              </a:rPr>
              <a:t>Sentencia </a:t>
            </a:r>
            <a:r>
              <a:rPr lang="es-CO" sz="2000" b="1" dirty="0">
                <a:solidFill>
                  <a:schemeClr val="accent5">
                    <a:lumMod val="50000"/>
                  </a:schemeClr>
                </a:solidFill>
                <a:latin typeface="Aharoni" panose="02010803020104030203" pitchFamily="2" charset="-79"/>
                <a:ea typeface="Verdana" panose="020B0604030504040204" pitchFamily="34" charset="0"/>
                <a:cs typeface="Aharoni" panose="02010803020104030203" pitchFamily="2" charset="-79"/>
              </a:rPr>
              <a:t>C-506 de 1999 </a:t>
            </a:r>
          </a:p>
          <a:p>
            <a:pPr algn="just">
              <a:defRPr sz="1600" b="1" i="0" u="none" strike="noStrike" kern="1200" baseline="0">
                <a:solidFill>
                  <a:prstClr val="black"/>
                </a:solidFill>
                <a:latin typeface="+mn-lt"/>
                <a:ea typeface="+mn-ea"/>
                <a:cs typeface="+mn-cs"/>
              </a:defRPr>
            </a:pPr>
            <a:endParaRPr lang="es-ES" sz="1600" i="1" dirty="0">
              <a:solidFill>
                <a:srgbClr val="000000"/>
              </a:solidFill>
              <a:latin typeface="Aharoni" panose="02010803020104030203" pitchFamily="2" charset="-79"/>
              <a:cs typeface="Aharoni" panose="02010803020104030203" pitchFamily="2" charset="-79"/>
            </a:endParaRPr>
          </a:p>
          <a:p>
            <a:pPr marL="285750" indent="-285750" algn="just">
              <a:buFont typeface="Arial" panose="020B0604020202020204" pitchFamily="34" charset="0"/>
              <a:buChar char="•"/>
              <a:defRPr sz="1600" b="1" i="0" u="none" strike="noStrike" kern="1200" baseline="0">
                <a:solidFill>
                  <a:prstClr val="black"/>
                </a:solidFill>
                <a:latin typeface="+mn-lt"/>
                <a:ea typeface="+mn-ea"/>
                <a:cs typeface="+mn-cs"/>
              </a:defRPr>
            </a:pPr>
            <a:r>
              <a:rPr lang="es-CO" sz="1600" b="1" dirty="0" smtClean="0">
                <a:solidFill>
                  <a:schemeClr val="accent5">
                    <a:lumMod val="50000"/>
                  </a:schemeClr>
                </a:solidFill>
                <a:latin typeface="Aharoni" panose="02010803020104030203" pitchFamily="2" charset="-79"/>
                <a:ea typeface="Verdana" panose="020B0604030504040204" pitchFamily="34" charset="0"/>
                <a:cs typeface="Aharoni" panose="02010803020104030203" pitchFamily="2" charset="-79"/>
              </a:rPr>
              <a:t>Control </a:t>
            </a:r>
            <a:r>
              <a:rPr lang="es-CO" sz="1600" b="1" dirty="0">
                <a:solidFill>
                  <a:schemeClr val="accent5">
                    <a:lumMod val="50000"/>
                  </a:schemeClr>
                </a:solidFill>
                <a:latin typeface="Aharoni" panose="02010803020104030203" pitchFamily="2" charset="-79"/>
                <a:ea typeface="Verdana" panose="020B0604030504040204" pitchFamily="34" charset="0"/>
                <a:cs typeface="Aharoni" panose="02010803020104030203" pitchFamily="2" charset="-79"/>
              </a:rPr>
              <a:t>interno </a:t>
            </a:r>
            <a:r>
              <a:rPr lang="es-ES_tradnl" sz="1600" b="1" dirty="0">
                <a:solidFill>
                  <a:prstClr val="black"/>
                </a:solidFill>
              </a:rPr>
              <a:t>c</a:t>
            </a:r>
            <a:r>
              <a:rPr lang="es-ES_tradnl" sz="1600" b="1" dirty="0" smtClean="0"/>
              <a:t>aracterizado </a:t>
            </a:r>
            <a:r>
              <a:rPr lang="es-ES_tradnl" sz="1600" b="1" dirty="0"/>
              <a:t>como </a:t>
            </a:r>
            <a:r>
              <a:rPr lang="es-ES_tradnl" sz="1600" b="1" i="1" dirty="0"/>
              <a:t>“principalísimo instrumento gerencial</a:t>
            </a:r>
            <a:r>
              <a:rPr lang="es-ES_tradnl" sz="1600" b="1" i="1" dirty="0" smtClean="0"/>
              <a:t>”</a:t>
            </a:r>
          </a:p>
          <a:p>
            <a:pPr marL="285750" indent="-285750" algn="just">
              <a:buFont typeface="Arial" panose="020B0604020202020204" pitchFamily="34" charset="0"/>
              <a:buChar char="•"/>
              <a:defRPr sz="1600" b="1" i="0" u="none" strike="noStrike" kern="1200" baseline="0">
                <a:solidFill>
                  <a:prstClr val="black"/>
                </a:solidFill>
                <a:latin typeface="+mn-lt"/>
                <a:ea typeface="+mn-ea"/>
                <a:cs typeface="+mn-cs"/>
              </a:defRPr>
            </a:pPr>
            <a:endParaRPr lang="es-ES_tradnl" sz="1600" b="1" i="1" dirty="0"/>
          </a:p>
          <a:p>
            <a:pPr marL="285750" indent="-285750" algn="just">
              <a:buFont typeface="Arial" panose="020B0604020202020204" pitchFamily="34" charset="0"/>
              <a:buChar char="•"/>
              <a:defRPr sz="1600" b="1" i="0" u="none" strike="noStrike" kern="1200" baseline="0">
                <a:solidFill>
                  <a:prstClr val="black"/>
                </a:solidFill>
                <a:latin typeface="+mn-lt"/>
                <a:ea typeface="+mn-ea"/>
                <a:cs typeface="+mn-cs"/>
              </a:defRPr>
            </a:pPr>
            <a:r>
              <a:rPr lang="es-ES_tradnl" sz="1600" b="1" dirty="0"/>
              <a:t>instituido, junto con el </a:t>
            </a:r>
            <a:r>
              <a:rPr lang="es-ES_tradnl" sz="1600" b="1" dirty="0">
                <a:solidFill>
                  <a:srgbClr val="FF0000"/>
                </a:solidFill>
              </a:rPr>
              <a:t>control de segundo </a:t>
            </a:r>
            <a:r>
              <a:rPr lang="es-ES_tradnl" sz="1600" b="1" dirty="0"/>
              <a:t>grado a cargo de las Contralorías, </a:t>
            </a:r>
            <a:endParaRPr lang="es-ES_tradnl" sz="1600" b="1" dirty="0" smtClean="0"/>
          </a:p>
          <a:p>
            <a:pPr marL="285750" indent="-285750" algn="just">
              <a:buFont typeface="Arial" panose="020B0604020202020204" pitchFamily="34" charset="0"/>
              <a:buChar char="•"/>
              <a:defRPr sz="1600" b="1" i="0" u="none" strike="noStrike" kern="1200" baseline="0">
                <a:solidFill>
                  <a:prstClr val="black"/>
                </a:solidFill>
                <a:latin typeface="+mn-lt"/>
                <a:ea typeface="+mn-ea"/>
                <a:cs typeface="+mn-cs"/>
              </a:defRPr>
            </a:pPr>
            <a:endParaRPr lang="es-ES_tradnl" sz="1600" b="1" dirty="0"/>
          </a:p>
          <a:p>
            <a:pPr marL="285750" indent="-285750" algn="just">
              <a:buFont typeface="Arial" panose="020B0604020202020204" pitchFamily="34" charset="0"/>
              <a:buChar char="•"/>
              <a:defRPr sz="1600" b="1" i="0" u="none" strike="noStrike" kern="1200" baseline="0">
                <a:solidFill>
                  <a:prstClr val="black"/>
                </a:solidFill>
                <a:latin typeface="+mn-lt"/>
                <a:ea typeface="+mn-ea"/>
                <a:cs typeface="+mn-cs"/>
              </a:defRPr>
            </a:pPr>
            <a:r>
              <a:rPr lang="es-ES_tradnl" sz="1600" b="1" dirty="0"/>
              <a:t>para asegurar el cabal cumplimiento de la </a:t>
            </a:r>
            <a:r>
              <a:rPr lang="es-ES_tradnl" sz="1600" b="1" dirty="0">
                <a:solidFill>
                  <a:srgbClr val="FF0000"/>
                </a:solidFill>
              </a:rPr>
              <a:t>misión</a:t>
            </a:r>
            <a:r>
              <a:rPr lang="es-ES_tradnl" sz="1600" b="1" dirty="0"/>
              <a:t> de las distintas entidades del Estado. </a:t>
            </a:r>
            <a:endParaRPr lang="es-CO" sz="1600" i="1" dirty="0">
              <a:solidFill>
                <a:srgbClr val="000000"/>
              </a:solidFill>
              <a:latin typeface="Aharoni" panose="02010803020104030203" pitchFamily="2" charset="-79"/>
              <a:cs typeface="Aharoni" panose="02010803020104030203" pitchFamily="2" charset="-79"/>
            </a:endParaRPr>
          </a:p>
          <a:p>
            <a:pPr algn="ctr">
              <a:defRPr sz="1600" b="1" i="0" u="none" strike="noStrike" kern="1200" baseline="0">
                <a:solidFill>
                  <a:prstClr val="black"/>
                </a:solidFill>
                <a:latin typeface="+mn-lt"/>
                <a:ea typeface="+mn-ea"/>
                <a:cs typeface="+mn-cs"/>
              </a:defRPr>
            </a:pPr>
            <a:endParaRPr lang="es-ES" sz="1600" i="1" dirty="0">
              <a:solidFill>
                <a:srgbClr val="000000"/>
              </a:solidFill>
              <a:latin typeface="Aharoni" panose="02010803020104030203" pitchFamily="2" charset="-79"/>
              <a:cs typeface="Aharoni" panose="02010803020104030203" pitchFamily="2" charset="-79"/>
            </a:endParaRPr>
          </a:p>
          <a:p>
            <a:pPr algn="ctr"/>
            <a:r>
              <a:rPr lang="es-ES_tradnl" sz="2000" b="1" dirty="0">
                <a:solidFill>
                  <a:schemeClr val="accent5">
                    <a:lumMod val="50000"/>
                  </a:schemeClr>
                </a:solidFill>
                <a:latin typeface="Aharoni" panose="02010803020104030203" pitchFamily="2" charset="-79"/>
                <a:ea typeface="Verdana" panose="020B0604030504040204" pitchFamily="34" charset="0"/>
                <a:cs typeface="Aharoni" panose="02010803020104030203" pitchFamily="2" charset="-79"/>
              </a:rPr>
              <a:t>Visión del Constituyente de 1991:</a:t>
            </a:r>
          </a:p>
          <a:p>
            <a:endParaRPr lang="es-ES_tradnl" dirty="0"/>
          </a:p>
          <a:p>
            <a:pPr marL="285750" indent="-285750">
              <a:buFont typeface="Arial" panose="020B0604020202020204" pitchFamily="34" charset="0"/>
              <a:buChar char="•"/>
            </a:pPr>
            <a:r>
              <a:rPr lang="es-ES_tradnl" sz="1600" b="1" dirty="0">
                <a:solidFill>
                  <a:prstClr val="black"/>
                </a:solidFill>
              </a:rPr>
              <a:t>Un  eficaz y efectivo funcionamiento del control interno, </a:t>
            </a:r>
            <a:r>
              <a:rPr lang="es-ES_tradnl" sz="2000" b="1" dirty="0">
                <a:solidFill>
                  <a:srgbClr val="FF0000"/>
                </a:solidFill>
              </a:rPr>
              <a:t>también denominado de primer </a:t>
            </a:r>
            <a:r>
              <a:rPr lang="es-ES_tradnl" sz="2000" b="1" dirty="0" smtClean="0">
                <a:solidFill>
                  <a:srgbClr val="FF0000"/>
                </a:solidFill>
              </a:rPr>
              <a:t>grado</a:t>
            </a:r>
            <a:endParaRPr lang="es-ES_tradnl" sz="2000" b="1" dirty="0">
              <a:solidFill>
                <a:srgbClr val="FF0000"/>
              </a:solidFill>
            </a:endParaRPr>
          </a:p>
          <a:p>
            <a:endParaRPr lang="es-ES_tradnl" sz="1600" b="1" dirty="0">
              <a:solidFill>
                <a:prstClr val="black"/>
              </a:solidFill>
            </a:endParaRPr>
          </a:p>
          <a:p>
            <a:pPr marL="285750" indent="-285750">
              <a:buFont typeface="Arial" panose="020B0604020202020204" pitchFamily="34" charset="0"/>
              <a:buChar char="•"/>
            </a:pPr>
            <a:r>
              <a:rPr lang="es-ES_tradnl" sz="1600" b="1" dirty="0">
                <a:solidFill>
                  <a:srgbClr val="FF0000"/>
                </a:solidFill>
              </a:rPr>
              <a:t>Articulado </a:t>
            </a:r>
            <a:r>
              <a:rPr lang="es-ES_tradnl" sz="1600" b="1" dirty="0">
                <a:solidFill>
                  <a:prstClr val="black"/>
                </a:solidFill>
              </a:rPr>
              <a:t>estrechamente con el que, en forma posterior y selectiva, ejercen las Contralorías en el ámbito de su competencia. </a:t>
            </a:r>
          </a:p>
          <a:p>
            <a:pPr marL="285750" indent="-285750">
              <a:buFont typeface="Arial" panose="020B0604020202020204" pitchFamily="34" charset="0"/>
              <a:buChar char="•"/>
            </a:pPr>
            <a:endParaRPr lang="es-ES_tradnl" sz="1600" b="1" dirty="0">
              <a:solidFill>
                <a:prstClr val="black"/>
              </a:solidFill>
            </a:endParaRPr>
          </a:p>
          <a:p>
            <a:pPr marL="285750" indent="-285750">
              <a:buFont typeface="Arial" panose="020B0604020202020204" pitchFamily="34" charset="0"/>
              <a:buChar char="•"/>
            </a:pPr>
            <a:r>
              <a:rPr lang="es-ES_tradnl" sz="1600" b="1" dirty="0">
                <a:solidFill>
                  <a:prstClr val="black"/>
                </a:solidFill>
              </a:rPr>
              <a:t>La </a:t>
            </a:r>
            <a:r>
              <a:rPr lang="es-ES_tradnl" sz="1600" b="1" dirty="0">
                <a:solidFill>
                  <a:srgbClr val="FF0000"/>
                </a:solidFill>
              </a:rPr>
              <a:t>eficacia de este último, como control de </a:t>
            </a:r>
            <a:r>
              <a:rPr lang="es-ES_tradnl" sz="2000" b="1" u="sng" dirty="0">
                <a:solidFill>
                  <a:srgbClr val="FF0000"/>
                </a:solidFill>
              </a:rPr>
              <a:t>segundo grado </a:t>
            </a:r>
            <a:r>
              <a:rPr lang="es-ES_tradnl" sz="1600" b="1" dirty="0">
                <a:solidFill>
                  <a:srgbClr val="FF0000"/>
                </a:solidFill>
              </a:rPr>
              <a:t>está condicionada por el grado de eficacia con que se ejerza el control de primer grado </a:t>
            </a:r>
            <a:r>
              <a:rPr lang="es-ES_tradnl" sz="1600" b="1" dirty="0">
                <a:solidFill>
                  <a:prstClr val="black"/>
                </a:solidFill>
              </a:rPr>
              <a:t>al interior de las entidades del Estado por los componentes del Sistema de control interno.</a:t>
            </a:r>
            <a:endParaRPr lang="es-CO" sz="1600" b="1" dirty="0">
              <a:solidFill>
                <a:prstClr val="black"/>
              </a:solidFill>
            </a:endParaRPr>
          </a:p>
          <a:p>
            <a:r>
              <a:rPr lang="es-ES_tradnl" i="1" dirty="0"/>
              <a:t> </a:t>
            </a:r>
            <a:endParaRPr lang="es-CO" dirty="0"/>
          </a:p>
        </p:txBody>
      </p:sp>
    </p:spTree>
    <p:extLst>
      <p:ext uri="{BB962C8B-B14F-4D97-AF65-F5344CB8AC3E}">
        <p14:creationId xmlns:p14="http://schemas.microsoft.com/office/powerpoint/2010/main" val="181722785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539958" y="858738"/>
            <a:ext cx="8712968" cy="5001419"/>
          </a:xfrm>
        </p:spPr>
        <p:txBody>
          <a:bodyPr>
            <a:normAutofit lnSpcReduction="10000"/>
          </a:bodyPr>
          <a:lstStyle/>
          <a:p>
            <a:pPr marL="0" indent="0" algn="ctr">
              <a:buNone/>
              <a:defRPr sz="1600" b="1" i="0" u="none" strike="noStrike" kern="1200" baseline="0">
                <a:solidFill>
                  <a:prstClr val="black"/>
                </a:solidFill>
                <a:latin typeface="+mn-lt"/>
                <a:ea typeface="+mn-ea"/>
                <a:cs typeface="+mn-cs"/>
              </a:defRPr>
            </a:pPr>
            <a:r>
              <a:rPr lang="es-ES_tradnl" sz="2900" b="1" dirty="0">
                <a:solidFill>
                  <a:schemeClr val="accent5">
                    <a:lumMod val="50000"/>
                  </a:schemeClr>
                </a:solidFill>
                <a:latin typeface="Aharoni" panose="02010803020104030203" pitchFamily="2" charset="-79"/>
                <a:ea typeface="Verdana" panose="020B0604030504040204" pitchFamily="34" charset="0"/>
                <a:cs typeface="Aharoni" panose="02010803020104030203" pitchFamily="2" charset="-79"/>
              </a:rPr>
              <a:t>OBJETIVO DEL CONTROL INTERNO </a:t>
            </a:r>
            <a:r>
              <a:rPr lang="es-CO" sz="2900" b="1" dirty="0">
                <a:solidFill>
                  <a:schemeClr val="accent5">
                    <a:lumMod val="50000"/>
                  </a:schemeClr>
                </a:solidFill>
                <a:latin typeface="Aharoni" panose="02010803020104030203" pitchFamily="2" charset="-79"/>
                <a:ea typeface="Verdana" panose="020B0604030504040204" pitchFamily="34" charset="0"/>
                <a:cs typeface="Aharoni" panose="02010803020104030203" pitchFamily="2" charset="-79"/>
              </a:rPr>
              <a:t>C-506 de 1999 </a:t>
            </a:r>
          </a:p>
          <a:p>
            <a:endParaRPr lang="es-ES_tradnl" b="1" dirty="0" smtClean="0">
              <a:solidFill>
                <a:schemeClr val="accent5">
                  <a:lumMod val="50000"/>
                </a:schemeClr>
              </a:solidFill>
              <a:latin typeface="Aharoni" panose="02010803020104030203" pitchFamily="2" charset="-79"/>
              <a:ea typeface="Verdana" panose="020B0604030504040204" pitchFamily="34" charset="0"/>
              <a:cs typeface="Aharoni" panose="02010803020104030203" pitchFamily="2" charset="-79"/>
            </a:endParaRPr>
          </a:p>
          <a:p>
            <a:endParaRPr lang="es-ES_tradnl" dirty="0" smtClean="0"/>
          </a:p>
          <a:p>
            <a:r>
              <a:rPr lang="es-ES_tradnl" dirty="0" smtClean="0"/>
              <a:t>Es un instrumento </a:t>
            </a:r>
            <a:r>
              <a:rPr lang="es-ES_tradnl" dirty="0"/>
              <a:t>irremplazable para la consecución de </a:t>
            </a:r>
            <a:r>
              <a:rPr lang="es-ES_tradnl" b="1" dirty="0">
                <a:solidFill>
                  <a:srgbClr val="FF0000"/>
                </a:solidFill>
              </a:rPr>
              <a:t>mayores niveles de eficiencia</a:t>
            </a:r>
            <a:r>
              <a:rPr lang="es-ES_tradnl" dirty="0"/>
              <a:t> en todos los órganos y entidades del Estado  Colombiano, </a:t>
            </a:r>
            <a:endParaRPr lang="es-ES_tradnl" dirty="0" smtClean="0"/>
          </a:p>
          <a:p>
            <a:endParaRPr lang="es-ES_tradnl" dirty="0"/>
          </a:p>
          <a:p>
            <a:r>
              <a:rPr lang="es-ES_tradnl" dirty="0" smtClean="0"/>
              <a:t>Las </a:t>
            </a:r>
            <a:r>
              <a:rPr lang="es-ES_tradnl" dirty="0"/>
              <a:t>herramientas gerenciales que lo componen, se orientan a   </a:t>
            </a:r>
            <a:r>
              <a:rPr lang="es-ES_tradnl" b="1" dirty="0">
                <a:solidFill>
                  <a:srgbClr val="FF0000"/>
                </a:solidFill>
              </a:rPr>
              <a:t>monitorear</a:t>
            </a:r>
            <a:r>
              <a:rPr lang="es-ES_tradnl" dirty="0"/>
              <a:t> de manera </a:t>
            </a:r>
            <a:r>
              <a:rPr lang="es-ES_tradnl" dirty="0" smtClean="0"/>
              <a:t>permanente </a:t>
            </a:r>
            <a:r>
              <a:rPr lang="es-ES_tradnl" dirty="0"/>
              <a:t>la gestión pública y el desempeño, tanto individual como institucional. </a:t>
            </a:r>
            <a:endParaRPr lang="es-CO" dirty="0"/>
          </a:p>
          <a:p>
            <a:endParaRPr lang="es-ES" dirty="0" smtClean="0"/>
          </a:p>
          <a:p>
            <a:endParaRPr lang="es-CO" dirty="0"/>
          </a:p>
        </p:txBody>
      </p:sp>
    </p:spTree>
    <p:extLst>
      <p:ext uri="{BB962C8B-B14F-4D97-AF65-F5344CB8AC3E}">
        <p14:creationId xmlns:p14="http://schemas.microsoft.com/office/powerpoint/2010/main" val="293961439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463040" y="822960"/>
            <a:ext cx="8703425" cy="5486400"/>
          </a:xfrm>
        </p:spPr>
        <p:txBody>
          <a:bodyPr/>
          <a:lstStyle/>
          <a:p>
            <a:pPr marL="0" indent="0" algn="just">
              <a:buNone/>
              <a:defRPr sz="1600" b="1" i="0" u="none" strike="noStrike" kern="1200" baseline="0">
                <a:solidFill>
                  <a:prstClr val="black"/>
                </a:solidFill>
                <a:latin typeface="+mn-lt"/>
                <a:ea typeface="+mn-ea"/>
                <a:cs typeface="+mn-cs"/>
              </a:defRPr>
            </a:pPr>
            <a:r>
              <a:rPr lang="es-ES" sz="2600" b="1" dirty="0">
                <a:solidFill>
                  <a:schemeClr val="accent5">
                    <a:lumMod val="50000"/>
                  </a:schemeClr>
                </a:solidFill>
                <a:latin typeface="Aharoni" panose="02010803020104030203" pitchFamily="2" charset="-79"/>
                <a:ea typeface="Verdana" panose="020B0604030504040204" pitchFamily="34" charset="0"/>
                <a:cs typeface="Aharoni" panose="02010803020104030203" pitchFamily="2" charset="-79"/>
              </a:rPr>
              <a:t>Que es el control interno en palabras de la Corte </a:t>
            </a:r>
            <a:r>
              <a:rPr lang="es-ES" sz="2600" b="1" dirty="0" smtClean="0">
                <a:solidFill>
                  <a:schemeClr val="accent5">
                    <a:lumMod val="50000"/>
                  </a:schemeClr>
                </a:solidFill>
                <a:latin typeface="Aharoni" panose="02010803020104030203" pitchFamily="2" charset="-79"/>
                <a:ea typeface="Verdana" panose="020B0604030504040204" pitchFamily="34" charset="0"/>
                <a:cs typeface="Aharoni" panose="02010803020104030203" pitchFamily="2" charset="-79"/>
              </a:rPr>
              <a:t>Constitucional:</a:t>
            </a:r>
            <a:endParaRPr lang="es-ES" sz="2600" b="1" dirty="0">
              <a:solidFill>
                <a:schemeClr val="accent5">
                  <a:lumMod val="50000"/>
                </a:schemeClr>
              </a:solidFill>
              <a:latin typeface="Aharoni" panose="02010803020104030203" pitchFamily="2" charset="-79"/>
              <a:ea typeface="Verdana" panose="020B0604030504040204" pitchFamily="34" charset="0"/>
              <a:cs typeface="Aharoni" panose="02010803020104030203" pitchFamily="2" charset="-79"/>
            </a:endParaRPr>
          </a:p>
          <a:p>
            <a:pPr marL="0" indent="0" algn="just">
              <a:buNone/>
              <a:defRPr sz="1600" b="1" i="0" u="none" strike="noStrike" kern="1200" baseline="0">
                <a:solidFill>
                  <a:prstClr val="black"/>
                </a:solidFill>
                <a:latin typeface="+mn-lt"/>
                <a:ea typeface="+mn-ea"/>
                <a:cs typeface="+mn-cs"/>
              </a:defRPr>
            </a:pPr>
            <a:endParaRPr lang="es-ES" sz="2000" b="1" dirty="0">
              <a:solidFill>
                <a:schemeClr val="accent5">
                  <a:lumMod val="50000"/>
                </a:schemeClr>
              </a:solidFill>
              <a:latin typeface="Aharoni" panose="02010803020104030203" pitchFamily="2" charset="-79"/>
              <a:ea typeface="Verdana" panose="020B0604030504040204" pitchFamily="34" charset="0"/>
              <a:cs typeface="Aharoni" panose="02010803020104030203" pitchFamily="2" charset="-79"/>
            </a:endParaRPr>
          </a:p>
          <a:p>
            <a:pPr algn="just">
              <a:defRPr sz="1600" b="1" i="0" u="none" strike="noStrike" kern="1200" baseline="0">
                <a:solidFill>
                  <a:prstClr val="black"/>
                </a:solidFill>
                <a:latin typeface="+mn-lt"/>
                <a:ea typeface="+mn-ea"/>
                <a:cs typeface="+mn-cs"/>
              </a:defRPr>
            </a:pPr>
            <a:endParaRPr lang="es-CO" i="1" dirty="0">
              <a:solidFill>
                <a:srgbClr val="000000"/>
              </a:solidFill>
              <a:latin typeface="Aharoni" panose="02010803020104030203" pitchFamily="2" charset="-79"/>
              <a:cs typeface="Aharoni" panose="02010803020104030203" pitchFamily="2" charset="-79"/>
            </a:endParaRPr>
          </a:p>
          <a:p>
            <a:pPr algn="just">
              <a:defRPr sz="1600" b="1" i="0" u="none" strike="noStrike" kern="1200" baseline="0">
                <a:solidFill>
                  <a:prstClr val="black"/>
                </a:solidFill>
                <a:latin typeface="+mn-lt"/>
                <a:ea typeface="+mn-ea"/>
                <a:cs typeface="+mn-cs"/>
              </a:defRPr>
            </a:pPr>
            <a:r>
              <a:rPr lang="es-CO" sz="2000" i="1" dirty="0">
                <a:solidFill>
                  <a:srgbClr val="FF0000"/>
                </a:solidFill>
                <a:latin typeface="Aharoni" panose="02010803020104030203" pitchFamily="2" charset="-79"/>
                <a:cs typeface="Aharoni" panose="02010803020104030203" pitchFamily="2" charset="-79"/>
              </a:rPr>
              <a:t>El control interno se entiende como parte del proceso administrativo </a:t>
            </a:r>
          </a:p>
          <a:p>
            <a:pPr algn="just">
              <a:defRPr sz="1600" b="1" i="0" u="none" strike="noStrike" kern="1200" baseline="0">
                <a:solidFill>
                  <a:prstClr val="black"/>
                </a:solidFill>
                <a:latin typeface="+mn-lt"/>
                <a:ea typeface="+mn-ea"/>
                <a:cs typeface="+mn-cs"/>
              </a:defRPr>
            </a:pPr>
            <a:endParaRPr lang="es-CO" sz="2000" i="1" dirty="0">
              <a:solidFill>
                <a:srgbClr val="FF0000"/>
              </a:solidFill>
              <a:latin typeface="Aharoni" panose="02010803020104030203" pitchFamily="2" charset="-79"/>
              <a:cs typeface="Aharoni" panose="02010803020104030203" pitchFamily="2" charset="-79"/>
            </a:endParaRPr>
          </a:p>
          <a:p>
            <a:pPr marL="285750" indent="-285750" algn="just">
              <a:defRPr sz="1600" b="1" i="0" u="none" strike="noStrike" kern="1200" baseline="0">
                <a:solidFill>
                  <a:prstClr val="black"/>
                </a:solidFill>
                <a:latin typeface="+mn-lt"/>
                <a:ea typeface="+mn-ea"/>
                <a:cs typeface="+mn-cs"/>
              </a:defRPr>
            </a:pPr>
            <a:r>
              <a:rPr lang="es-CO" sz="2000" i="1" dirty="0">
                <a:solidFill>
                  <a:srgbClr val="000000"/>
                </a:solidFill>
                <a:latin typeface="Aharoni" panose="02010803020104030203" pitchFamily="2" charset="-79"/>
                <a:cs typeface="Aharoni" panose="02010803020104030203" pitchFamily="2" charset="-79"/>
              </a:rPr>
              <a:t>Corresponde adelantarlo a los administradores; </a:t>
            </a:r>
            <a:endParaRPr lang="es-CO" sz="2000" i="1" dirty="0" smtClean="0">
              <a:solidFill>
                <a:srgbClr val="000000"/>
              </a:solidFill>
              <a:latin typeface="Aharoni" panose="02010803020104030203" pitchFamily="2" charset="-79"/>
              <a:cs typeface="Aharoni" panose="02010803020104030203" pitchFamily="2" charset="-79"/>
            </a:endParaRPr>
          </a:p>
          <a:p>
            <a:pPr marL="285750" indent="-285750" algn="just">
              <a:defRPr sz="1600" b="1" i="0" u="none" strike="noStrike" kern="1200" baseline="0">
                <a:solidFill>
                  <a:prstClr val="black"/>
                </a:solidFill>
                <a:latin typeface="+mn-lt"/>
                <a:ea typeface="+mn-ea"/>
                <a:cs typeface="+mn-cs"/>
              </a:defRPr>
            </a:pPr>
            <a:endParaRPr lang="es-CO" sz="2000" i="1" dirty="0">
              <a:solidFill>
                <a:srgbClr val="000000"/>
              </a:solidFill>
              <a:latin typeface="Aharoni" panose="02010803020104030203" pitchFamily="2" charset="-79"/>
              <a:cs typeface="Aharoni" panose="02010803020104030203" pitchFamily="2" charset="-79"/>
            </a:endParaRPr>
          </a:p>
          <a:p>
            <a:pPr marL="285750" indent="-285750" algn="just">
              <a:defRPr sz="1600" b="1" i="0" u="none" strike="noStrike" kern="1200" baseline="0">
                <a:solidFill>
                  <a:prstClr val="black"/>
                </a:solidFill>
                <a:latin typeface="+mn-lt"/>
                <a:ea typeface="+mn-ea"/>
                <a:cs typeface="+mn-cs"/>
              </a:defRPr>
            </a:pPr>
            <a:r>
              <a:rPr lang="es-CO" sz="2000" i="1" dirty="0">
                <a:solidFill>
                  <a:srgbClr val="000000"/>
                </a:solidFill>
                <a:latin typeface="Aharoni" panose="02010803020104030203" pitchFamily="2" charset="-79"/>
                <a:cs typeface="Aharoni" panose="02010803020104030203" pitchFamily="2" charset="-79"/>
              </a:rPr>
              <a:t>pudiendo serlo </a:t>
            </a:r>
            <a:r>
              <a:rPr lang="es-CO" sz="2000" i="1" u="sng" dirty="0" smtClean="0">
                <a:solidFill>
                  <a:srgbClr val="FF0000"/>
                </a:solidFill>
                <a:latin typeface="Aharoni" panose="02010803020104030203" pitchFamily="2" charset="-79"/>
                <a:cs typeface="Aharoni" panose="02010803020104030203" pitchFamily="2" charset="-79"/>
              </a:rPr>
              <a:t>previo, concomitante o posterior, </a:t>
            </a:r>
          </a:p>
          <a:p>
            <a:pPr marL="285750" indent="-285750" algn="just">
              <a:defRPr sz="1600" b="1" i="0" u="none" strike="noStrike" kern="1200" baseline="0">
                <a:solidFill>
                  <a:prstClr val="black"/>
                </a:solidFill>
                <a:latin typeface="+mn-lt"/>
                <a:ea typeface="+mn-ea"/>
                <a:cs typeface="+mn-cs"/>
              </a:defRPr>
            </a:pPr>
            <a:endParaRPr lang="es-CO" sz="2000" i="1" dirty="0" smtClean="0">
              <a:solidFill>
                <a:srgbClr val="000000"/>
              </a:solidFill>
              <a:latin typeface="Aharoni" panose="02010803020104030203" pitchFamily="2" charset="-79"/>
              <a:cs typeface="Aharoni" panose="02010803020104030203" pitchFamily="2" charset="-79"/>
            </a:endParaRPr>
          </a:p>
          <a:p>
            <a:pPr algn="just">
              <a:defRPr sz="1600" b="1" i="0" u="none" strike="noStrike" kern="1200" baseline="0">
                <a:solidFill>
                  <a:prstClr val="black"/>
                </a:solidFill>
                <a:latin typeface="+mn-lt"/>
                <a:ea typeface="+mn-ea"/>
                <a:cs typeface="+mn-cs"/>
              </a:defRPr>
            </a:pPr>
            <a:r>
              <a:rPr lang="es-CO" sz="2000" i="1" dirty="0" smtClean="0">
                <a:solidFill>
                  <a:srgbClr val="000000"/>
                </a:solidFill>
                <a:latin typeface="Aharoni" panose="02010803020104030203" pitchFamily="2" charset="-79"/>
                <a:cs typeface="Aharoni" panose="02010803020104030203" pitchFamily="2" charset="-79"/>
              </a:rPr>
              <a:t>Sin </a:t>
            </a:r>
            <a:r>
              <a:rPr lang="es-CO" sz="2000" i="1" dirty="0">
                <a:solidFill>
                  <a:srgbClr val="000000"/>
                </a:solidFill>
                <a:latin typeface="Aharoni" panose="02010803020104030203" pitchFamily="2" charset="-79"/>
                <a:cs typeface="Aharoni" panose="02010803020104030203" pitchFamily="2" charset="-79"/>
              </a:rPr>
              <a:t>perjuicio del control fiscal, que cumplirán sus funciones de manera posterior y selectiva, </a:t>
            </a:r>
          </a:p>
          <a:p>
            <a:pPr algn="just">
              <a:defRPr sz="1600" b="1" i="0" u="none" strike="noStrike" kern="1200" baseline="0">
                <a:solidFill>
                  <a:prstClr val="black"/>
                </a:solidFill>
                <a:latin typeface="+mn-lt"/>
                <a:ea typeface="+mn-ea"/>
                <a:cs typeface="+mn-cs"/>
              </a:defRPr>
            </a:pPr>
            <a:endParaRPr lang="es-CO" i="1" dirty="0">
              <a:solidFill>
                <a:srgbClr val="000000"/>
              </a:solidFill>
              <a:latin typeface="Aharoni" panose="02010803020104030203" pitchFamily="2" charset="-79"/>
              <a:cs typeface="Aharoni" panose="02010803020104030203" pitchFamily="2" charset="-79"/>
            </a:endParaRPr>
          </a:p>
          <a:p>
            <a:pPr marL="0" indent="0" algn="just">
              <a:buNone/>
              <a:defRPr sz="1600" b="1" i="0" u="none" strike="noStrike" kern="1200" baseline="0">
                <a:solidFill>
                  <a:prstClr val="black"/>
                </a:solidFill>
                <a:latin typeface="+mn-lt"/>
                <a:ea typeface="+mn-ea"/>
                <a:cs typeface="+mn-cs"/>
              </a:defRPr>
            </a:pPr>
            <a:endParaRPr lang="es-CO" dirty="0"/>
          </a:p>
        </p:txBody>
      </p:sp>
    </p:spTree>
    <p:extLst>
      <p:ext uri="{BB962C8B-B14F-4D97-AF65-F5344CB8AC3E}">
        <p14:creationId xmlns:p14="http://schemas.microsoft.com/office/powerpoint/2010/main" val="326386962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729047" y="847898"/>
            <a:ext cx="8938953" cy="5469775"/>
          </a:xfrm>
        </p:spPr>
        <p:txBody>
          <a:bodyPr>
            <a:normAutofit fontScale="70000" lnSpcReduction="20000"/>
          </a:bodyPr>
          <a:lstStyle/>
          <a:p>
            <a:pPr algn="ctr"/>
            <a:r>
              <a:rPr lang="es-ES" sz="4200" b="1" dirty="0">
                <a:solidFill>
                  <a:schemeClr val="accent5">
                    <a:lumMod val="50000"/>
                  </a:schemeClr>
                </a:solidFill>
                <a:latin typeface="Aharoni" panose="02010803020104030203" pitchFamily="2" charset="-79"/>
                <a:ea typeface="Verdana" panose="020B0604030504040204" pitchFamily="34" charset="0"/>
                <a:cs typeface="Aharoni" panose="02010803020104030203" pitchFamily="2" charset="-79"/>
              </a:rPr>
              <a:t>ELEMENTOS QUE DIFERENCIAN EL CONTROL INTERNO DEL CONTROL POSTERIOR </a:t>
            </a:r>
            <a:r>
              <a:rPr lang="es-ES" dirty="0" smtClean="0"/>
              <a:t>C-534 </a:t>
            </a:r>
            <a:r>
              <a:rPr lang="es-ES" dirty="0"/>
              <a:t>de 1993 </a:t>
            </a:r>
            <a:endParaRPr lang="es-ES" dirty="0" smtClean="0"/>
          </a:p>
          <a:p>
            <a:endParaRPr lang="es-ES" dirty="0"/>
          </a:p>
          <a:p>
            <a:pPr marL="0" indent="0">
              <a:buNone/>
            </a:pPr>
            <a:r>
              <a:rPr lang="es-ES" dirty="0" smtClean="0"/>
              <a:t>CONTROL INTERNO</a:t>
            </a:r>
          </a:p>
          <a:p>
            <a:pPr marL="0" indent="0">
              <a:buNone/>
            </a:pPr>
            <a:endParaRPr lang="es-ES" dirty="0"/>
          </a:p>
          <a:p>
            <a:r>
              <a:rPr lang="es-ES" dirty="0" smtClean="0"/>
              <a:t>Se </a:t>
            </a:r>
            <a:r>
              <a:rPr lang="es-ES" dirty="0"/>
              <a:t>entiende como parte del proceso administrativo </a:t>
            </a:r>
            <a:endParaRPr lang="es-ES" dirty="0" smtClean="0"/>
          </a:p>
          <a:p>
            <a:r>
              <a:rPr lang="es-ES" dirty="0"/>
              <a:t>C</a:t>
            </a:r>
            <a:r>
              <a:rPr lang="es-ES" dirty="0" smtClean="0"/>
              <a:t>orresponde </a:t>
            </a:r>
            <a:r>
              <a:rPr lang="es-ES" dirty="0"/>
              <a:t>adelantarlo a los </a:t>
            </a:r>
            <a:r>
              <a:rPr lang="es-ES" dirty="0" smtClean="0"/>
              <a:t>administradores</a:t>
            </a:r>
          </a:p>
          <a:p>
            <a:r>
              <a:rPr lang="es-ES" dirty="0" smtClean="0"/>
              <a:t>Tiene  </a:t>
            </a:r>
            <a:r>
              <a:rPr lang="es-ES" dirty="0"/>
              <a:t>oportunidades propias en todos los momentos del cumplimiento de la función </a:t>
            </a:r>
            <a:r>
              <a:rPr lang="es-ES" dirty="0" smtClean="0"/>
              <a:t>administrativa</a:t>
            </a:r>
          </a:p>
          <a:p>
            <a:pPr marL="0" indent="0">
              <a:buNone/>
            </a:pPr>
            <a:endParaRPr lang="es-ES" dirty="0" smtClean="0"/>
          </a:p>
          <a:p>
            <a:pPr marL="0" indent="0">
              <a:buNone/>
            </a:pPr>
            <a:r>
              <a:rPr lang="es-ES" dirty="0" smtClean="0"/>
              <a:t>CONTROL FISCAL</a:t>
            </a:r>
          </a:p>
          <a:p>
            <a:pPr marL="0" indent="0">
              <a:buNone/>
            </a:pPr>
            <a:endParaRPr lang="es-ES" dirty="0"/>
          </a:p>
          <a:p>
            <a:r>
              <a:rPr lang="es-ES" dirty="0" smtClean="0"/>
              <a:t>El control fiscal </a:t>
            </a:r>
            <a:r>
              <a:rPr lang="es-ES" dirty="0"/>
              <a:t>no </a:t>
            </a:r>
            <a:r>
              <a:rPr lang="es-ES" dirty="0" smtClean="0"/>
              <a:t>puede ser coadministrador, </a:t>
            </a:r>
          </a:p>
          <a:p>
            <a:r>
              <a:rPr lang="es-ES" dirty="0" smtClean="0"/>
              <a:t>Cumple funciones </a:t>
            </a:r>
            <a:r>
              <a:rPr lang="es-ES" dirty="0"/>
              <a:t>de manera posterior y selectiva, </a:t>
            </a:r>
            <a:endParaRPr lang="es-ES" dirty="0" smtClean="0"/>
          </a:p>
          <a:p>
            <a:r>
              <a:rPr lang="es-ES" dirty="0" smtClean="0"/>
              <a:t>No se ocupa de </a:t>
            </a:r>
            <a:r>
              <a:rPr lang="es-ES" dirty="0"/>
              <a:t>funciones administrativas distintas de las inherentes a su propia </a:t>
            </a:r>
            <a:r>
              <a:rPr lang="es-ES" dirty="0" smtClean="0"/>
              <a:t>organización</a:t>
            </a:r>
            <a:endParaRPr lang="es-CO" dirty="0"/>
          </a:p>
        </p:txBody>
      </p:sp>
    </p:spTree>
    <p:extLst>
      <p:ext uri="{BB962C8B-B14F-4D97-AF65-F5344CB8AC3E}">
        <p14:creationId xmlns:p14="http://schemas.microsoft.com/office/powerpoint/2010/main" val="179492566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CuadroTexto"/>
          <p:cNvSpPr txBox="1"/>
          <p:nvPr/>
        </p:nvSpPr>
        <p:spPr>
          <a:xfrm>
            <a:off x="8616280" y="4077072"/>
            <a:ext cx="1296144" cy="78934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CO" sz="1600" b="1" dirty="0">
                <a:solidFill>
                  <a:schemeClr val="bg1"/>
                </a:solidFill>
              </a:rPr>
              <a:t>Total Procesos</a:t>
            </a:r>
          </a:p>
          <a:p>
            <a:pPr algn="ctr"/>
            <a:r>
              <a:rPr lang="es-CO" sz="1600" b="1" dirty="0">
                <a:solidFill>
                  <a:schemeClr val="bg1"/>
                </a:solidFill>
              </a:rPr>
              <a:t>5.045 </a:t>
            </a:r>
            <a:r>
              <a:rPr lang="es-CO" sz="1600" b="1" dirty="0"/>
              <a:t>                                                                           </a:t>
            </a:r>
          </a:p>
        </p:txBody>
      </p:sp>
      <p:sp>
        <p:nvSpPr>
          <p:cNvPr id="2" name="Rectángulo 1"/>
          <p:cNvSpPr/>
          <p:nvPr/>
        </p:nvSpPr>
        <p:spPr>
          <a:xfrm>
            <a:off x="1670857" y="864524"/>
            <a:ext cx="9224670" cy="4801314"/>
          </a:xfrm>
          <a:prstGeom prst="rect">
            <a:avLst/>
          </a:prstGeom>
        </p:spPr>
        <p:txBody>
          <a:bodyPr wrap="square">
            <a:spAutoFit/>
          </a:bodyPr>
          <a:lstStyle/>
          <a:p>
            <a:pPr algn="ctr">
              <a:defRPr sz="1600" b="1" i="0" u="none" strike="noStrike" kern="1200" baseline="0">
                <a:solidFill>
                  <a:prstClr val="black"/>
                </a:solidFill>
                <a:latin typeface="+mn-lt"/>
                <a:ea typeface="+mn-ea"/>
                <a:cs typeface="+mn-cs"/>
              </a:defRPr>
            </a:pPr>
            <a:r>
              <a:rPr lang="es-CO" sz="2600" b="1" dirty="0">
                <a:solidFill>
                  <a:schemeClr val="accent5">
                    <a:lumMod val="50000"/>
                  </a:schemeClr>
                </a:solidFill>
                <a:latin typeface="Aharoni" panose="02010803020104030203" pitchFamily="2" charset="-79"/>
                <a:ea typeface="Verdana" panose="020B0604030504040204" pitchFamily="34" charset="0"/>
                <a:cs typeface="Aharoni" panose="02010803020104030203" pitchFamily="2" charset="-79"/>
              </a:rPr>
              <a:t>Fundamentos constitucionales de la declaratoria de inconstitucionalidad </a:t>
            </a:r>
          </a:p>
          <a:p>
            <a:pPr algn="ctr">
              <a:defRPr sz="1600" b="1" i="0" u="none" strike="noStrike" kern="1200" baseline="0">
                <a:solidFill>
                  <a:prstClr val="black"/>
                </a:solidFill>
                <a:latin typeface="+mn-lt"/>
                <a:ea typeface="+mn-ea"/>
                <a:cs typeface="+mn-cs"/>
              </a:defRPr>
            </a:pPr>
            <a:r>
              <a:rPr lang="es-CO" sz="2600" b="1" dirty="0">
                <a:solidFill>
                  <a:schemeClr val="accent5">
                    <a:lumMod val="50000"/>
                  </a:schemeClr>
                </a:solidFill>
                <a:latin typeface="Aharoni" panose="02010803020104030203" pitchFamily="2" charset="-79"/>
                <a:ea typeface="Verdana" panose="020B0604030504040204" pitchFamily="34" charset="0"/>
                <a:cs typeface="Aharoni" panose="02010803020104030203" pitchFamily="2" charset="-79"/>
              </a:rPr>
              <a:t>de la función de advertencia.</a:t>
            </a:r>
          </a:p>
          <a:p>
            <a:pPr algn="ctr">
              <a:defRPr sz="1600" b="1" i="0" u="none" strike="noStrike" kern="1200" baseline="0">
                <a:solidFill>
                  <a:prstClr val="black"/>
                </a:solidFill>
                <a:latin typeface="+mn-lt"/>
                <a:ea typeface="+mn-ea"/>
                <a:cs typeface="+mn-cs"/>
              </a:defRPr>
            </a:pPr>
            <a:r>
              <a:rPr lang="es-CO" sz="2400" b="1" dirty="0">
                <a:solidFill>
                  <a:schemeClr val="accent5">
                    <a:lumMod val="50000"/>
                  </a:schemeClr>
                </a:solidFill>
                <a:latin typeface="Aharoni" panose="02010803020104030203" pitchFamily="2" charset="-79"/>
                <a:ea typeface="Verdana" panose="020B0604030504040204" pitchFamily="34" charset="0"/>
                <a:cs typeface="Aharoni" panose="02010803020104030203" pitchFamily="2" charset="-79"/>
              </a:rPr>
              <a:t>Sentencia C-103 de 2015</a:t>
            </a:r>
          </a:p>
          <a:p>
            <a:pPr algn="ctr">
              <a:defRPr sz="1600" b="1" i="0" u="none" strike="noStrike" kern="1200" baseline="0">
                <a:solidFill>
                  <a:prstClr val="black"/>
                </a:solidFill>
                <a:latin typeface="+mn-lt"/>
                <a:ea typeface="+mn-ea"/>
                <a:cs typeface="+mn-cs"/>
              </a:defRPr>
            </a:pPr>
            <a:endParaRPr lang="es-CO" sz="1600" b="1" dirty="0" smtClean="0">
              <a:solidFill>
                <a:schemeClr val="accent2">
                  <a:lumMod val="75000"/>
                </a:schemeClr>
              </a:solidFill>
              <a:latin typeface="Verdana" panose="020B0604030504040204" pitchFamily="34" charset="0"/>
              <a:ea typeface="Verdana" panose="020B0604030504040204" pitchFamily="34" charset="0"/>
              <a:cs typeface="Verdana" panose="020B0604030504040204" pitchFamily="34" charset="0"/>
            </a:endParaRPr>
          </a:p>
          <a:p>
            <a:pPr algn="ctr">
              <a:defRPr sz="1600" b="1" i="0" u="none" strike="noStrike" kern="1200" baseline="0">
                <a:solidFill>
                  <a:prstClr val="black"/>
                </a:solidFill>
                <a:latin typeface="+mn-lt"/>
                <a:ea typeface="+mn-ea"/>
                <a:cs typeface="+mn-cs"/>
              </a:defRPr>
            </a:pPr>
            <a:endParaRPr lang="es-CO" sz="1600" b="1" dirty="0">
              <a:solidFill>
                <a:schemeClr val="accent2">
                  <a:lumMod val="75000"/>
                </a:schemeClr>
              </a:solidFill>
              <a:latin typeface="Verdana" panose="020B0604030504040204" pitchFamily="34" charset="0"/>
              <a:ea typeface="Verdana" panose="020B0604030504040204" pitchFamily="34" charset="0"/>
              <a:cs typeface="Verdana" panose="020B0604030504040204" pitchFamily="34" charset="0"/>
            </a:endParaRPr>
          </a:p>
          <a:p>
            <a:pPr algn="just"/>
            <a:r>
              <a:rPr lang="es-CO" b="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Motivos de la demanda. </a:t>
            </a:r>
          </a:p>
          <a:p>
            <a:pPr marL="342900" indent="-342900" algn="just">
              <a:buAutoNum type="arabicPeriod"/>
            </a:pPr>
            <a:endParaRPr lang="es-CO" sz="1400" b="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a:p>
            <a:pPr marL="342900" indent="-342900" algn="just">
              <a:buAutoNum type="arabicPeriod"/>
            </a:pPr>
            <a:r>
              <a:rPr lang="es-CO" sz="2000" dirty="0"/>
              <a:t>Vulneración Control fiscal </a:t>
            </a:r>
            <a:r>
              <a:rPr lang="es-CO" sz="2000" b="1" dirty="0">
                <a:solidFill>
                  <a:srgbClr val="FF0000"/>
                </a:solidFill>
              </a:rPr>
              <a:t>posterior</a:t>
            </a:r>
            <a:r>
              <a:rPr lang="es-CO" sz="2000" dirty="0"/>
              <a:t> y selectivo.</a:t>
            </a:r>
          </a:p>
          <a:p>
            <a:pPr marL="342900" indent="-342900" algn="just">
              <a:buAutoNum type="arabicPeriod"/>
            </a:pPr>
            <a:endParaRPr lang="es-CO" sz="2000" dirty="0"/>
          </a:p>
          <a:p>
            <a:pPr marL="342900" indent="-342900" algn="just">
              <a:buFontTx/>
              <a:buAutoNum type="arabicPeriod"/>
            </a:pPr>
            <a:r>
              <a:rPr lang="es-CO" sz="2000" dirty="0"/>
              <a:t>El control fiscal </a:t>
            </a:r>
            <a:r>
              <a:rPr lang="es-CO" sz="2000" u="sng" dirty="0" smtClean="0"/>
              <a:t>se </a:t>
            </a:r>
            <a:r>
              <a:rPr lang="es-CO" sz="2000" u="sng" dirty="0"/>
              <a:t>ejerce respecto de </a:t>
            </a:r>
            <a:r>
              <a:rPr lang="es-CO" sz="2000" u="sng" dirty="0" smtClean="0"/>
              <a:t>los </a:t>
            </a:r>
            <a:r>
              <a:rPr lang="es-CO" sz="2000" b="1" u="sng" dirty="0">
                <a:solidFill>
                  <a:srgbClr val="FF0000"/>
                </a:solidFill>
              </a:rPr>
              <a:t>resultados del gasto público</a:t>
            </a:r>
            <a:r>
              <a:rPr lang="es-CO" sz="2000" dirty="0"/>
              <a:t>.</a:t>
            </a:r>
          </a:p>
          <a:p>
            <a:pPr marL="342900" indent="-342900" algn="just">
              <a:buAutoNum type="arabicPeriod"/>
            </a:pPr>
            <a:endParaRPr lang="es-CO" sz="2000" dirty="0"/>
          </a:p>
          <a:p>
            <a:pPr marL="342900" indent="-342900" algn="just">
              <a:buAutoNum type="arabicPeriod"/>
            </a:pPr>
            <a:r>
              <a:rPr lang="es-CO" sz="2000" dirty="0"/>
              <a:t>El ordenamiento jurídico nacional no puede permitir que la Contraloría General ejerza sus funciones de manera preventiva, como funcionario de advertencia, </a:t>
            </a:r>
            <a:r>
              <a:rPr lang="es-CO" sz="2000" u="sng" dirty="0"/>
              <a:t>ante supuestos graves riesgos para el patrimonio público</a:t>
            </a:r>
            <a:r>
              <a:rPr lang="es-CO" sz="2000" dirty="0"/>
              <a:t>. </a:t>
            </a:r>
            <a:endParaRPr lang="es-CO" sz="1200" b="1" dirty="0">
              <a:solidFill>
                <a:schemeClr val="accent2">
                  <a:lumMod val="75000"/>
                </a:schemeClr>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0120168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CuadroTexto"/>
          <p:cNvSpPr txBox="1"/>
          <p:nvPr/>
        </p:nvSpPr>
        <p:spPr>
          <a:xfrm>
            <a:off x="8616280" y="4077072"/>
            <a:ext cx="1296144" cy="78934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CO" sz="1600" b="1" dirty="0">
                <a:solidFill>
                  <a:schemeClr val="bg1"/>
                </a:solidFill>
              </a:rPr>
              <a:t>Total Procesos</a:t>
            </a:r>
          </a:p>
          <a:p>
            <a:pPr algn="ctr"/>
            <a:r>
              <a:rPr lang="es-CO" sz="1600" b="1" dirty="0">
                <a:solidFill>
                  <a:schemeClr val="bg1"/>
                </a:solidFill>
              </a:rPr>
              <a:t>5.045 </a:t>
            </a:r>
            <a:r>
              <a:rPr lang="es-CO" sz="1600" b="1" dirty="0"/>
              <a:t>                                                                           </a:t>
            </a:r>
          </a:p>
        </p:txBody>
      </p:sp>
      <p:sp>
        <p:nvSpPr>
          <p:cNvPr id="2" name="Rectángulo 1"/>
          <p:cNvSpPr/>
          <p:nvPr/>
        </p:nvSpPr>
        <p:spPr>
          <a:xfrm>
            <a:off x="1662545" y="872836"/>
            <a:ext cx="8825944" cy="5509200"/>
          </a:xfrm>
          <a:prstGeom prst="rect">
            <a:avLst/>
          </a:prstGeom>
        </p:spPr>
        <p:txBody>
          <a:bodyPr wrap="square">
            <a:spAutoFit/>
          </a:bodyPr>
          <a:lstStyle/>
          <a:p>
            <a:pPr algn="just">
              <a:defRPr sz="1600" b="1" i="0" u="none" strike="noStrike" kern="1200" baseline="0">
                <a:solidFill>
                  <a:prstClr val="black"/>
                </a:solidFill>
                <a:latin typeface="+mn-lt"/>
                <a:ea typeface="+mn-ea"/>
                <a:cs typeface="+mn-cs"/>
              </a:defRPr>
            </a:pPr>
            <a:r>
              <a:rPr lang="es-CO" sz="1600" b="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Principales referentes históricos del control previo.</a:t>
            </a:r>
          </a:p>
          <a:p>
            <a:pPr algn="just">
              <a:defRPr sz="1600" b="1" i="0" u="none" strike="noStrike" kern="1200" baseline="0">
                <a:solidFill>
                  <a:prstClr val="black"/>
                </a:solidFill>
                <a:latin typeface="+mn-lt"/>
                <a:ea typeface="+mn-ea"/>
                <a:cs typeface="+mn-cs"/>
              </a:defRPr>
            </a:pPr>
            <a:endParaRPr lang="es-CO" sz="1600" b="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a:p>
            <a:pPr marL="400050" indent="-400050" algn="just">
              <a:buFont typeface="+mj-lt"/>
              <a:buAutoNum type="arabicPeriod"/>
            </a:pPr>
            <a:r>
              <a:rPr lang="es-CO" sz="2500" dirty="0"/>
              <a:t>Con la Ley 42 de 1923. Se crea </a:t>
            </a:r>
            <a:r>
              <a:rPr lang="es-CO" sz="2500" u="sng" dirty="0"/>
              <a:t>Departamento de Contraloría</a:t>
            </a:r>
            <a:r>
              <a:rPr lang="es-CO" sz="2500" dirty="0"/>
              <a:t>, encargada de fiscalizar el manejo de los recursos públicos </a:t>
            </a:r>
          </a:p>
          <a:p>
            <a:pPr marL="400050" indent="-400050" algn="just">
              <a:buFont typeface="+mj-lt"/>
              <a:buAutoNum type="arabicPeriod"/>
            </a:pPr>
            <a:endParaRPr lang="es-CO" sz="2500" dirty="0"/>
          </a:p>
          <a:p>
            <a:pPr marL="400050" indent="-400050" algn="just">
              <a:buFont typeface="+mj-lt"/>
              <a:buAutoNum type="arabicPeriod"/>
            </a:pPr>
            <a:r>
              <a:rPr lang="es-CO" sz="2500" dirty="0"/>
              <a:t>Mediante el Decreto 911 de 1932. Se precisa </a:t>
            </a:r>
            <a:r>
              <a:rPr lang="es-CO" sz="2500" dirty="0" smtClean="0"/>
              <a:t>su </a:t>
            </a:r>
            <a:r>
              <a:rPr lang="es-CO" sz="2500" dirty="0"/>
              <a:t>naturaleza </a:t>
            </a:r>
            <a:r>
              <a:rPr lang="es-CO" sz="2500" dirty="0" smtClean="0"/>
              <a:t>como </a:t>
            </a:r>
            <a:r>
              <a:rPr lang="es-CO" sz="2500" dirty="0"/>
              <a:t>O</a:t>
            </a:r>
            <a:r>
              <a:rPr lang="es-CO" sz="2500" u="sng" dirty="0"/>
              <a:t>ficina de contabilidad y control fiscal</a:t>
            </a:r>
            <a:r>
              <a:rPr lang="es-CO" sz="2500" dirty="0"/>
              <a:t>.  </a:t>
            </a:r>
            <a:r>
              <a:rPr lang="es-CO" sz="2000" i="1" dirty="0"/>
              <a:t>“El Departamento de Contraloría será una oficina de contabilidad y de control fiscal”</a:t>
            </a:r>
            <a:endParaRPr lang="es-CO" sz="2000" i="1" u="sng" dirty="0"/>
          </a:p>
          <a:p>
            <a:pPr marL="400050" indent="-400050" algn="just">
              <a:buFont typeface="+mj-lt"/>
              <a:buAutoNum type="arabicPeriod"/>
            </a:pPr>
            <a:endParaRPr lang="es-CO" sz="2500" u="sng" dirty="0"/>
          </a:p>
          <a:p>
            <a:pPr marL="800100" lvl="1" indent="-342900" algn="just">
              <a:buAutoNum type="alphaLcPeriod"/>
            </a:pPr>
            <a:r>
              <a:rPr lang="es-CO" sz="2500" dirty="0"/>
              <a:t>Incluyó dentro de sus funciones, la de </a:t>
            </a:r>
            <a:r>
              <a:rPr lang="es-CO" sz="2500" b="1" dirty="0">
                <a:solidFill>
                  <a:srgbClr val="FF0000"/>
                </a:solidFill>
              </a:rPr>
              <a:t>control previo de la gestión administrativa</a:t>
            </a:r>
            <a:r>
              <a:rPr lang="es-CO" sz="2500" dirty="0"/>
              <a:t>.</a:t>
            </a:r>
          </a:p>
          <a:p>
            <a:pPr marL="800100" lvl="1" indent="-342900" algn="just">
              <a:buAutoNum type="alphaLcPeriod"/>
            </a:pPr>
            <a:endParaRPr lang="es-CO" sz="2500" dirty="0"/>
          </a:p>
          <a:p>
            <a:pPr lvl="1" algn="just"/>
            <a:r>
              <a:rPr lang="es-CO" sz="2500" dirty="0"/>
              <a:t>b. Ciertos contratos debían contar con la </a:t>
            </a:r>
            <a:r>
              <a:rPr lang="es-CO" sz="2500" u="sng" dirty="0"/>
              <a:t>certificación de disponibilidad de la partida correspondiente, </a:t>
            </a:r>
            <a:r>
              <a:rPr lang="es-CO" sz="2500" u="sng" dirty="0">
                <a:solidFill>
                  <a:srgbClr val="FF0000"/>
                </a:solidFill>
              </a:rPr>
              <a:t>emitida por el Contralor General</a:t>
            </a:r>
            <a:r>
              <a:rPr lang="es-CO" sz="2500" dirty="0" smtClean="0">
                <a:solidFill>
                  <a:srgbClr val="FF0000"/>
                </a:solidFill>
              </a:rPr>
              <a:t>.</a:t>
            </a:r>
            <a:endParaRPr lang="es-CO" sz="2400" dirty="0"/>
          </a:p>
        </p:txBody>
      </p:sp>
    </p:spTree>
    <p:extLst>
      <p:ext uri="{BB962C8B-B14F-4D97-AF65-F5344CB8AC3E}">
        <p14:creationId xmlns:p14="http://schemas.microsoft.com/office/powerpoint/2010/main" val="155837391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CuadroTexto"/>
          <p:cNvSpPr txBox="1"/>
          <p:nvPr/>
        </p:nvSpPr>
        <p:spPr>
          <a:xfrm>
            <a:off x="8616280" y="4077072"/>
            <a:ext cx="1296144" cy="78934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CO" sz="1600" b="1" dirty="0">
                <a:solidFill>
                  <a:schemeClr val="bg1"/>
                </a:solidFill>
              </a:rPr>
              <a:t>Total Procesos</a:t>
            </a:r>
          </a:p>
          <a:p>
            <a:pPr algn="ctr"/>
            <a:r>
              <a:rPr lang="es-CO" sz="1600" b="1" dirty="0">
                <a:solidFill>
                  <a:schemeClr val="bg1"/>
                </a:solidFill>
              </a:rPr>
              <a:t>5.045 </a:t>
            </a:r>
            <a:r>
              <a:rPr lang="es-CO" sz="1600" b="1" dirty="0"/>
              <a:t>                                                                           </a:t>
            </a:r>
          </a:p>
        </p:txBody>
      </p:sp>
      <p:sp>
        <p:nvSpPr>
          <p:cNvPr id="2" name="Rectángulo 1"/>
          <p:cNvSpPr/>
          <p:nvPr/>
        </p:nvSpPr>
        <p:spPr>
          <a:xfrm>
            <a:off x="1668410" y="644484"/>
            <a:ext cx="8756382" cy="5755422"/>
          </a:xfrm>
          <a:prstGeom prst="rect">
            <a:avLst/>
          </a:prstGeom>
        </p:spPr>
        <p:txBody>
          <a:bodyPr wrap="square">
            <a:spAutoFit/>
          </a:bodyPr>
          <a:lstStyle/>
          <a:p>
            <a:pPr algn="just">
              <a:defRPr sz="1600" b="1" i="0" u="none" strike="noStrike" kern="1200" baseline="0">
                <a:solidFill>
                  <a:prstClr val="black"/>
                </a:solidFill>
                <a:latin typeface="+mn-lt"/>
                <a:ea typeface="+mn-ea"/>
                <a:cs typeface="+mn-cs"/>
              </a:defRPr>
            </a:pPr>
            <a:endParaRPr lang="es-CO" sz="1600" b="1" dirty="0">
              <a:solidFill>
                <a:schemeClr val="accent2">
                  <a:lumMod val="75000"/>
                </a:schemeClr>
              </a:solidFill>
              <a:latin typeface="Verdana" panose="020B0604030504040204" pitchFamily="34" charset="0"/>
              <a:ea typeface="Verdana" panose="020B0604030504040204" pitchFamily="34" charset="0"/>
              <a:cs typeface="Verdana" panose="020B0604030504040204" pitchFamily="34" charset="0"/>
            </a:endParaRPr>
          </a:p>
          <a:p>
            <a:pPr algn="just">
              <a:defRPr sz="1600" b="1" i="0" u="none" strike="noStrike" kern="1200" baseline="0">
                <a:solidFill>
                  <a:prstClr val="black"/>
                </a:solidFill>
                <a:latin typeface="+mn-lt"/>
                <a:ea typeface="+mn-ea"/>
                <a:cs typeface="+mn-cs"/>
              </a:defRPr>
            </a:pPr>
            <a:r>
              <a:rPr lang="es-CO" sz="1600" b="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Principales referentes históricos del control previo.</a:t>
            </a:r>
          </a:p>
          <a:p>
            <a:pPr marL="400050" indent="-400050" algn="just">
              <a:buAutoNum type="romanLcParenBoth"/>
            </a:pPr>
            <a:endParaRPr lang="es-CO" sz="2400" dirty="0"/>
          </a:p>
          <a:p>
            <a:pPr algn="just"/>
            <a:r>
              <a:rPr lang="es-CO" sz="2400" dirty="0"/>
              <a:t>3. Acto Legislativo No. 01 de 1945. </a:t>
            </a:r>
            <a:r>
              <a:rPr lang="es-CO" sz="2400" u="sng" dirty="0"/>
              <a:t>Contraloría General de la República.</a:t>
            </a:r>
          </a:p>
          <a:p>
            <a:pPr marL="400050" indent="-400050" algn="just">
              <a:buFont typeface="+mj-lt"/>
              <a:buAutoNum type="arabicPeriod"/>
            </a:pPr>
            <a:endParaRPr lang="es-CO" sz="2400" dirty="0"/>
          </a:p>
          <a:p>
            <a:pPr algn="just"/>
            <a:r>
              <a:rPr lang="es-CO" sz="2400" dirty="0"/>
              <a:t>4. Ley 20 de 1975 autorizó </a:t>
            </a:r>
            <a:r>
              <a:rPr lang="es-CO" sz="2400" b="1" dirty="0">
                <a:solidFill>
                  <a:srgbClr val="FF0000"/>
                </a:solidFill>
              </a:rPr>
              <a:t>“control previo”, “control preceptivo” y “control posterior”. </a:t>
            </a:r>
          </a:p>
          <a:p>
            <a:pPr algn="just"/>
            <a:endParaRPr lang="es-CO" sz="2400" dirty="0"/>
          </a:p>
          <a:p>
            <a:pPr algn="just"/>
            <a:r>
              <a:rPr lang="es-CO" sz="2400" dirty="0"/>
              <a:t>Establecía que </a:t>
            </a:r>
            <a:r>
              <a:rPr lang="es-CO" sz="2400" u="sng" dirty="0"/>
              <a:t>el Contralor no autorizaría pagos por contratos</a:t>
            </a:r>
            <a:r>
              <a:rPr lang="es-CO" sz="2400" dirty="0"/>
              <a:t> administrativos si no se había publicado el extracto, </a:t>
            </a:r>
            <a:r>
              <a:rPr lang="es-CO" sz="2400" b="1" dirty="0" smtClean="0">
                <a:solidFill>
                  <a:srgbClr val="FF0000"/>
                </a:solidFill>
              </a:rPr>
              <a:t>VISADO POR </a:t>
            </a:r>
            <a:r>
              <a:rPr lang="es-CO" sz="2400" dirty="0" smtClean="0"/>
              <a:t>el </a:t>
            </a:r>
            <a:r>
              <a:rPr lang="es-CO" sz="2400" dirty="0"/>
              <a:t>Auditor o Revisor Fiscal correspondiente. </a:t>
            </a:r>
          </a:p>
          <a:p>
            <a:pPr algn="just"/>
            <a:endParaRPr lang="es-CO" sz="2400" dirty="0"/>
          </a:p>
          <a:p>
            <a:pPr algn="just"/>
            <a:r>
              <a:rPr lang="es-CO" sz="2400" dirty="0"/>
              <a:t>Autorizaba a la Contraloría General de la República para efectuar </a:t>
            </a:r>
            <a:r>
              <a:rPr lang="es-CO" sz="2400" b="1" dirty="0">
                <a:solidFill>
                  <a:srgbClr val="FF0000"/>
                </a:solidFill>
              </a:rPr>
              <a:t>controles previos </a:t>
            </a:r>
            <a:r>
              <a:rPr lang="es-CO" sz="2400" dirty="0"/>
              <a:t>a las </a:t>
            </a:r>
            <a:r>
              <a:rPr lang="es-CO" sz="2400" u="sng" dirty="0"/>
              <a:t>empresas industriales y comerciales del Estado </a:t>
            </a:r>
            <a:r>
              <a:rPr lang="es-CO" sz="2400" dirty="0"/>
              <a:t> a solicitud  </a:t>
            </a:r>
            <a:r>
              <a:rPr lang="es-CO" sz="2400" u="sng" dirty="0"/>
              <a:t>o de oficio</a:t>
            </a:r>
            <a:r>
              <a:rPr lang="es-CO" sz="2400" dirty="0"/>
              <a:t>.</a:t>
            </a:r>
          </a:p>
        </p:txBody>
      </p:sp>
    </p:spTree>
    <p:extLst>
      <p:ext uri="{BB962C8B-B14F-4D97-AF65-F5344CB8AC3E}">
        <p14:creationId xmlns:p14="http://schemas.microsoft.com/office/powerpoint/2010/main" val="295487197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CuadroTexto"/>
          <p:cNvSpPr txBox="1"/>
          <p:nvPr/>
        </p:nvSpPr>
        <p:spPr>
          <a:xfrm>
            <a:off x="8616280" y="4077072"/>
            <a:ext cx="1296144" cy="78934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CO" sz="1600" b="1" dirty="0">
                <a:solidFill>
                  <a:schemeClr val="bg1"/>
                </a:solidFill>
              </a:rPr>
              <a:t>Total Procesos</a:t>
            </a:r>
          </a:p>
          <a:p>
            <a:pPr algn="ctr"/>
            <a:r>
              <a:rPr lang="es-CO" sz="1600" b="1" dirty="0">
                <a:solidFill>
                  <a:schemeClr val="bg1"/>
                </a:solidFill>
              </a:rPr>
              <a:t>5.045 </a:t>
            </a:r>
            <a:r>
              <a:rPr lang="es-CO" sz="1600" b="1" dirty="0"/>
              <a:t>                                                                           </a:t>
            </a:r>
          </a:p>
        </p:txBody>
      </p:sp>
      <p:sp>
        <p:nvSpPr>
          <p:cNvPr id="2" name="Rectángulo 1"/>
          <p:cNvSpPr/>
          <p:nvPr/>
        </p:nvSpPr>
        <p:spPr>
          <a:xfrm>
            <a:off x="1643474" y="777488"/>
            <a:ext cx="8900397" cy="5539978"/>
          </a:xfrm>
          <a:prstGeom prst="rect">
            <a:avLst/>
          </a:prstGeom>
        </p:spPr>
        <p:txBody>
          <a:bodyPr wrap="square">
            <a:spAutoFit/>
          </a:bodyPr>
          <a:lstStyle/>
          <a:p>
            <a:pPr algn="just">
              <a:defRPr sz="1600" b="1" i="0" u="none" strike="noStrike" kern="1200" baseline="0">
                <a:solidFill>
                  <a:prstClr val="black"/>
                </a:solidFill>
                <a:latin typeface="+mn-lt"/>
                <a:ea typeface="+mn-ea"/>
                <a:cs typeface="+mn-cs"/>
              </a:defRPr>
            </a:pPr>
            <a:endParaRPr lang="es-CO" sz="1600" b="1" dirty="0">
              <a:solidFill>
                <a:schemeClr val="accent2">
                  <a:lumMod val="75000"/>
                </a:schemeClr>
              </a:solidFill>
              <a:latin typeface="Verdana" panose="020B0604030504040204" pitchFamily="34" charset="0"/>
              <a:ea typeface="Verdana" panose="020B0604030504040204" pitchFamily="34" charset="0"/>
              <a:cs typeface="Verdana" panose="020B0604030504040204" pitchFamily="34" charset="0"/>
            </a:endParaRPr>
          </a:p>
          <a:p>
            <a:pPr algn="just">
              <a:defRPr sz="1600" b="1" i="0" u="none" strike="noStrike" kern="1200" baseline="0">
                <a:solidFill>
                  <a:prstClr val="black"/>
                </a:solidFill>
                <a:latin typeface="+mn-lt"/>
                <a:ea typeface="+mn-ea"/>
                <a:cs typeface="+mn-cs"/>
              </a:defRPr>
            </a:pPr>
            <a:r>
              <a:rPr lang="es-CO" sz="1600" b="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Principales referentes históricos del control previo.</a:t>
            </a:r>
          </a:p>
          <a:p>
            <a:pPr marL="400050" indent="-400050" algn="just">
              <a:buAutoNum type="romanLcParenBoth"/>
            </a:pPr>
            <a:endParaRPr lang="es-CO" dirty="0"/>
          </a:p>
          <a:p>
            <a:pPr algn="just"/>
            <a:r>
              <a:rPr lang="es-CO" sz="2000" dirty="0"/>
              <a:t>5. Decreto 925 de 1976, En relación con el control previo dispuso:</a:t>
            </a:r>
          </a:p>
          <a:p>
            <a:pPr algn="just"/>
            <a:endParaRPr lang="es-CO" sz="2000" i="1" dirty="0"/>
          </a:p>
          <a:p>
            <a:pPr lvl="1" algn="just"/>
            <a:r>
              <a:rPr lang="es-CO" sz="2000" i="1" dirty="0" smtClean="0"/>
              <a:t>a. Art</a:t>
            </a:r>
            <a:r>
              <a:rPr lang="es-CO" sz="2000" i="1" dirty="0"/>
              <a:t>. 2º.- El control previo  es </a:t>
            </a:r>
            <a:r>
              <a:rPr lang="es-CO" sz="2000" b="1" i="1" u="sng" dirty="0">
                <a:solidFill>
                  <a:srgbClr val="FF0000"/>
                </a:solidFill>
              </a:rPr>
              <a:t>examinar con antelación </a:t>
            </a:r>
            <a:r>
              <a:rPr lang="es-CO" sz="2000" b="1" i="1" dirty="0">
                <a:solidFill>
                  <a:srgbClr val="FF0000"/>
                </a:solidFill>
              </a:rPr>
              <a:t>a la ejecución de las transacciones u operaciones, los actos y documentos que las originan o respaldan</a:t>
            </a:r>
          </a:p>
          <a:p>
            <a:pPr lvl="1" algn="just"/>
            <a:endParaRPr lang="es-CO" sz="2000" b="1" i="1" dirty="0">
              <a:solidFill>
                <a:srgbClr val="FF0000"/>
              </a:solidFill>
            </a:endParaRPr>
          </a:p>
          <a:p>
            <a:pPr lvl="1" algn="just"/>
            <a:r>
              <a:rPr lang="es-CO" sz="2000" b="1" i="1" dirty="0">
                <a:solidFill>
                  <a:srgbClr val="FF0000"/>
                </a:solidFill>
              </a:rPr>
              <a:t>b</a:t>
            </a:r>
            <a:r>
              <a:rPr lang="es-CO" sz="2400" dirty="0" smtClean="0"/>
              <a:t>. </a:t>
            </a:r>
            <a:r>
              <a:rPr lang="es-CO" sz="2400" b="1" dirty="0">
                <a:solidFill>
                  <a:srgbClr val="FF0000"/>
                </a:solidFill>
              </a:rPr>
              <a:t>Trámite previo a la celebración del contrato</a:t>
            </a:r>
            <a:r>
              <a:rPr lang="es-CO" sz="2400" dirty="0"/>
              <a:t>: </a:t>
            </a:r>
          </a:p>
          <a:p>
            <a:pPr algn="just"/>
            <a:endParaRPr lang="es-CO" sz="2000" dirty="0"/>
          </a:p>
          <a:p>
            <a:pPr algn="just"/>
            <a:r>
              <a:rPr lang="es-CO" sz="2000" i="1" dirty="0"/>
              <a:t>“Art. 5º.- A todas </a:t>
            </a:r>
            <a:r>
              <a:rPr lang="es-CO" sz="2000" i="1" u="sng" dirty="0"/>
              <a:t>licitaciones o compras</a:t>
            </a:r>
            <a:r>
              <a:rPr lang="es-CO" sz="2000" i="1" dirty="0"/>
              <a:t>, </a:t>
            </a:r>
            <a:r>
              <a:rPr lang="es-CO" sz="2000" b="1" i="1" u="sng" dirty="0"/>
              <a:t>asistirá un representante del Contralor General de la República</a:t>
            </a:r>
          </a:p>
          <a:p>
            <a:pPr algn="just"/>
            <a:endParaRPr lang="es-CO" sz="2000" dirty="0"/>
          </a:p>
          <a:p>
            <a:pPr algn="just"/>
            <a:r>
              <a:rPr lang="es-CO" sz="1600" i="1" dirty="0"/>
              <a:t>“Parágrafo 1º.- Cuando el criterio del  Auditor sea adverso, </a:t>
            </a:r>
            <a:r>
              <a:rPr lang="es-CO" sz="1600" b="1" i="1" u="sng" dirty="0">
                <a:solidFill>
                  <a:srgbClr val="FF0000"/>
                </a:solidFill>
              </a:rPr>
              <a:t>deberá expresar sus observaciones</a:t>
            </a:r>
          </a:p>
          <a:p>
            <a:pPr algn="just"/>
            <a:endParaRPr lang="es-CO" sz="1600" i="1" dirty="0"/>
          </a:p>
          <a:p>
            <a:pPr algn="just"/>
            <a:r>
              <a:rPr lang="es-CO" sz="1600" i="1" dirty="0"/>
              <a:t>“Parágrafo 2º.- </a:t>
            </a:r>
            <a:r>
              <a:rPr lang="es-CO" sz="1600" b="1" i="1" dirty="0">
                <a:solidFill>
                  <a:srgbClr val="FF0000"/>
                </a:solidFill>
              </a:rPr>
              <a:t>Si el concepto de la Contraloría General fuese igualmente desfavorable a la entidad, la Junta o Comité lo analizará ampliamente</a:t>
            </a:r>
            <a:r>
              <a:rPr lang="es-CO" sz="1600" b="1" i="1" u="sng" dirty="0">
                <a:solidFill>
                  <a:srgbClr val="FF0000"/>
                </a:solidFill>
              </a:rPr>
              <a:t>, reestudiará su decisión y la rectificará</a:t>
            </a:r>
            <a:r>
              <a:rPr lang="es-CO" sz="1600" b="1" i="1" dirty="0">
                <a:solidFill>
                  <a:srgbClr val="FF0000"/>
                </a:solidFill>
              </a:rPr>
              <a:t> según lo estime conveniente.” </a:t>
            </a:r>
            <a:endParaRPr lang="es-CO" sz="1600" b="1" dirty="0">
              <a:solidFill>
                <a:srgbClr val="FF0000"/>
              </a:solidFill>
            </a:endParaRPr>
          </a:p>
        </p:txBody>
      </p:sp>
    </p:spTree>
    <p:extLst>
      <p:ext uri="{BB962C8B-B14F-4D97-AF65-F5344CB8AC3E}">
        <p14:creationId xmlns:p14="http://schemas.microsoft.com/office/powerpoint/2010/main" val="176375000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CuadroTexto"/>
          <p:cNvSpPr txBox="1"/>
          <p:nvPr/>
        </p:nvSpPr>
        <p:spPr>
          <a:xfrm>
            <a:off x="8616280" y="4077072"/>
            <a:ext cx="1296144" cy="78934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CO" sz="1600" b="1" dirty="0">
                <a:solidFill>
                  <a:schemeClr val="bg1"/>
                </a:solidFill>
              </a:rPr>
              <a:t>Total Procesos</a:t>
            </a:r>
          </a:p>
          <a:p>
            <a:pPr algn="ctr"/>
            <a:r>
              <a:rPr lang="es-CO" sz="1600" b="1" dirty="0">
                <a:solidFill>
                  <a:schemeClr val="bg1"/>
                </a:solidFill>
              </a:rPr>
              <a:t>5.045 </a:t>
            </a:r>
            <a:r>
              <a:rPr lang="es-CO" sz="1600" b="1" dirty="0"/>
              <a:t>                                                                           </a:t>
            </a:r>
          </a:p>
        </p:txBody>
      </p:sp>
      <p:sp>
        <p:nvSpPr>
          <p:cNvPr id="2" name="Rectángulo 1"/>
          <p:cNvSpPr/>
          <p:nvPr/>
        </p:nvSpPr>
        <p:spPr>
          <a:xfrm>
            <a:off x="1660099" y="1010246"/>
            <a:ext cx="8900397" cy="5078313"/>
          </a:xfrm>
          <a:prstGeom prst="rect">
            <a:avLst/>
          </a:prstGeom>
        </p:spPr>
        <p:txBody>
          <a:bodyPr wrap="square">
            <a:spAutoFit/>
          </a:bodyPr>
          <a:lstStyle/>
          <a:p>
            <a:pPr algn="just">
              <a:defRPr sz="1600" b="1" i="0" u="none" strike="noStrike" kern="1200" baseline="0">
                <a:solidFill>
                  <a:prstClr val="black"/>
                </a:solidFill>
                <a:latin typeface="+mn-lt"/>
                <a:ea typeface="+mn-ea"/>
                <a:cs typeface="+mn-cs"/>
              </a:defRPr>
            </a:pPr>
            <a:endParaRPr lang="es-CO" sz="1600" b="1" dirty="0">
              <a:solidFill>
                <a:schemeClr val="accent2">
                  <a:lumMod val="75000"/>
                </a:schemeClr>
              </a:solidFill>
              <a:latin typeface="Verdana" panose="020B0604030504040204" pitchFamily="34" charset="0"/>
              <a:ea typeface="Verdana" panose="020B0604030504040204" pitchFamily="34" charset="0"/>
              <a:cs typeface="Verdana" panose="020B0604030504040204" pitchFamily="34" charset="0"/>
            </a:endParaRPr>
          </a:p>
          <a:p>
            <a:pPr algn="just">
              <a:defRPr sz="1600" b="1" i="0" u="none" strike="noStrike" kern="1200" baseline="0">
                <a:solidFill>
                  <a:prstClr val="black"/>
                </a:solidFill>
                <a:latin typeface="+mn-lt"/>
                <a:ea typeface="+mn-ea"/>
                <a:cs typeface="+mn-cs"/>
              </a:defRPr>
            </a:pPr>
            <a:r>
              <a:rPr lang="es-CO" sz="1600" b="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Principales referentes históricos del control previo.</a:t>
            </a:r>
          </a:p>
          <a:p>
            <a:pPr marL="400050" indent="-400050" algn="just">
              <a:buAutoNum type="romanLcParenBoth"/>
            </a:pPr>
            <a:endParaRPr lang="es-CO" sz="2800" dirty="0"/>
          </a:p>
          <a:p>
            <a:r>
              <a:rPr lang="es-CO" sz="2800" i="1" dirty="0"/>
              <a:t>La Corte concluye que: </a:t>
            </a:r>
          </a:p>
          <a:p>
            <a:endParaRPr lang="es-CO" i="1" dirty="0"/>
          </a:p>
          <a:p>
            <a:endParaRPr lang="es-CO" i="1" dirty="0"/>
          </a:p>
          <a:p>
            <a:pPr algn="just"/>
            <a:r>
              <a:rPr lang="es-CO" sz="4000" dirty="0"/>
              <a:t>“la implementación del </a:t>
            </a:r>
            <a:r>
              <a:rPr lang="es-CO" sz="4000" dirty="0">
                <a:solidFill>
                  <a:srgbClr val="FF0000"/>
                </a:solidFill>
              </a:rPr>
              <a:t>sistema previo de control </a:t>
            </a:r>
            <a:r>
              <a:rPr lang="es-CO" sz="4000" dirty="0"/>
              <a:t>fiscal buscaba precaver la comisión de irregularidades (..) </a:t>
            </a:r>
            <a:r>
              <a:rPr lang="es-CO" sz="4000" i="1" dirty="0">
                <a:solidFill>
                  <a:srgbClr val="FF0000"/>
                </a:solidFill>
              </a:rPr>
              <a:t>antes de que salgan los dineros de las cajas públicas</a:t>
            </a:r>
            <a:r>
              <a:rPr lang="es-CO" sz="3200" dirty="0">
                <a:solidFill>
                  <a:srgbClr val="FF0000"/>
                </a:solidFill>
              </a:rPr>
              <a:t>.”</a:t>
            </a:r>
            <a:endParaRPr lang="es-CO" sz="3200" b="1" dirty="0">
              <a:solidFill>
                <a:srgbClr val="FF0000"/>
              </a:solidFill>
            </a:endParaRPr>
          </a:p>
        </p:txBody>
      </p:sp>
    </p:spTree>
    <p:extLst>
      <p:ext uri="{BB962C8B-B14F-4D97-AF65-F5344CB8AC3E}">
        <p14:creationId xmlns:p14="http://schemas.microsoft.com/office/powerpoint/2010/main" val="35247133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idx="1"/>
          </p:nvPr>
        </p:nvPicPr>
        <p:blipFill>
          <a:blip r:embed="rId2"/>
          <a:stretch>
            <a:fillRect/>
          </a:stretch>
        </p:blipFill>
        <p:spPr>
          <a:xfrm>
            <a:off x="1276366" y="964277"/>
            <a:ext cx="10379810" cy="4391458"/>
          </a:xfrm>
          <a:prstGeom prst="rect">
            <a:avLst/>
          </a:prstGeom>
        </p:spPr>
      </p:pic>
    </p:spTree>
    <p:extLst>
      <p:ext uri="{BB962C8B-B14F-4D97-AF65-F5344CB8AC3E}">
        <p14:creationId xmlns:p14="http://schemas.microsoft.com/office/powerpoint/2010/main" val="283977618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510363" y="1063257"/>
            <a:ext cx="10843437" cy="5113706"/>
          </a:xfrm>
        </p:spPr>
        <p:txBody>
          <a:bodyPr>
            <a:normAutofit lnSpcReduction="10000"/>
          </a:bodyPr>
          <a:lstStyle/>
          <a:p>
            <a:r>
              <a:rPr lang="es-CO" b="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Eliminación del control previo</a:t>
            </a:r>
            <a:r>
              <a:rPr lang="es-CO" b="1" dirty="0" smtClean="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a:t>
            </a:r>
          </a:p>
          <a:p>
            <a:endParaRPr lang="es-CO" b="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a:p>
            <a:endParaRPr lang="es-CO" b="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a:p>
            <a:r>
              <a:rPr lang="es-CO" i="1" dirty="0"/>
              <a:t>"[e] El control previo, generalizado en Colombia, ha sido funesto para la administración pública, pues ha desvirtuado el objetivo de la Contraloría al permitirle ejercer abusivamente una cierta coadministración, que ha redundado en un gran </a:t>
            </a:r>
            <a:r>
              <a:rPr lang="es-CO" i="1" dirty="0">
                <a:solidFill>
                  <a:srgbClr val="FF0000"/>
                </a:solidFill>
              </a:rPr>
              <a:t>poder unipersonal del control </a:t>
            </a:r>
            <a:r>
              <a:rPr lang="es-CO" i="1" dirty="0"/>
              <a:t>y se ha prestado también, para una </a:t>
            </a:r>
            <a:r>
              <a:rPr lang="es-CO" i="1" dirty="0">
                <a:solidFill>
                  <a:srgbClr val="FF0000"/>
                </a:solidFill>
              </a:rPr>
              <a:t>engorrosa tramitología que degenera en </a:t>
            </a:r>
            <a:r>
              <a:rPr lang="es-CO" b="1" i="1" dirty="0">
                <a:solidFill>
                  <a:srgbClr val="FF0000"/>
                </a:solidFill>
              </a:rPr>
              <a:t>corruptelas</a:t>
            </a:r>
            <a:r>
              <a:rPr lang="es-CO" i="1" dirty="0"/>
              <a:t>"</a:t>
            </a:r>
            <a:endParaRPr lang="es-ES" dirty="0"/>
          </a:p>
          <a:p>
            <a:pPr marL="0" indent="0">
              <a:buNone/>
            </a:pPr>
            <a:endParaRPr lang="es-ES" sz="2000" b="1" dirty="0" smtClean="0"/>
          </a:p>
          <a:p>
            <a:pPr marL="0" indent="0">
              <a:buNone/>
            </a:pPr>
            <a:endParaRPr lang="es-ES" sz="2000" b="1" dirty="0"/>
          </a:p>
          <a:p>
            <a:pPr marL="0" indent="0">
              <a:buNone/>
            </a:pPr>
            <a:r>
              <a:rPr lang="es-ES" sz="2000" b="1" dirty="0" smtClean="0"/>
              <a:t>CORTE </a:t>
            </a:r>
            <a:r>
              <a:rPr lang="es-ES" sz="2000" b="1" dirty="0"/>
              <a:t>CONSTITUCIONAL</a:t>
            </a:r>
            <a:r>
              <a:rPr lang="es-ES" sz="2000" dirty="0"/>
              <a:t>. Sala Plena. Sentencia C- 103 de 2015. </a:t>
            </a:r>
            <a:endParaRPr lang="es-CO" b="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a:p>
            <a:endParaRPr lang="es-ES" dirty="0"/>
          </a:p>
        </p:txBody>
      </p:sp>
    </p:spTree>
    <p:extLst>
      <p:ext uri="{BB962C8B-B14F-4D97-AF65-F5344CB8AC3E}">
        <p14:creationId xmlns:p14="http://schemas.microsoft.com/office/powerpoint/2010/main" val="426533400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CuadroTexto"/>
          <p:cNvSpPr txBox="1"/>
          <p:nvPr/>
        </p:nvSpPr>
        <p:spPr>
          <a:xfrm>
            <a:off x="8616280" y="4077072"/>
            <a:ext cx="1296144" cy="78934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CO" sz="1600" b="1" dirty="0">
                <a:solidFill>
                  <a:schemeClr val="bg1"/>
                </a:solidFill>
              </a:rPr>
              <a:t>Total Procesos</a:t>
            </a:r>
          </a:p>
          <a:p>
            <a:pPr algn="ctr"/>
            <a:r>
              <a:rPr lang="es-CO" sz="1600" b="1" dirty="0">
                <a:solidFill>
                  <a:schemeClr val="bg1"/>
                </a:solidFill>
              </a:rPr>
              <a:t>5.045 </a:t>
            </a:r>
            <a:r>
              <a:rPr lang="es-CO" sz="1600" b="1" dirty="0"/>
              <a:t>                                                                           </a:t>
            </a:r>
          </a:p>
        </p:txBody>
      </p:sp>
      <p:sp>
        <p:nvSpPr>
          <p:cNvPr id="2" name="Rectángulo 1"/>
          <p:cNvSpPr/>
          <p:nvPr/>
        </p:nvSpPr>
        <p:spPr>
          <a:xfrm>
            <a:off x="1540065" y="778310"/>
            <a:ext cx="8928991" cy="4708981"/>
          </a:xfrm>
          <a:prstGeom prst="rect">
            <a:avLst/>
          </a:prstGeom>
        </p:spPr>
        <p:txBody>
          <a:bodyPr wrap="square">
            <a:spAutoFit/>
          </a:bodyPr>
          <a:lstStyle/>
          <a:p>
            <a:pPr algn="just">
              <a:defRPr sz="1600" b="1" i="0" u="none" strike="noStrike" kern="1200" baseline="0">
                <a:solidFill>
                  <a:prstClr val="black"/>
                </a:solidFill>
                <a:latin typeface="+mn-lt"/>
                <a:ea typeface="+mn-ea"/>
                <a:cs typeface="+mn-cs"/>
              </a:defRPr>
            </a:pPr>
            <a:r>
              <a:rPr lang="es-CO" sz="2000" b="1" dirty="0" smtClean="0">
                <a:latin typeface="Verdana" panose="020B0604030504040204" pitchFamily="34" charset="0"/>
                <a:ea typeface="Verdana" panose="020B0604030504040204" pitchFamily="34" charset="0"/>
                <a:cs typeface="Verdana" panose="020B0604030504040204" pitchFamily="34" charset="0"/>
              </a:rPr>
              <a:t>La </a:t>
            </a:r>
            <a:r>
              <a:rPr lang="es-CO" sz="2000" b="1" dirty="0">
                <a:latin typeface="Verdana" panose="020B0604030504040204" pitchFamily="34" charset="0"/>
                <a:ea typeface="Verdana" panose="020B0604030504040204" pitchFamily="34" charset="0"/>
                <a:cs typeface="Verdana" panose="020B0604030504040204" pitchFamily="34" charset="0"/>
              </a:rPr>
              <a:t>Corte examinó la potencial tensión:</a:t>
            </a:r>
          </a:p>
          <a:p>
            <a:pPr algn="just">
              <a:defRPr sz="1600" b="1" i="0" u="none" strike="noStrike" kern="1200" baseline="0">
                <a:solidFill>
                  <a:prstClr val="black"/>
                </a:solidFill>
                <a:latin typeface="+mn-lt"/>
                <a:ea typeface="+mn-ea"/>
                <a:cs typeface="+mn-cs"/>
              </a:defRPr>
            </a:pPr>
            <a:endParaRPr lang="es-CO" sz="2000" b="1" dirty="0">
              <a:latin typeface="Verdana" panose="020B0604030504040204" pitchFamily="34" charset="0"/>
              <a:ea typeface="Verdana" panose="020B0604030504040204" pitchFamily="34" charset="0"/>
              <a:cs typeface="Verdana" panose="020B0604030504040204" pitchFamily="34" charset="0"/>
            </a:endParaRPr>
          </a:p>
          <a:p>
            <a:pPr marL="285750" indent="-285750" algn="just">
              <a:buFont typeface="Arial" panose="020B0604020202020204" pitchFamily="34" charset="0"/>
              <a:buChar char="•"/>
              <a:defRPr sz="1600" b="1" i="0" u="none" strike="noStrike" kern="1200" baseline="0">
                <a:solidFill>
                  <a:prstClr val="black"/>
                </a:solidFill>
                <a:latin typeface="+mn-lt"/>
                <a:ea typeface="+mn-ea"/>
                <a:cs typeface="+mn-cs"/>
              </a:defRPr>
            </a:pPr>
            <a:r>
              <a:rPr lang="es-CO" sz="2000" b="1" dirty="0">
                <a:solidFill>
                  <a:srgbClr val="FF0000"/>
                </a:solidFill>
                <a:latin typeface="Verdana" panose="020B0604030504040204" pitchFamily="34" charset="0"/>
                <a:ea typeface="Verdana" panose="020B0604030504040204" pitchFamily="34" charset="0"/>
                <a:cs typeface="Verdana" panose="020B0604030504040204" pitchFamily="34" charset="0"/>
              </a:rPr>
              <a:t>vis expansiva </a:t>
            </a:r>
            <a:r>
              <a:rPr lang="es-CO" sz="2000" b="1" dirty="0">
                <a:latin typeface="Verdana" panose="020B0604030504040204" pitchFamily="34" charset="0"/>
                <a:ea typeface="Verdana" panose="020B0604030504040204" pitchFamily="34" charset="0"/>
                <a:cs typeface="Verdana" panose="020B0604030504040204" pitchFamily="34" charset="0"/>
              </a:rPr>
              <a:t>del control fiscal, </a:t>
            </a:r>
          </a:p>
          <a:p>
            <a:pPr marL="285750" indent="-285750" algn="just">
              <a:buFont typeface="Arial" panose="020B0604020202020204" pitchFamily="34" charset="0"/>
              <a:buChar char="•"/>
              <a:defRPr sz="1600" b="1" i="0" u="none" strike="noStrike" kern="1200" baseline="0">
                <a:solidFill>
                  <a:prstClr val="black"/>
                </a:solidFill>
                <a:latin typeface="+mn-lt"/>
                <a:ea typeface="+mn-ea"/>
                <a:cs typeface="+mn-cs"/>
              </a:defRPr>
            </a:pPr>
            <a:r>
              <a:rPr lang="es-CO" sz="2000" b="1" dirty="0">
                <a:solidFill>
                  <a:srgbClr val="FF0000"/>
                </a:solidFill>
                <a:latin typeface="Verdana" panose="020B0604030504040204" pitchFamily="34" charset="0"/>
                <a:ea typeface="Verdana" panose="020B0604030504040204" pitchFamily="34" charset="0"/>
                <a:cs typeface="Verdana" panose="020B0604030504040204" pitchFamily="34" charset="0"/>
              </a:rPr>
              <a:t>vis restrictiva </a:t>
            </a:r>
            <a:r>
              <a:rPr lang="es-CO" sz="2000" b="1" dirty="0">
                <a:latin typeface="Verdana" panose="020B0604030504040204" pitchFamily="34" charset="0"/>
                <a:ea typeface="Verdana" panose="020B0604030504040204" pitchFamily="34" charset="0"/>
                <a:cs typeface="Verdana" panose="020B0604030504040204" pitchFamily="34" charset="0"/>
              </a:rPr>
              <a:t>del control fiscal, </a:t>
            </a:r>
          </a:p>
          <a:p>
            <a:pPr marL="285750" indent="-285750" algn="just">
              <a:buFont typeface="Arial" panose="020B0604020202020204" pitchFamily="34" charset="0"/>
              <a:buChar char="•"/>
              <a:defRPr sz="1600" b="1" i="0" u="none" strike="noStrike" kern="1200" baseline="0">
                <a:solidFill>
                  <a:prstClr val="black"/>
                </a:solidFill>
                <a:latin typeface="+mn-lt"/>
                <a:ea typeface="+mn-ea"/>
                <a:cs typeface="+mn-cs"/>
              </a:defRPr>
            </a:pPr>
            <a:endParaRPr lang="es-CO" sz="2000" b="1" dirty="0">
              <a:solidFill>
                <a:srgbClr val="FF0000"/>
              </a:solidFill>
              <a:latin typeface="Verdana" panose="020B0604030504040204" pitchFamily="34" charset="0"/>
              <a:ea typeface="Verdana" panose="020B0604030504040204" pitchFamily="34" charset="0"/>
              <a:cs typeface="Verdana" panose="020B0604030504040204" pitchFamily="34" charset="0"/>
            </a:endParaRPr>
          </a:p>
          <a:p>
            <a:pPr algn="just">
              <a:defRPr sz="1600" b="1" i="0" u="none" strike="noStrike" kern="1200" baseline="0">
                <a:solidFill>
                  <a:prstClr val="black"/>
                </a:solidFill>
                <a:latin typeface="+mn-lt"/>
                <a:ea typeface="+mn-ea"/>
                <a:cs typeface="+mn-cs"/>
              </a:defRPr>
            </a:pPr>
            <a:endParaRPr lang="es-CO" sz="2000" b="1" dirty="0">
              <a:latin typeface="Verdana" panose="020B0604030504040204" pitchFamily="34" charset="0"/>
              <a:ea typeface="Verdana" panose="020B0604030504040204" pitchFamily="34" charset="0"/>
              <a:cs typeface="Verdana" panose="020B0604030504040204" pitchFamily="34" charset="0"/>
            </a:endParaRPr>
          </a:p>
          <a:p>
            <a:pPr algn="just">
              <a:defRPr sz="1600" b="1" i="0" u="none" strike="noStrike" kern="1200" baseline="0">
                <a:solidFill>
                  <a:prstClr val="black"/>
                </a:solidFill>
                <a:latin typeface="+mn-lt"/>
                <a:ea typeface="+mn-ea"/>
                <a:cs typeface="+mn-cs"/>
              </a:defRPr>
            </a:pPr>
            <a:r>
              <a:rPr lang="es-CO" sz="2000" b="1" dirty="0">
                <a:latin typeface="Verdana" panose="020B0604030504040204" pitchFamily="34" charset="0"/>
                <a:ea typeface="Verdana" panose="020B0604030504040204" pitchFamily="34" charset="0"/>
                <a:cs typeface="Verdana" panose="020B0604030504040204" pitchFamily="34" charset="0"/>
              </a:rPr>
              <a:t>Con tal propósito, la Corte examinó</a:t>
            </a:r>
          </a:p>
          <a:p>
            <a:pPr algn="just">
              <a:defRPr sz="1600" b="1" i="0" u="none" strike="noStrike" kern="1200" baseline="0">
                <a:solidFill>
                  <a:prstClr val="black"/>
                </a:solidFill>
                <a:latin typeface="+mn-lt"/>
                <a:ea typeface="+mn-ea"/>
                <a:cs typeface="+mn-cs"/>
              </a:defRPr>
            </a:pPr>
            <a:endParaRPr lang="es-CO" sz="2000" b="1" dirty="0">
              <a:latin typeface="Verdana" panose="020B0604030504040204" pitchFamily="34" charset="0"/>
              <a:ea typeface="Verdana" panose="020B0604030504040204" pitchFamily="34" charset="0"/>
              <a:cs typeface="Verdana" panose="020B0604030504040204" pitchFamily="34" charset="0"/>
            </a:endParaRPr>
          </a:p>
          <a:p>
            <a:pPr algn="just">
              <a:defRPr sz="1600" b="1" i="0" u="none" strike="noStrike" kern="1200" baseline="0">
                <a:solidFill>
                  <a:prstClr val="black"/>
                </a:solidFill>
                <a:latin typeface="+mn-lt"/>
                <a:ea typeface="+mn-ea"/>
                <a:cs typeface="+mn-cs"/>
              </a:defRPr>
            </a:pPr>
            <a:endParaRPr lang="es-CO" sz="2000" b="1" dirty="0">
              <a:latin typeface="Verdana" panose="020B0604030504040204" pitchFamily="34" charset="0"/>
              <a:ea typeface="Verdana" panose="020B0604030504040204" pitchFamily="34" charset="0"/>
              <a:cs typeface="Verdana" panose="020B0604030504040204" pitchFamily="34" charset="0"/>
            </a:endParaRPr>
          </a:p>
          <a:p>
            <a:pPr marL="857250" lvl="1" indent="-400050" algn="just">
              <a:buFont typeface="+mj-lt"/>
              <a:buAutoNum type="arabicPeriod"/>
              <a:defRPr sz="1600" b="1" i="0" u="none" strike="noStrike" kern="1200" baseline="0">
                <a:solidFill>
                  <a:prstClr val="black"/>
                </a:solidFill>
                <a:latin typeface="+mn-lt"/>
                <a:ea typeface="+mn-ea"/>
                <a:cs typeface="+mn-cs"/>
              </a:defRPr>
            </a:pPr>
            <a:r>
              <a:rPr lang="es-CO" sz="2000" b="1" dirty="0">
                <a:latin typeface="Verdana" panose="020B0604030504040204" pitchFamily="34" charset="0"/>
                <a:ea typeface="Verdana" panose="020B0604030504040204" pitchFamily="34" charset="0"/>
                <a:cs typeface="Verdana" panose="020B0604030504040204" pitchFamily="34" charset="0"/>
              </a:rPr>
              <a:t>Las implicaciones derivadas del carácter posterior del control </a:t>
            </a:r>
            <a:r>
              <a:rPr lang="es-CO" sz="2000" b="1" dirty="0" smtClean="0">
                <a:latin typeface="Verdana" panose="020B0604030504040204" pitchFamily="34" charset="0"/>
                <a:ea typeface="Verdana" panose="020B0604030504040204" pitchFamily="34" charset="0"/>
                <a:cs typeface="Verdana" panose="020B0604030504040204" pitchFamily="34" charset="0"/>
              </a:rPr>
              <a:t>fiscal</a:t>
            </a:r>
            <a:endParaRPr lang="es-CO" sz="2000" b="1" dirty="0">
              <a:latin typeface="Verdana" panose="020B0604030504040204" pitchFamily="34" charset="0"/>
              <a:ea typeface="Verdana" panose="020B0604030504040204" pitchFamily="34" charset="0"/>
              <a:cs typeface="Verdana" panose="020B0604030504040204" pitchFamily="34" charset="0"/>
            </a:endParaRPr>
          </a:p>
          <a:p>
            <a:pPr lvl="1" algn="just">
              <a:defRPr sz="1600" b="1" i="0" u="none" strike="noStrike" kern="1200" baseline="0">
                <a:solidFill>
                  <a:prstClr val="black"/>
                </a:solidFill>
                <a:latin typeface="+mn-lt"/>
                <a:ea typeface="+mn-ea"/>
                <a:cs typeface="+mn-cs"/>
              </a:defRPr>
            </a:pPr>
            <a:endParaRPr lang="es-CO" sz="2000" b="1" dirty="0">
              <a:latin typeface="Verdana" panose="020B0604030504040204" pitchFamily="34" charset="0"/>
              <a:ea typeface="Verdana" panose="020B0604030504040204" pitchFamily="34" charset="0"/>
              <a:cs typeface="Verdana" panose="020B0604030504040204" pitchFamily="34" charset="0"/>
            </a:endParaRPr>
          </a:p>
          <a:p>
            <a:pPr lvl="1" algn="just">
              <a:defRPr sz="1600" b="1" i="0" u="none" strike="noStrike" kern="1200" baseline="0">
                <a:solidFill>
                  <a:prstClr val="black"/>
                </a:solidFill>
                <a:latin typeface="+mn-lt"/>
                <a:ea typeface="+mn-ea"/>
                <a:cs typeface="+mn-cs"/>
              </a:defRPr>
            </a:pPr>
            <a:r>
              <a:rPr lang="es-CO" sz="2000" b="1" dirty="0" smtClean="0">
                <a:latin typeface="Verdana" panose="020B0604030504040204" pitchFamily="34" charset="0"/>
                <a:ea typeface="Verdana" panose="020B0604030504040204" pitchFamily="34" charset="0"/>
                <a:cs typeface="Verdana" panose="020B0604030504040204" pitchFamily="34" charset="0"/>
              </a:rPr>
              <a:t>2. La </a:t>
            </a:r>
            <a:r>
              <a:rPr lang="es-CO" sz="2000" b="1" dirty="0">
                <a:latin typeface="Verdana" panose="020B0604030504040204" pitchFamily="34" charset="0"/>
                <a:ea typeface="Verdana" panose="020B0604030504040204" pitchFamily="34" charset="0"/>
                <a:cs typeface="Verdana" panose="020B0604030504040204" pitchFamily="34" charset="0"/>
              </a:rPr>
              <a:t>prohibición de atribuir a la Contraloría funciones administrativas distintas de las inherentes a su propia organización. </a:t>
            </a:r>
          </a:p>
        </p:txBody>
      </p:sp>
    </p:spTree>
    <p:extLst>
      <p:ext uri="{BB962C8B-B14F-4D97-AF65-F5344CB8AC3E}">
        <p14:creationId xmlns:p14="http://schemas.microsoft.com/office/powerpoint/2010/main" val="68269495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CuadroTexto"/>
          <p:cNvSpPr txBox="1"/>
          <p:nvPr/>
        </p:nvSpPr>
        <p:spPr>
          <a:xfrm>
            <a:off x="8616280" y="4077072"/>
            <a:ext cx="1296144" cy="78934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CO" sz="1600" b="1" dirty="0">
                <a:solidFill>
                  <a:schemeClr val="bg1"/>
                </a:solidFill>
              </a:rPr>
              <a:t>Total Procesos</a:t>
            </a:r>
          </a:p>
          <a:p>
            <a:pPr algn="ctr"/>
            <a:r>
              <a:rPr lang="es-CO" sz="1600" b="1" dirty="0">
                <a:solidFill>
                  <a:schemeClr val="bg1"/>
                </a:solidFill>
              </a:rPr>
              <a:t>5.045 </a:t>
            </a:r>
            <a:r>
              <a:rPr lang="es-CO" sz="1600" b="1" dirty="0"/>
              <a:t>                                                                           </a:t>
            </a:r>
          </a:p>
        </p:txBody>
      </p:sp>
      <p:sp>
        <p:nvSpPr>
          <p:cNvPr id="2" name="Rectángulo 1"/>
          <p:cNvSpPr/>
          <p:nvPr/>
        </p:nvSpPr>
        <p:spPr>
          <a:xfrm>
            <a:off x="1631504" y="1700809"/>
            <a:ext cx="8280920" cy="4324261"/>
          </a:xfrm>
          <a:prstGeom prst="rect">
            <a:avLst/>
          </a:prstGeom>
        </p:spPr>
        <p:txBody>
          <a:bodyPr wrap="square">
            <a:spAutoFit/>
          </a:bodyPr>
          <a:lstStyle/>
          <a:p>
            <a:pPr algn="ctr">
              <a:defRPr sz="1600" b="1" i="0" u="none" strike="noStrike" kern="1200" baseline="0">
                <a:solidFill>
                  <a:prstClr val="black"/>
                </a:solidFill>
                <a:latin typeface="+mn-lt"/>
                <a:ea typeface="+mn-ea"/>
                <a:cs typeface="+mn-cs"/>
              </a:defRPr>
            </a:pPr>
            <a:r>
              <a:rPr lang="es-CO" sz="3200" b="1" dirty="0">
                <a:solidFill>
                  <a:schemeClr val="accent5">
                    <a:lumMod val="50000"/>
                  </a:schemeClr>
                </a:solidFill>
                <a:latin typeface="Aharoni" panose="02010803020104030203" pitchFamily="2" charset="-79"/>
                <a:ea typeface="Verdana" panose="020B0604030504040204" pitchFamily="34" charset="0"/>
                <a:cs typeface="Aharoni" panose="02010803020104030203" pitchFamily="2" charset="-79"/>
              </a:rPr>
              <a:t>DOS MODALIDADES </a:t>
            </a:r>
          </a:p>
          <a:p>
            <a:pPr algn="ctr">
              <a:defRPr sz="1600" b="1" i="0" u="none" strike="noStrike" kern="1200" baseline="0">
                <a:solidFill>
                  <a:prstClr val="black"/>
                </a:solidFill>
                <a:latin typeface="+mn-lt"/>
                <a:ea typeface="+mn-ea"/>
                <a:cs typeface="+mn-cs"/>
              </a:defRPr>
            </a:pPr>
            <a:endParaRPr lang="es-CO" sz="3200" b="1" dirty="0">
              <a:solidFill>
                <a:schemeClr val="accent5">
                  <a:lumMod val="50000"/>
                </a:schemeClr>
              </a:solidFill>
              <a:latin typeface="Aharoni" panose="02010803020104030203" pitchFamily="2" charset="-79"/>
              <a:ea typeface="Verdana" panose="020B0604030504040204" pitchFamily="34" charset="0"/>
              <a:cs typeface="Aharoni" panose="02010803020104030203" pitchFamily="2" charset="-79"/>
            </a:endParaRPr>
          </a:p>
          <a:p>
            <a:pPr algn="ctr">
              <a:defRPr sz="1600" b="1" i="0" u="none" strike="noStrike" kern="1200" baseline="0">
                <a:solidFill>
                  <a:prstClr val="black"/>
                </a:solidFill>
                <a:latin typeface="+mn-lt"/>
                <a:ea typeface="+mn-ea"/>
                <a:cs typeface="+mn-cs"/>
              </a:defRPr>
            </a:pPr>
            <a:r>
              <a:rPr lang="es-CO" sz="3200" b="1" dirty="0">
                <a:solidFill>
                  <a:schemeClr val="accent5">
                    <a:lumMod val="50000"/>
                  </a:schemeClr>
                </a:solidFill>
                <a:latin typeface="Aharoni" panose="02010803020104030203" pitchFamily="2" charset="-79"/>
                <a:ea typeface="Verdana" panose="020B0604030504040204" pitchFamily="34" charset="0"/>
                <a:cs typeface="Aharoni" panose="02010803020104030203" pitchFamily="2" charset="-79"/>
              </a:rPr>
              <a:t>DOS CONTROLES</a:t>
            </a:r>
          </a:p>
          <a:p>
            <a:pPr algn="ctr">
              <a:defRPr sz="1600" b="1" i="0" u="none" strike="noStrike" kern="1200" baseline="0">
                <a:solidFill>
                  <a:prstClr val="black"/>
                </a:solidFill>
                <a:latin typeface="+mn-lt"/>
                <a:ea typeface="+mn-ea"/>
                <a:cs typeface="+mn-cs"/>
              </a:defRPr>
            </a:pPr>
            <a:endParaRPr lang="es-CO" sz="3200" b="1" dirty="0">
              <a:solidFill>
                <a:schemeClr val="accent5">
                  <a:lumMod val="50000"/>
                </a:schemeClr>
              </a:solidFill>
              <a:latin typeface="Aharoni" panose="02010803020104030203" pitchFamily="2" charset="-79"/>
              <a:ea typeface="Verdana" panose="020B0604030504040204" pitchFamily="34" charset="0"/>
              <a:cs typeface="Aharoni" panose="02010803020104030203" pitchFamily="2" charset="-79"/>
            </a:endParaRPr>
          </a:p>
          <a:p>
            <a:pPr algn="ctr">
              <a:defRPr sz="1600" b="1" i="0" u="none" strike="noStrike" kern="1200" baseline="0">
                <a:solidFill>
                  <a:prstClr val="black"/>
                </a:solidFill>
                <a:latin typeface="+mn-lt"/>
                <a:ea typeface="+mn-ea"/>
                <a:cs typeface="+mn-cs"/>
              </a:defRPr>
            </a:pPr>
            <a:r>
              <a:rPr lang="es-CO" sz="3200" b="1" dirty="0">
                <a:solidFill>
                  <a:schemeClr val="accent5">
                    <a:lumMod val="50000"/>
                  </a:schemeClr>
                </a:solidFill>
                <a:latin typeface="Aharoni" panose="02010803020104030203" pitchFamily="2" charset="-79"/>
                <a:ea typeface="Verdana" panose="020B0604030504040204" pitchFamily="34" charset="0"/>
                <a:cs typeface="Aharoni" panose="02010803020104030203" pitchFamily="2" charset="-79"/>
              </a:rPr>
              <a:t>DOS NIVELES DE CONTROL</a:t>
            </a:r>
            <a:endParaRPr lang="es-CO" sz="3200" dirty="0">
              <a:solidFill>
                <a:schemeClr val="accent2">
                  <a:lumMod val="75000"/>
                </a:schemeClr>
              </a:solidFill>
              <a:latin typeface="Aharoni" panose="02010803020104030203" pitchFamily="2" charset="-79"/>
              <a:ea typeface="Verdana" panose="020B0604030504040204" pitchFamily="34" charset="0"/>
              <a:cs typeface="Aharoni" panose="02010803020104030203" pitchFamily="2" charset="-79"/>
            </a:endParaRPr>
          </a:p>
          <a:p>
            <a:pPr algn="just">
              <a:defRPr sz="1600" b="1" i="0" u="none" strike="noStrike" kern="1200" baseline="0">
                <a:solidFill>
                  <a:prstClr val="black"/>
                </a:solidFill>
                <a:latin typeface="+mn-lt"/>
                <a:ea typeface="+mn-ea"/>
                <a:cs typeface="+mn-cs"/>
              </a:defRPr>
            </a:pPr>
            <a:endParaRPr lang="es-CO" sz="11500" dirty="0">
              <a:latin typeface="Arial" panose="020B0604020202020204" pitchFamily="34" charset="0"/>
            </a:endParaRPr>
          </a:p>
        </p:txBody>
      </p:sp>
    </p:spTree>
    <p:extLst>
      <p:ext uri="{BB962C8B-B14F-4D97-AF65-F5344CB8AC3E}">
        <p14:creationId xmlns:p14="http://schemas.microsoft.com/office/powerpoint/2010/main" val="329778601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CuadroTexto"/>
          <p:cNvSpPr txBox="1"/>
          <p:nvPr/>
        </p:nvSpPr>
        <p:spPr>
          <a:xfrm>
            <a:off x="8616280" y="4077072"/>
            <a:ext cx="1296144" cy="78934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CO" sz="1600" b="1" dirty="0">
                <a:solidFill>
                  <a:schemeClr val="bg1"/>
                </a:solidFill>
              </a:rPr>
              <a:t>Total Procesos</a:t>
            </a:r>
          </a:p>
          <a:p>
            <a:pPr algn="ctr"/>
            <a:r>
              <a:rPr lang="es-CO" sz="1600" b="1" dirty="0">
                <a:solidFill>
                  <a:schemeClr val="bg1"/>
                </a:solidFill>
              </a:rPr>
              <a:t>5.045 </a:t>
            </a:r>
            <a:r>
              <a:rPr lang="es-CO" sz="1600" b="1" dirty="0"/>
              <a:t>                                                                           </a:t>
            </a:r>
          </a:p>
        </p:txBody>
      </p:sp>
      <p:sp>
        <p:nvSpPr>
          <p:cNvPr id="2" name="Rectángulo 1"/>
          <p:cNvSpPr/>
          <p:nvPr/>
        </p:nvSpPr>
        <p:spPr>
          <a:xfrm>
            <a:off x="1678574" y="926965"/>
            <a:ext cx="8751966" cy="5078313"/>
          </a:xfrm>
          <a:prstGeom prst="rect">
            <a:avLst/>
          </a:prstGeom>
        </p:spPr>
        <p:txBody>
          <a:bodyPr wrap="square">
            <a:spAutoFit/>
          </a:bodyPr>
          <a:lstStyle/>
          <a:p>
            <a:pPr algn="just">
              <a:defRPr sz="1600" b="1" i="0" u="none" strike="noStrike" kern="1200" baseline="0">
                <a:solidFill>
                  <a:prstClr val="black"/>
                </a:solidFill>
                <a:latin typeface="+mn-lt"/>
                <a:ea typeface="+mn-ea"/>
                <a:cs typeface="+mn-cs"/>
              </a:defRPr>
            </a:pPr>
            <a:endParaRPr lang="es-CO" sz="1200" dirty="0"/>
          </a:p>
          <a:p>
            <a:pPr algn="just">
              <a:defRPr sz="1600" b="1" i="0" u="none" strike="noStrike" kern="1200" baseline="0">
                <a:solidFill>
                  <a:prstClr val="black"/>
                </a:solidFill>
                <a:latin typeface="+mn-lt"/>
                <a:ea typeface="+mn-ea"/>
                <a:cs typeface="+mn-cs"/>
              </a:defRPr>
            </a:pPr>
            <a:r>
              <a:rPr lang="es-CO" dirty="0"/>
              <a:t>Para hacer </a:t>
            </a:r>
            <a:r>
              <a:rPr lang="es-CO" u="sng" dirty="0">
                <a:solidFill>
                  <a:srgbClr val="FF0000"/>
                </a:solidFill>
              </a:rPr>
              <a:t>compatible:</a:t>
            </a:r>
          </a:p>
          <a:p>
            <a:pPr algn="just">
              <a:defRPr sz="1600" b="1" i="0" u="none" strike="noStrike" kern="1200" baseline="0">
                <a:solidFill>
                  <a:prstClr val="black"/>
                </a:solidFill>
                <a:latin typeface="+mn-lt"/>
                <a:ea typeface="+mn-ea"/>
                <a:cs typeface="+mn-cs"/>
              </a:defRPr>
            </a:pPr>
            <a:r>
              <a:rPr lang="es-CO" dirty="0"/>
              <a:t> </a:t>
            </a:r>
          </a:p>
          <a:p>
            <a:pPr marL="457200" indent="-457200" algn="just">
              <a:buAutoNum type="arabicPeriod"/>
              <a:defRPr sz="1600" b="1" i="0" u="none" strike="noStrike" kern="1200" baseline="0">
                <a:solidFill>
                  <a:prstClr val="black"/>
                </a:solidFill>
                <a:latin typeface="+mn-lt"/>
                <a:ea typeface="+mn-ea"/>
                <a:cs typeface="+mn-cs"/>
              </a:defRPr>
            </a:pPr>
            <a:r>
              <a:rPr lang="es-CO" dirty="0"/>
              <a:t>E</a:t>
            </a:r>
            <a:r>
              <a:rPr lang="es-CO" dirty="0" smtClean="0"/>
              <a:t>l </a:t>
            </a:r>
            <a:r>
              <a:rPr lang="es-CO" dirty="0"/>
              <a:t>carácter amplio e integral de la vigilancia fiscal  </a:t>
            </a:r>
          </a:p>
          <a:p>
            <a:pPr marL="457200" indent="-457200" algn="just">
              <a:buAutoNum type="arabicPeriod"/>
              <a:defRPr sz="1600" b="1" i="0" u="none" strike="noStrike" kern="1200" baseline="0">
                <a:solidFill>
                  <a:prstClr val="black"/>
                </a:solidFill>
                <a:latin typeface="+mn-lt"/>
                <a:ea typeface="+mn-ea"/>
                <a:cs typeface="+mn-cs"/>
              </a:defRPr>
            </a:pPr>
            <a:r>
              <a:rPr lang="es-CO" dirty="0"/>
              <a:t>C</a:t>
            </a:r>
            <a:r>
              <a:rPr lang="es-CO" dirty="0" smtClean="0"/>
              <a:t>on </a:t>
            </a:r>
            <a:r>
              <a:rPr lang="es-CO" dirty="0"/>
              <a:t>el carácter posterior y externo del control que lleva a cabo la Contraloría</a:t>
            </a:r>
            <a:r>
              <a:rPr lang="es-CO" dirty="0" smtClean="0"/>
              <a:t>:</a:t>
            </a:r>
          </a:p>
          <a:p>
            <a:pPr algn="just">
              <a:defRPr sz="1600" b="1" i="0" u="none" strike="noStrike" kern="1200" baseline="0">
                <a:solidFill>
                  <a:prstClr val="black"/>
                </a:solidFill>
                <a:latin typeface="+mn-lt"/>
                <a:ea typeface="+mn-ea"/>
                <a:cs typeface="+mn-cs"/>
              </a:defRPr>
            </a:pPr>
            <a:endParaRPr lang="es-CO" dirty="0"/>
          </a:p>
          <a:p>
            <a:pPr algn="just">
              <a:defRPr sz="1600" b="1" i="0" u="none" strike="noStrike" kern="1200" baseline="0">
                <a:solidFill>
                  <a:prstClr val="black"/>
                </a:solidFill>
                <a:latin typeface="+mn-lt"/>
                <a:ea typeface="+mn-ea"/>
                <a:cs typeface="+mn-cs"/>
              </a:defRPr>
            </a:pPr>
            <a:r>
              <a:rPr lang="es-ES" dirty="0" smtClean="0"/>
              <a:t>Se prevén:</a:t>
            </a:r>
            <a:endParaRPr lang="es-CO" dirty="0"/>
          </a:p>
          <a:p>
            <a:pPr algn="just">
              <a:defRPr sz="1600" b="1" i="0" u="none" strike="noStrike" kern="1200" baseline="0">
                <a:solidFill>
                  <a:prstClr val="black"/>
                </a:solidFill>
                <a:latin typeface="+mn-lt"/>
                <a:ea typeface="+mn-ea"/>
                <a:cs typeface="+mn-cs"/>
              </a:defRPr>
            </a:pPr>
            <a:r>
              <a:rPr lang="es-CO" b="1" u="sng" dirty="0">
                <a:solidFill>
                  <a:srgbClr val="FF0000"/>
                </a:solidFill>
              </a:rPr>
              <a:t>dos modalidades </a:t>
            </a:r>
            <a:r>
              <a:rPr lang="es-CO" u="sng" dirty="0">
                <a:solidFill>
                  <a:srgbClr val="FF0000"/>
                </a:solidFill>
              </a:rPr>
              <a:t>de </a:t>
            </a:r>
            <a:r>
              <a:rPr lang="es-CO" sz="3200" u="sng" dirty="0">
                <a:solidFill>
                  <a:srgbClr val="FF0000"/>
                </a:solidFill>
              </a:rPr>
              <a:t>control </a:t>
            </a:r>
            <a:r>
              <a:rPr lang="es-CO" sz="3600" u="sng" dirty="0">
                <a:solidFill>
                  <a:srgbClr val="FF0000"/>
                </a:solidFill>
              </a:rPr>
              <a:t>del </a:t>
            </a:r>
            <a:r>
              <a:rPr lang="es-CO" sz="3600" i="1" u="sng" dirty="0">
                <a:solidFill>
                  <a:srgbClr val="FF0000"/>
                </a:solidFill>
              </a:rPr>
              <a:t>manejo de los recursos públicos</a:t>
            </a:r>
            <a:r>
              <a:rPr lang="es-CO" sz="2400" dirty="0"/>
              <a:t>, </a:t>
            </a:r>
          </a:p>
          <a:p>
            <a:pPr algn="just">
              <a:defRPr sz="1600" b="1" i="0" u="none" strike="noStrike" kern="1200" baseline="0">
                <a:solidFill>
                  <a:prstClr val="black"/>
                </a:solidFill>
                <a:latin typeface="+mn-lt"/>
                <a:ea typeface="+mn-ea"/>
                <a:cs typeface="+mn-cs"/>
              </a:defRPr>
            </a:pPr>
            <a:endParaRPr lang="es-CO" dirty="0"/>
          </a:p>
          <a:p>
            <a:pPr algn="just"/>
            <a:r>
              <a:rPr lang="es-CO" dirty="0"/>
              <a:t>El </a:t>
            </a:r>
            <a:r>
              <a:rPr lang="es-CO" b="1" dirty="0"/>
              <a:t>primero</a:t>
            </a:r>
            <a:r>
              <a:rPr lang="es-CO" dirty="0"/>
              <a:t> es el </a:t>
            </a:r>
            <a:r>
              <a:rPr lang="es-CO" b="1" i="1" dirty="0">
                <a:solidFill>
                  <a:srgbClr val="FF0000"/>
                </a:solidFill>
              </a:rPr>
              <a:t>control fiscal externo</a:t>
            </a:r>
            <a:r>
              <a:rPr lang="es-CO" i="1" dirty="0"/>
              <a:t>, </a:t>
            </a:r>
            <a:endParaRPr lang="es-CO" dirty="0"/>
          </a:p>
          <a:p>
            <a:pPr algn="just"/>
            <a:r>
              <a:rPr lang="es-CO" dirty="0"/>
              <a:t>El </a:t>
            </a:r>
            <a:r>
              <a:rPr lang="es-CO" b="1" dirty="0"/>
              <a:t>segundo</a:t>
            </a:r>
            <a:r>
              <a:rPr lang="es-CO" dirty="0"/>
              <a:t>, es el </a:t>
            </a:r>
            <a:r>
              <a:rPr lang="es-CO" b="1" i="1" dirty="0">
                <a:solidFill>
                  <a:srgbClr val="FF0000"/>
                </a:solidFill>
              </a:rPr>
              <a:t>control interno </a:t>
            </a:r>
            <a:r>
              <a:rPr lang="es-CO" dirty="0"/>
              <a:t>que las propias entidades públicas</a:t>
            </a:r>
            <a:endParaRPr lang="es-CO" sz="2000" dirty="0"/>
          </a:p>
          <a:p>
            <a:pPr algn="just">
              <a:defRPr sz="1600" b="1" i="0" u="none" strike="noStrike" kern="1200" baseline="0">
                <a:solidFill>
                  <a:prstClr val="black"/>
                </a:solidFill>
                <a:latin typeface="+mn-lt"/>
                <a:ea typeface="+mn-ea"/>
                <a:cs typeface="+mn-cs"/>
              </a:defRPr>
            </a:pPr>
            <a:endParaRPr lang="es-CO" dirty="0"/>
          </a:p>
          <a:p>
            <a:pPr marL="342900" indent="-342900" algn="just">
              <a:buFont typeface="Arial" panose="020B0604020202020204" pitchFamily="34" charset="0"/>
              <a:buChar char="•"/>
              <a:defRPr sz="1600" b="1" i="0" u="none" strike="noStrike" kern="1200" baseline="0">
                <a:solidFill>
                  <a:prstClr val="black"/>
                </a:solidFill>
                <a:latin typeface="+mn-lt"/>
                <a:ea typeface="+mn-ea"/>
                <a:cs typeface="+mn-cs"/>
              </a:defRPr>
            </a:pPr>
            <a:r>
              <a:rPr lang="es-CO" dirty="0"/>
              <a:t>presentan características distintas </a:t>
            </a:r>
          </a:p>
          <a:p>
            <a:pPr marL="342900" indent="-342900" algn="just">
              <a:buFont typeface="Arial" panose="020B0604020202020204" pitchFamily="34" charset="0"/>
              <a:buChar char="•"/>
              <a:defRPr sz="1600" b="1" i="0" u="none" strike="noStrike" kern="1200" baseline="0">
                <a:solidFill>
                  <a:prstClr val="black"/>
                </a:solidFill>
                <a:latin typeface="+mn-lt"/>
                <a:ea typeface="+mn-ea"/>
                <a:cs typeface="+mn-cs"/>
              </a:defRPr>
            </a:pPr>
            <a:r>
              <a:rPr lang="es-CO" dirty="0"/>
              <a:t>han de operar de modo </a:t>
            </a:r>
            <a:r>
              <a:rPr lang="es-CO" u="sng" dirty="0">
                <a:solidFill>
                  <a:srgbClr val="FF0000"/>
                </a:solidFill>
              </a:rPr>
              <a:t>complementario</a:t>
            </a:r>
            <a:r>
              <a:rPr lang="es-CO" u="sng" dirty="0"/>
              <a:t>. </a:t>
            </a:r>
          </a:p>
          <a:p>
            <a:pPr algn="just">
              <a:defRPr sz="1600" b="1" i="0" u="none" strike="noStrike" kern="1200" baseline="0">
                <a:solidFill>
                  <a:prstClr val="black"/>
                </a:solidFill>
                <a:latin typeface="+mn-lt"/>
                <a:ea typeface="+mn-ea"/>
                <a:cs typeface="+mn-cs"/>
              </a:defRPr>
            </a:pPr>
            <a:endParaRPr lang="es-CO" sz="1200" dirty="0">
              <a:solidFill>
                <a:srgbClr val="FF0000"/>
              </a:solidFill>
              <a:latin typeface="Arial" panose="020B0604020202020204" pitchFamily="34" charset="0"/>
              <a:ea typeface="Verdana" panose="020B0604030504040204" pitchFamily="34" charset="0"/>
              <a:cs typeface="Arial" panose="020B0604020202020204" pitchFamily="34" charset="0"/>
            </a:endParaRPr>
          </a:p>
          <a:p>
            <a:pPr algn="just"/>
            <a:r>
              <a:rPr lang="es-CO" sz="1400" b="1" dirty="0">
                <a:solidFill>
                  <a:srgbClr val="FF0000"/>
                </a:solidFill>
              </a:rPr>
              <a:t>El </a:t>
            </a:r>
            <a:r>
              <a:rPr lang="es-CO" b="1" i="1" dirty="0">
                <a:solidFill>
                  <a:srgbClr val="FF0000"/>
                </a:solidFill>
              </a:rPr>
              <a:t>control interno </a:t>
            </a:r>
            <a:r>
              <a:rPr lang="es-CO" sz="1400" b="1" dirty="0">
                <a:solidFill>
                  <a:srgbClr val="FF0000"/>
                </a:solidFill>
              </a:rPr>
              <a:t>tuvo el propósito de garantizar la eficacia e integralidad del control fiscal, y hacerlo compatible con el modelo posterior de control externo</a:t>
            </a:r>
            <a:endParaRPr lang="es-CO" sz="1400" b="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67582677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CuadroTexto"/>
          <p:cNvSpPr txBox="1"/>
          <p:nvPr/>
        </p:nvSpPr>
        <p:spPr>
          <a:xfrm>
            <a:off x="8616280" y="4077072"/>
            <a:ext cx="1296144" cy="78934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CO" sz="1600" b="1" dirty="0">
                <a:solidFill>
                  <a:schemeClr val="bg1"/>
                </a:solidFill>
              </a:rPr>
              <a:t>Total Procesos</a:t>
            </a:r>
          </a:p>
          <a:p>
            <a:pPr algn="ctr"/>
            <a:r>
              <a:rPr lang="es-CO" sz="1600" b="1" dirty="0">
                <a:solidFill>
                  <a:schemeClr val="bg1"/>
                </a:solidFill>
              </a:rPr>
              <a:t>5.045 </a:t>
            </a:r>
            <a:r>
              <a:rPr lang="es-CO" sz="1600" b="1" dirty="0"/>
              <a:t>                                                                           </a:t>
            </a:r>
          </a:p>
        </p:txBody>
      </p:sp>
      <p:sp>
        <p:nvSpPr>
          <p:cNvPr id="2" name="Rectángulo 1"/>
          <p:cNvSpPr/>
          <p:nvPr/>
        </p:nvSpPr>
        <p:spPr>
          <a:xfrm>
            <a:off x="1703512" y="778310"/>
            <a:ext cx="8960943" cy="5526797"/>
          </a:xfrm>
          <a:prstGeom prst="rect">
            <a:avLst/>
          </a:prstGeom>
        </p:spPr>
        <p:txBody>
          <a:bodyPr wrap="square">
            <a:spAutoFit/>
          </a:bodyPr>
          <a:lstStyle/>
          <a:p>
            <a:pPr algn="just">
              <a:defRPr sz="1600" b="1" i="0" u="none" strike="noStrike" kern="1200" baseline="0">
                <a:solidFill>
                  <a:prstClr val="black"/>
                </a:solidFill>
                <a:latin typeface="+mn-lt"/>
                <a:ea typeface="+mn-ea"/>
                <a:cs typeface="+mn-cs"/>
              </a:defRPr>
            </a:pPr>
            <a:r>
              <a:rPr lang="es-CO" sz="2400" b="1" dirty="0">
                <a:solidFill>
                  <a:srgbClr val="FF0000"/>
                </a:solidFill>
                <a:latin typeface="Verdana" panose="020B0604030504040204" pitchFamily="34" charset="0"/>
                <a:ea typeface="Verdana" panose="020B0604030504040204" pitchFamily="34" charset="0"/>
                <a:cs typeface="Verdana" panose="020B0604030504040204" pitchFamily="34" charset="0"/>
              </a:rPr>
              <a:t>Complementariedad</a:t>
            </a:r>
            <a:r>
              <a:rPr lang="es-CO" sz="2400" b="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 debe operar en materia de la vigilancia a la </a:t>
            </a:r>
            <a:r>
              <a:rPr lang="es-CO" sz="2400" b="1" dirty="0" smtClean="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contratación:</a:t>
            </a:r>
            <a:endParaRPr lang="es-CO" sz="2400" b="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a:p>
            <a:pPr algn="just">
              <a:defRPr sz="1600" b="1" i="0" u="none" strike="noStrike" kern="1200" baseline="0">
                <a:solidFill>
                  <a:prstClr val="black"/>
                </a:solidFill>
                <a:latin typeface="+mn-lt"/>
                <a:ea typeface="+mn-ea"/>
                <a:cs typeface="+mn-cs"/>
              </a:defRPr>
            </a:pPr>
            <a:endParaRPr lang="es-CO" sz="2400" b="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a:p>
            <a:pPr marL="800100" lvl="1" indent="-342900" algn="just">
              <a:buFont typeface="Arial" panose="020B0604020202020204" pitchFamily="34" charset="0"/>
              <a:buChar char="•"/>
              <a:defRPr sz="1600" b="1" i="0" u="none" strike="noStrike" kern="1200" baseline="0">
                <a:solidFill>
                  <a:prstClr val="black"/>
                </a:solidFill>
                <a:latin typeface="+mn-lt"/>
                <a:ea typeface="+mn-ea"/>
                <a:cs typeface="+mn-cs"/>
              </a:defRPr>
            </a:pPr>
            <a:r>
              <a:rPr lang="es-CO" sz="2000" b="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entre el control previo administrativo de los </a:t>
            </a:r>
            <a:r>
              <a:rPr lang="es-CO" sz="2000" b="1" dirty="0">
                <a:solidFill>
                  <a:srgbClr val="FF0000"/>
                </a:solidFill>
                <a:latin typeface="Verdana" panose="020B0604030504040204" pitchFamily="34" charset="0"/>
                <a:ea typeface="Verdana" panose="020B0604030504040204" pitchFamily="34" charset="0"/>
                <a:cs typeface="Verdana" panose="020B0604030504040204" pitchFamily="34" charset="0"/>
              </a:rPr>
              <a:t>contratos estatales</a:t>
            </a:r>
            <a:r>
              <a:rPr lang="es-CO" sz="2000" b="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 a cargo de las oficinas de control interno, </a:t>
            </a:r>
            <a:endParaRPr lang="es-CO" sz="2000" b="1" dirty="0" smtClean="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a:p>
            <a:pPr marL="800100" lvl="1" indent="-342900" algn="just">
              <a:buFont typeface="Arial" panose="020B0604020202020204" pitchFamily="34" charset="0"/>
              <a:buChar char="•"/>
              <a:defRPr sz="1600" b="1" i="0" u="none" strike="noStrike" kern="1200" baseline="0">
                <a:solidFill>
                  <a:prstClr val="black"/>
                </a:solidFill>
                <a:latin typeface="+mn-lt"/>
                <a:ea typeface="+mn-ea"/>
                <a:cs typeface="+mn-cs"/>
              </a:defRPr>
            </a:pPr>
            <a:endParaRPr lang="es-CO" sz="2000" b="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a:p>
            <a:pPr marL="800100" lvl="1" indent="-342900" algn="just">
              <a:buFont typeface="Arial" panose="020B0604020202020204" pitchFamily="34" charset="0"/>
              <a:buChar char="•"/>
              <a:defRPr sz="1600" b="1" i="0" u="none" strike="noStrike" kern="1200" baseline="0">
                <a:solidFill>
                  <a:prstClr val="black"/>
                </a:solidFill>
                <a:latin typeface="+mn-lt"/>
                <a:ea typeface="+mn-ea"/>
                <a:cs typeface="+mn-cs"/>
              </a:defRPr>
            </a:pPr>
            <a:r>
              <a:rPr lang="es-CO" sz="2000" b="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con la vigilancia externa de la contratación, que corresponde efectuar a las contralorías :</a:t>
            </a:r>
          </a:p>
          <a:p>
            <a:pPr algn="just">
              <a:defRPr sz="1600" b="1" i="0" u="none" strike="noStrike" kern="1200" baseline="0">
                <a:solidFill>
                  <a:prstClr val="black"/>
                </a:solidFill>
                <a:latin typeface="+mn-lt"/>
                <a:ea typeface="+mn-ea"/>
                <a:cs typeface="+mn-cs"/>
              </a:defRPr>
            </a:pPr>
            <a:endParaRPr lang="es-CO" sz="2400" b="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a:p>
            <a:pPr algn="just">
              <a:defRPr sz="1600" b="1" i="0" u="none" strike="noStrike" kern="1200" baseline="0">
                <a:solidFill>
                  <a:prstClr val="black"/>
                </a:solidFill>
                <a:latin typeface="+mn-lt"/>
                <a:ea typeface="+mn-ea"/>
                <a:cs typeface="+mn-cs"/>
              </a:defRPr>
            </a:pPr>
            <a:r>
              <a:rPr lang="es-CO" sz="2400" b="1" dirty="0" smtClean="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S</a:t>
            </a:r>
            <a:r>
              <a:rPr lang="es-CO" sz="2400" dirty="0" smtClean="0"/>
              <a:t>entencia </a:t>
            </a:r>
            <a:r>
              <a:rPr lang="es-CO" sz="2400" dirty="0"/>
              <a:t>C-967 de 2012:</a:t>
            </a:r>
          </a:p>
          <a:p>
            <a:pPr algn="just">
              <a:defRPr sz="1600" b="1" i="0" u="none" strike="noStrike" kern="1200" baseline="0">
                <a:solidFill>
                  <a:prstClr val="black"/>
                </a:solidFill>
                <a:latin typeface="+mn-lt"/>
                <a:ea typeface="+mn-ea"/>
                <a:cs typeface="+mn-cs"/>
              </a:defRPr>
            </a:pPr>
            <a:endParaRPr lang="es-CO" sz="2400" i="1" dirty="0"/>
          </a:p>
          <a:p>
            <a:pPr algn="just">
              <a:defRPr sz="1600" b="1" i="0" u="none" strike="noStrike" kern="1200" baseline="0">
                <a:solidFill>
                  <a:prstClr val="black"/>
                </a:solidFill>
                <a:latin typeface="+mn-lt"/>
                <a:ea typeface="+mn-ea"/>
                <a:cs typeface="+mn-cs"/>
              </a:defRPr>
            </a:pPr>
            <a:r>
              <a:rPr lang="es-CO" sz="2400" i="1" dirty="0" smtClean="0"/>
              <a:t>“necesaria </a:t>
            </a:r>
            <a:r>
              <a:rPr lang="es-CO" sz="2400" i="1" dirty="0"/>
              <a:t>complementariedad entre el control previo administrativo de los </a:t>
            </a:r>
            <a:r>
              <a:rPr lang="es-CO" sz="2400" i="1" u="sng" dirty="0">
                <a:solidFill>
                  <a:srgbClr val="FF0000"/>
                </a:solidFill>
              </a:rPr>
              <a:t>contratos estatales</a:t>
            </a:r>
            <a:r>
              <a:rPr lang="es-CO" sz="2400" i="1" dirty="0"/>
              <a:t>, a cargo de las oficinas de control interno, con la vigilancia externa de la contratación, que corresponde efectuar a las contralorías”. </a:t>
            </a:r>
            <a:endParaRPr lang="es-CO" sz="2400"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97143396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CuadroTexto"/>
          <p:cNvSpPr txBox="1"/>
          <p:nvPr/>
        </p:nvSpPr>
        <p:spPr>
          <a:xfrm>
            <a:off x="8616280" y="4077072"/>
            <a:ext cx="1296144" cy="78934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CO" sz="1600" b="1" dirty="0">
                <a:solidFill>
                  <a:schemeClr val="bg1"/>
                </a:solidFill>
              </a:rPr>
              <a:t>Total Procesos</a:t>
            </a:r>
          </a:p>
          <a:p>
            <a:pPr algn="ctr"/>
            <a:r>
              <a:rPr lang="es-CO" sz="1600" b="1" dirty="0">
                <a:solidFill>
                  <a:schemeClr val="bg1"/>
                </a:solidFill>
              </a:rPr>
              <a:t>5.045 </a:t>
            </a:r>
            <a:r>
              <a:rPr lang="es-CO" sz="1600" b="1" dirty="0"/>
              <a:t>                                                                           </a:t>
            </a:r>
          </a:p>
        </p:txBody>
      </p:sp>
      <p:sp>
        <p:nvSpPr>
          <p:cNvPr id="2" name="Rectángulo 1"/>
          <p:cNvSpPr/>
          <p:nvPr/>
        </p:nvSpPr>
        <p:spPr>
          <a:xfrm>
            <a:off x="1656442" y="742359"/>
            <a:ext cx="8712968" cy="5262979"/>
          </a:xfrm>
          <a:prstGeom prst="rect">
            <a:avLst/>
          </a:prstGeom>
        </p:spPr>
        <p:txBody>
          <a:bodyPr wrap="square">
            <a:spAutoFit/>
          </a:bodyPr>
          <a:lstStyle/>
          <a:p>
            <a:pPr algn="just"/>
            <a:r>
              <a:rPr lang="es-CO" sz="2800" b="1" i="1" dirty="0">
                <a:solidFill>
                  <a:srgbClr val="FF0000"/>
                </a:solidFill>
                <a:latin typeface="Verdana" panose="020B0604030504040204" pitchFamily="34" charset="0"/>
                <a:ea typeface="Verdana" panose="020B0604030504040204" pitchFamily="34" charset="0"/>
                <a:cs typeface="Verdana" panose="020B0604030504040204" pitchFamily="34" charset="0"/>
              </a:rPr>
              <a:t>Coexistencia</a:t>
            </a:r>
            <a:r>
              <a:rPr lang="es-CO" sz="28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 </a:t>
            </a:r>
            <a:r>
              <a:rPr lang="es-CO" sz="2800" b="1" i="1" dirty="0">
                <a:solidFill>
                  <a:srgbClr val="FF0000"/>
                </a:solidFill>
                <a:latin typeface="Verdana" panose="020B0604030504040204" pitchFamily="34" charset="0"/>
                <a:ea typeface="Verdana" panose="020B0604030504040204" pitchFamily="34" charset="0"/>
                <a:cs typeface="Verdana" panose="020B0604030504040204" pitchFamily="34" charset="0"/>
              </a:rPr>
              <a:t>de </a:t>
            </a:r>
            <a:r>
              <a:rPr lang="es-CO" sz="2800" b="1" i="1" u="sng" dirty="0">
                <a:solidFill>
                  <a:srgbClr val="FF0000"/>
                </a:solidFill>
                <a:latin typeface="Verdana" panose="020B0604030504040204" pitchFamily="34" charset="0"/>
                <a:ea typeface="Verdana" panose="020B0604030504040204" pitchFamily="34" charset="0"/>
                <a:cs typeface="Verdana" panose="020B0604030504040204" pitchFamily="34" charset="0"/>
              </a:rPr>
              <a:t>dos niveles</a:t>
            </a:r>
            <a:r>
              <a:rPr lang="es-CO" sz="2800" b="1" i="1" dirty="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es-CO" sz="28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de control para la </a:t>
            </a:r>
            <a:r>
              <a:rPr lang="es-CO" sz="2800" b="1" i="1" u="sng" dirty="0">
                <a:solidFill>
                  <a:srgbClr val="FF0000"/>
                </a:solidFill>
                <a:latin typeface="Verdana" panose="020B0604030504040204" pitchFamily="34" charset="0"/>
                <a:ea typeface="Verdana" panose="020B0604030504040204" pitchFamily="34" charset="0"/>
                <a:cs typeface="Verdana" panose="020B0604030504040204" pitchFamily="34" charset="0"/>
              </a:rPr>
              <a:t>vigilancia fiscal de los recursos públicos</a:t>
            </a:r>
          </a:p>
          <a:p>
            <a:pPr algn="just"/>
            <a:endParaRPr lang="es-CO" sz="2800" i="1" dirty="0"/>
          </a:p>
          <a:p>
            <a:pPr algn="just"/>
            <a:r>
              <a:rPr lang="es-CO" sz="2800" i="1" dirty="0"/>
              <a:t>el primero, constituido por los mecanismos de </a:t>
            </a:r>
            <a:r>
              <a:rPr lang="es-CO" sz="2800" i="1" dirty="0">
                <a:solidFill>
                  <a:srgbClr val="FF0000"/>
                </a:solidFill>
              </a:rPr>
              <a:t>control interno</a:t>
            </a:r>
            <a:r>
              <a:rPr lang="es-CO" sz="2800" i="1" dirty="0"/>
              <a:t>, de naturaleza previa y administrativa; </a:t>
            </a:r>
          </a:p>
          <a:p>
            <a:pPr algn="just"/>
            <a:endParaRPr lang="es-CO" sz="2800" i="1" dirty="0"/>
          </a:p>
          <a:p>
            <a:pPr algn="just"/>
            <a:r>
              <a:rPr lang="es-CO" sz="2800" i="1" dirty="0"/>
              <a:t>el </a:t>
            </a:r>
            <a:r>
              <a:rPr lang="es-CO" sz="2800" b="1" i="1" dirty="0"/>
              <a:t>segundo nivel corresponde al control fiscal </a:t>
            </a:r>
            <a:r>
              <a:rPr lang="es-CO" sz="2800" i="1" dirty="0"/>
              <a:t>externo, de carácter posterior y selectivo, </a:t>
            </a:r>
          </a:p>
          <a:p>
            <a:pPr algn="just"/>
            <a:endParaRPr lang="es-CO" sz="2800" i="1" dirty="0"/>
          </a:p>
          <a:p>
            <a:pPr algn="just"/>
            <a:r>
              <a:rPr lang="es-CO" sz="2800" i="1" dirty="0"/>
              <a:t>y </a:t>
            </a:r>
            <a:r>
              <a:rPr lang="es-CO" sz="2800" i="1" dirty="0">
                <a:solidFill>
                  <a:srgbClr val="FF0000"/>
                </a:solidFill>
              </a:rPr>
              <a:t>cuya efectividad </a:t>
            </a:r>
            <a:r>
              <a:rPr lang="es-CO" sz="2800" i="1" dirty="0"/>
              <a:t>depende de su adecuada articulación con el primer nivel de control”. </a:t>
            </a:r>
            <a:endParaRPr lang="es-CO" sz="2800"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6492951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CuadroTexto"/>
          <p:cNvSpPr txBox="1"/>
          <p:nvPr/>
        </p:nvSpPr>
        <p:spPr>
          <a:xfrm>
            <a:off x="8616280" y="4077072"/>
            <a:ext cx="1296144" cy="78934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CO" sz="1600" b="1" dirty="0">
                <a:solidFill>
                  <a:schemeClr val="bg1"/>
                </a:solidFill>
              </a:rPr>
              <a:t>Total Procesos</a:t>
            </a:r>
          </a:p>
          <a:p>
            <a:pPr algn="ctr"/>
            <a:r>
              <a:rPr lang="es-CO" sz="1600" b="1" dirty="0">
                <a:solidFill>
                  <a:schemeClr val="bg1"/>
                </a:solidFill>
              </a:rPr>
              <a:t>5.045 </a:t>
            </a:r>
            <a:r>
              <a:rPr lang="es-CO" sz="1600" b="1" dirty="0"/>
              <a:t>                                                                           </a:t>
            </a:r>
          </a:p>
        </p:txBody>
      </p:sp>
      <p:sp>
        <p:nvSpPr>
          <p:cNvPr id="2" name="Rectángulo 1"/>
          <p:cNvSpPr/>
          <p:nvPr/>
        </p:nvSpPr>
        <p:spPr>
          <a:xfrm>
            <a:off x="1631504" y="1124745"/>
            <a:ext cx="8784976" cy="5262979"/>
          </a:xfrm>
          <a:prstGeom prst="rect">
            <a:avLst/>
          </a:prstGeom>
        </p:spPr>
        <p:txBody>
          <a:bodyPr wrap="square">
            <a:spAutoFit/>
          </a:bodyPr>
          <a:lstStyle/>
          <a:p>
            <a:pPr algn="just"/>
            <a:r>
              <a:rPr lang="es-CO" sz="24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El análisis de la demanda </a:t>
            </a:r>
          </a:p>
          <a:p>
            <a:endParaRPr lang="es-CO" sz="2400" dirty="0"/>
          </a:p>
          <a:p>
            <a:pPr algn="just"/>
            <a:r>
              <a:rPr lang="es-CO" sz="2400" dirty="0"/>
              <a:t>La función de advertencia </a:t>
            </a:r>
          </a:p>
          <a:p>
            <a:pPr algn="just"/>
            <a:endParaRPr lang="es-CO" sz="2400" b="1" dirty="0"/>
          </a:p>
          <a:p>
            <a:pPr algn="just"/>
            <a:r>
              <a:rPr lang="es-CO" sz="2400" b="1" dirty="0"/>
              <a:t>1. Constituye una modalidad de intervención </a:t>
            </a:r>
            <a:endParaRPr lang="es-CO" sz="2400" dirty="0"/>
          </a:p>
          <a:p>
            <a:pPr algn="just"/>
            <a:endParaRPr lang="es-CO" sz="2400" b="1" dirty="0"/>
          </a:p>
          <a:p>
            <a:pPr algn="just"/>
            <a:r>
              <a:rPr lang="es-CO" sz="2400" b="1" dirty="0"/>
              <a:t>2. Encuentra </a:t>
            </a:r>
            <a:r>
              <a:rPr lang="es-CO" sz="2400" b="1" dirty="0">
                <a:solidFill>
                  <a:srgbClr val="FF0000"/>
                </a:solidFill>
              </a:rPr>
              <a:t>respaldo </a:t>
            </a:r>
            <a:r>
              <a:rPr lang="es-CO" sz="2400" b="1" dirty="0" smtClean="0">
                <a:solidFill>
                  <a:srgbClr val="FF0000"/>
                </a:solidFill>
              </a:rPr>
              <a:t>constitucional:</a:t>
            </a:r>
            <a:endParaRPr lang="es-CO" sz="2400" b="1" dirty="0">
              <a:solidFill>
                <a:srgbClr val="FF0000"/>
              </a:solidFill>
            </a:endParaRPr>
          </a:p>
          <a:p>
            <a:pPr algn="just"/>
            <a:endParaRPr lang="es-CO" sz="2400" b="1" dirty="0">
              <a:solidFill>
                <a:srgbClr val="FF0000"/>
              </a:solidFill>
            </a:endParaRPr>
          </a:p>
          <a:p>
            <a:pPr marL="1257300" lvl="2" indent="-342900" algn="just">
              <a:buFont typeface="Arial" panose="020B0604020202020204" pitchFamily="34" charset="0"/>
              <a:buChar char="•"/>
            </a:pPr>
            <a:r>
              <a:rPr lang="es-CO" sz="2400" dirty="0"/>
              <a:t>En el principio de colaboración armónica </a:t>
            </a:r>
          </a:p>
          <a:p>
            <a:pPr marL="1257300" lvl="2" indent="-342900" algn="just">
              <a:buFont typeface="Arial" panose="020B0604020202020204" pitchFamily="34" charset="0"/>
              <a:buChar char="•"/>
            </a:pPr>
            <a:r>
              <a:rPr lang="es-CO" sz="2400" dirty="0"/>
              <a:t> En el carácter amplio e integral del modelo constitucional de control fiscal. </a:t>
            </a:r>
          </a:p>
          <a:p>
            <a:pPr algn="just"/>
            <a:endParaRPr lang="es-CO" sz="2400" dirty="0"/>
          </a:p>
          <a:p>
            <a:pPr algn="just"/>
            <a:r>
              <a:rPr lang="es-CO" sz="2400" dirty="0"/>
              <a:t>Apunta al logro de fines legítimos, relacionados con la </a:t>
            </a:r>
            <a:r>
              <a:rPr lang="es-CO" sz="2400" b="1" dirty="0">
                <a:solidFill>
                  <a:srgbClr val="FF0000"/>
                </a:solidFill>
              </a:rPr>
              <a:t>eficacia y la eficiencia</a:t>
            </a:r>
            <a:endParaRPr lang="es-CO" sz="2400" dirty="0"/>
          </a:p>
        </p:txBody>
      </p:sp>
    </p:spTree>
    <p:extLst>
      <p:ext uri="{BB962C8B-B14F-4D97-AF65-F5344CB8AC3E}">
        <p14:creationId xmlns:p14="http://schemas.microsoft.com/office/powerpoint/2010/main" val="232285594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CuadroTexto"/>
          <p:cNvSpPr txBox="1"/>
          <p:nvPr/>
        </p:nvSpPr>
        <p:spPr>
          <a:xfrm>
            <a:off x="8616280" y="4077072"/>
            <a:ext cx="1296144" cy="78934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CO" sz="1600" b="1" dirty="0">
                <a:solidFill>
                  <a:schemeClr val="bg1"/>
                </a:solidFill>
              </a:rPr>
              <a:t>Total Procesos</a:t>
            </a:r>
          </a:p>
          <a:p>
            <a:pPr algn="ctr"/>
            <a:r>
              <a:rPr lang="es-CO" sz="1600" b="1" dirty="0">
                <a:solidFill>
                  <a:schemeClr val="bg1"/>
                </a:solidFill>
              </a:rPr>
              <a:t>5.045 </a:t>
            </a:r>
            <a:r>
              <a:rPr lang="es-CO" sz="1600" b="1" dirty="0"/>
              <a:t>                                                                           </a:t>
            </a:r>
          </a:p>
        </p:txBody>
      </p:sp>
      <p:sp>
        <p:nvSpPr>
          <p:cNvPr id="2" name="Rectángulo 1"/>
          <p:cNvSpPr/>
          <p:nvPr/>
        </p:nvSpPr>
        <p:spPr>
          <a:xfrm>
            <a:off x="1623191" y="891988"/>
            <a:ext cx="8712968" cy="5509200"/>
          </a:xfrm>
          <a:prstGeom prst="rect">
            <a:avLst/>
          </a:prstGeom>
        </p:spPr>
        <p:txBody>
          <a:bodyPr wrap="square">
            <a:spAutoFit/>
          </a:bodyPr>
          <a:lstStyle/>
          <a:p>
            <a:pPr algn="just"/>
            <a:r>
              <a:rPr lang="es-CO" sz="24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El análisis de la demanda </a:t>
            </a:r>
          </a:p>
          <a:p>
            <a:endParaRPr lang="es-CO" sz="2400" dirty="0"/>
          </a:p>
          <a:p>
            <a:pPr algn="just"/>
            <a:r>
              <a:rPr lang="es-CO" sz="3600" dirty="0"/>
              <a:t>Los loables propósitos constitucionales (…) no la autorizan a </a:t>
            </a:r>
            <a:r>
              <a:rPr lang="es-CO" sz="3600" dirty="0">
                <a:solidFill>
                  <a:srgbClr val="FF0000"/>
                </a:solidFill>
              </a:rPr>
              <a:t>rebasar:</a:t>
            </a:r>
          </a:p>
          <a:p>
            <a:pPr algn="just"/>
            <a:endParaRPr lang="es-CO" sz="3600" dirty="0"/>
          </a:p>
          <a:p>
            <a:pPr marL="571500" indent="-571500" algn="just">
              <a:buAutoNum type="romanLcParenBoth"/>
            </a:pPr>
            <a:r>
              <a:rPr lang="es-CO" sz="2800" dirty="0"/>
              <a:t>E</a:t>
            </a:r>
            <a:r>
              <a:rPr lang="es-CO" sz="2800" dirty="0" smtClean="0"/>
              <a:t>l “carácter </a:t>
            </a:r>
            <a:r>
              <a:rPr lang="es-CO" sz="2800" b="1" i="1" dirty="0">
                <a:solidFill>
                  <a:srgbClr val="FF0000"/>
                </a:solidFill>
              </a:rPr>
              <a:t>posterior </a:t>
            </a:r>
            <a:r>
              <a:rPr lang="es-CO" sz="2800" b="1" dirty="0">
                <a:solidFill>
                  <a:srgbClr val="FF0000"/>
                </a:solidFill>
              </a:rPr>
              <a:t>y no previo </a:t>
            </a:r>
            <a:r>
              <a:rPr lang="es-CO" sz="2800" dirty="0"/>
              <a:t>que debe tener la intervención de esta </a:t>
            </a:r>
            <a:r>
              <a:rPr lang="es-CO" sz="2800" dirty="0" smtClean="0"/>
              <a:t>entidad” </a:t>
            </a:r>
            <a:endParaRPr lang="es-CO" sz="2800" dirty="0"/>
          </a:p>
          <a:p>
            <a:pPr marL="571500" indent="-571500" algn="just">
              <a:buAutoNum type="romanLcParenBoth"/>
            </a:pPr>
            <a:endParaRPr lang="es-CO" sz="2800" dirty="0"/>
          </a:p>
          <a:p>
            <a:pPr marL="571500" indent="-571500" algn="just">
              <a:buAutoNum type="romanLcParenBoth"/>
            </a:pPr>
            <a:r>
              <a:rPr lang="es-CO" sz="2800" dirty="0" smtClean="0"/>
              <a:t>La “</a:t>
            </a:r>
            <a:r>
              <a:rPr lang="es-CO" sz="2800" b="1" dirty="0" smtClean="0"/>
              <a:t>prohibición</a:t>
            </a:r>
            <a:r>
              <a:rPr lang="es-CO" sz="2800" dirty="0" smtClean="0"/>
              <a:t> </a:t>
            </a:r>
            <a:r>
              <a:rPr lang="es-CO" sz="2800" dirty="0"/>
              <a:t>de que sus actuaciones supongan una suerte de </a:t>
            </a:r>
            <a:r>
              <a:rPr lang="es-CO" sz="2800" b="1" dirty="0">
                <a:solidFill>
                  <a:srgbClr val="FF0000"/>
                </a:solidFill>
              </a:rPr>
              <a:t>coadministración o injerencia indebida </a:t>
            </a:r>
            <a:r>
              <a:rPr lang="es-CO" sz="2800" dirty="0"/>
              <a:t>en el ejercicio de las funciones de las entidades sometidas a control”.</a:t>
            </a:r>
          </a:p>
        </p:txBody>
      </p:sp>
    </p:spTree>
    <p:extLst>
      <p:ext uri="{BB962C8B-B14F-4D97-AF65-F5344CB8AC3E}">
        <p14:creationId xmlns:p14="http://schemas.microsoft.com/office/powerpoint/2010/main" val="268474784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CuadroTexto"/>
          <p:cNvSpPr txBox="1"/>
          <p:nvPr/>
        </p:nvSpPr>
        <p:spPr>
          <a:xfrm>
            <a:off x="8616280" y="4077072"/>
            <a:ext cx="1296144" cy="78934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CO" sz="1600" b="1" dirty="0">
                <a:solidFill>
                  <a:schemeClr val="bg1"/>
                </a:solidFill>
              </a:rPr>
              <a:t>Total Procesos</a:t>
            </a:r>
          </a:p>
          <a:p>
            <a:pPr algn="ctr"/>
            <a:r>
              <a:rPr lang="es-CO" sz="1600" b="1" dirty="0">
                <a:solidFill>
                  <a:schemeClr val="bg1"/>
                </a:solidFill>
              </a:rPr>
              <a:t>5.045 </a:t>
            </a:r>
            <a:r>
              <a:rPr lang="es-CO" sz="1600" b="1" dirty="0"/>
              <a:t>                                                                           </a:t>
            </a:r>
          </a:p>
        </p:txBody>
      </p:sp>
      <p:sp>
        <p:nvSpPr>
          <p:cNvPr id="2" name="Rectángulo 1"/>
          <p:cNvSpPr/>
          <p:nvPr/>
        </p:nvSpPr>
        <p:spPr>
          <a:xfrm>
            <a:off x="1631504" y="1124745"/>
            <a:ext cx="8712968" cy="4708981"/>
          </a:xfrm>
          <a:prstGeom prst="rect">
            <a:avLst/>
          </a:prstGeom>
        </p:spPr>
        <p:txBody>
          <a:bodyPr wrap="square">
            <a:spAutoFit/>
          </a:bodyPr>
          <a:lstStyle/>
          <a:p>
            <a:pPr algn="just"/>
            <a:r>
              <a:rPr lang="es-CO" sz="30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El análisis de la demanda </a:t>
            </a:r>
          </a:p>
          <a:p>
            <a:endParaRPr lang="es-CO" sz="3000" dirty="0"/>
          </a:p>
          <a:p>
            <a:endParaRPr lang="es-CO" sz="3000" dirty="0"/>
          </a:p>
          <a:p>
            <a:pPr algn="just"/>
            <a:r>
              <a:rPr lang="es-CO" sz="3000" dirty="0"/>
              <a:t>la función de advertencia </a:t>
            </a:r>
          </a:p>
          <a:p>
            <a:pPr algn="just"/>
            <a:endParaRPr lang="es-CO" sz="3000" b="1" dirty="0">
              <a:solidFill>
                <a:srgbClr val="FF0000"/>
              </a:solidFill>
            </a:endParaRPr>
          </a:p>
          <a:p>
            <a:pPr algn="just"/>
            <a:r>
              <a:rPr lang="es-CO" sz="3000" b="1" dirty="0">
                <a:solidFill>
                  <a:srgbClr val="FF0000"/>
                </a:solidFill>
              </a:rPr>
              <a:t>1) supone una intervención </a:t>
            </a:r>
            <a:r>
              <a:rPr lang="es-CO" sz="3000" b="1" i="1" dirty="0">
                <a:solidFill>
                  <a:srgbClr val="FF0000"/>
                </a:solidFill>
              </a:rPr>
              <a:t>previa</a:t>
            </a:r>
          </a:p>
          <a:p>
            <a:pPr algn="just"/>
            <a:endParaRPr lang="es-CO" sz="3000" b="1" i="1" dirty="0">
              <a:solidFill>
                <a:srgbClr val="FF0000"/>
              </a:solidFill>
            </a:endParaRPr>
          </a:p>
          <a:p>
            <a:pPr algn="just"/>
            <a:endParaRPr lang="es-CO" sz="3000" dirty="0"/>
          </a:p>
          <a:p>
            <a:pPr algn="just"/>
            <a:r>
              <a:rPr lang="es-CO" sz="3000" dirty="0"/>
              <a:t>2). Con ella </a:t>
            </a:r>
            <a:r>
              <a:rPr lang="es-CO" sz="3000" b="1" dirty="0">
                <a:solidFill>
                  <a:srgbClr val="FF0000"/>
                </a:solidFill>
              </a:rPr>
              <a:t>se anticipa la intervención de la Contraloría</a:t>
            </a:r>
            <a:endParaRPr lang="es-CO" sz="3000" dirty="0"/>
          </a:p>
        </p:txBody>
      </p:sp>
    </p:spTree>
    <p:extLst>
      <p:ext uri="{BB962C8B-B14F-4D97-AF65-F5344CB8AC3E}">
        <p14:creationId xmlns:p14="http://schemas.microsoft.com/office/powerpoint/2010/main" val="245450532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CuadroTexto"/>
          <p:cNvSpPr txBox="1"/>
          <p:nvPr/>
        </p:nvSpPr>
        <p:spPr>
          <a:xfrm>
            <a:off x="8616280" y="4077072"/>
            <a:ext cx="1296144" cy="78934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CO" sz="1600" b="1" dirty="0">
                <a:solidFill>
                  <a:schemeClr val="bg1"/>
                </a:solidFill>
              </a:rPr>
              <a:t>Total Procesos</a:t>
            </a:r>
          </a:p>
          <a:p>
            <a:pPr algn="ctr"/>
            <a:r>
              <a:rPr lang="es-CO" sz="1600" b="1" dirty="0">
                <a:solidFill>
                  <a:schemeClr val="bg1"/>
                </a:solidFill>
              </a:rPr>
              <a:t>5.045 </a:t>
            </a:r>
            <a:r>
              <a:rPr lang="es-CO" sz="1600" b="1" dirty="0"/>
              <a:t>                                                                           </a:t>
            </a:r>
          </a:p>
        </p:txBody>
      </p:sp>
      <p:sp>
        <p:nvSpPr>
          <p:cNvPr id="2" name="Rectángulo 1"/>
          <p:cNvSpPr/>
          <p:nvPr/>
        </p:nvSpPr>
        <p:spPr>
          <a:xfrm>
            <a:off x="1562985" y="925033"/>
            <a:ext cx="9271591" cy="4893647"/>
          </a:xfrm>
          <a:prstGeom prst="rect">
            <a:avLst/>
          </a:prstGeom>
        </p:spPr>
        <p:txBody>
          <a:bodyPr wrap="square">
            <a:spAutoFit/>
          </a:bodyPr>
          <a:lstStyle/>
          <a:p>
            <a:pPr algn="just"/>
            <a:r>
              <a:rPr lang="es-CO" sz="24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No se trata solo de realizar vigilancia sino que comprende una </a:t>
            </a:r>
            <a:r>
              <a:rPr lang="es-CO" sz="2400" b="1" i="1" u="sng"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acción de control</a:t>
            </a:r>
            <a:r>
              <a:rPr lang="es-CO" sz="24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a:t>
            </a:r>
          </a:p>
          <a:p>
            <a:pPr algn="just"/>
            <a:endParaRPr lang="es-CO" sz="24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a:p>
            <a:pPr algn="just"/>
            <a:endParaRPr lang="es-CO" sz="2400" i="1" dirty="0" smtClean="0"/>
          </a:p>
          <a:p>
            <a:pPr algn="just"/>
            <a:endParaRPr lang="es-CO" sz="2400" i="1" dirty="0"/>
          </a:p>
          <a:p>
            <a:pPr algn="just"/>
            <a:r>
              <a:rPr lang="es-CO" sz="2400" dirty="0"/>
              <a:t>Para la Corte</a:t>
            </a:r>
            <a:r>
              <a:rPr lang="es-CO" sz="2400" dirty="0" smtClean="0"/>
              <a:t>:</a:t>
            </a:r>
          </a:p>
          <a:p>
            <a:pPr algn="just"/>
            <a:endParaRPr lang="es-CO" sz="2400" dirty="0"/>
          </a:p>
          <a:p>
            <a:pPr algn="just"/>
            <a:endParaRPr lang="es-CO" sz="2400" i="1" dirty="0"/>
          </a:p>
          <a:p>
            <a:pPr algn="just"/>
            <a:r>
              <a:rPr lang="es-CO" sz="2400" b="1" dirty="0" smtClean="0">
                <a:solidFill>
                  <a:srgbClr val="FF0000"/>
                </a:solidFill>
              </a:rPr>
              <a:t>Vigilar</a:t>
            </a:r>
            <a:r>
              <a:rPr lang="es-CO" sz="2400" b="1" dirty="0">
                <a:solidFill>
                  <a:srgbClr val="FF0000"/>
                </a:solidFill>
              </a:rPr>
              <a:t>:  </a:t>
            </a:r>
            <a:r>
              <a:rPr lang="es-CO" sz="2400" dirty="0">
                <a:solidFill>
                  <a:srgbClr val="FF0000"/>
                </a:solidFill>
              </a:rPr>
              <a:t>Observación atenta del objeto vigilado</a:t>
            </a:r>
            <a:r>
              <a:rPr lang="es-CO" sz="2400" dirty="0"/>
              <a:t>”.</a:t>
            </a:r>
          </a:p>
          <a:p>
            <a:pPr algn="just"/>
            <a:endParaRPr lang="es-CO" sz="24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a:p>
            <a:pPr algn="just"/>
            <a:r>
              <a:rPr lang="es-CO" sz="2400" b="1" dirty="0">
                <a:solidFill>
                  <a:srgbClr val="FF0000"/>
                </a:solidFill>
              </a:rPr>
              <a:t>C</a:t>
            </a:r>
            <a:r>
              <a:rPr lang="es-CO" sz="2400" b="1" i="1" dirty="0">
                <a:solidFill>
                  <a:srgbClr val="FF0000"/>
                </a:solidFill>
              </a:rPr>
              <a:t>ontrolar:</a:t>
            </a:r>
            <a:r>
              <a:rPr lang="es-CO" sz="2400" b="1" dirty="0">
                <a:solidFill>
                  <a:srgbClr val="FF0000"/>
                </a:solidFill>
              </a:rPr>
              <a:t> </a:t>
            </a:r>
            <a:r>
              <a:rPr lang="es-CO" sz="2400" dirty="0">
                <a:solidFill>
                  <a:srgbClr val="FF0000"/>
                </a:solidFill>
              </a:rPr>
              <a:t>C</a:t>
            </a:r>
            <a:r>
              <a:rPr lang="es-CO" sz="2400" i="1" dirty="0">
                <a:solidFill>
                  <a:srgbClr val="FF0000"/>
                </a:solidFill>
              </a:rPr>
              <a:t>omprobación, inspección, fiscalización, intervención</a:t>
            </a:r>
            <a:r>
              <a:rPr lang="es-CO" sz="2400" dirty="0"/>
              <a:t>”</a:t>
            </a:r>
            <a:endParaRPr lang="es-CO" sz="24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a:p>
            <a:pPr algn="just"/>
            <a:endParaRPr lang="es-CO" sz="2400" dirty="0"/>
          </a:p>
          <a:p>
            <a:endParaRPr lang="es-CO" sz="2400" dirty="0"/>
          </a:p>
        </p:txBody>
      </p:sp>
    </p:spTree>
    <p:extLst>
      <p:ext uri="{BB962C8B-B14F-4D97-AF65-F5344CB8AC3E}">
        <p14:creationId xmlns:p14="http://schemas.microsoft.com/office/powerpoint/2010/main" val="37880570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Marcador de contenido 5"/>
          <p:cNvPicPr>
            <a:picLocks noGrp="1" noChangeAspect="1"/>
          </p:cNvPicPr>
          <p:nvPr>
            <p:ph idx="1"/>
          </p:nvPr>
        </p:nvPicPr>
        <p:blipFill>
          <a:blip r:embed="rId2"/>
          <a:stretch>
            <a:fillRect/>
          </a:stretch>
        </p:blipFill>
        <p:spPr>
          <a:xfrm>
            <a:off x="1225016" y="1911927"/>
            <a:ext cx="10129217" cy="2361248"/>
          </a:xfrm>
          <a:prstGeom prst="rect">
            <a:avLst/>
          </a:prstGeom>
        </p:spPr>
      </p:pic>
    </p:spTree>
    <p:extLst>
      <p:ext uri="{BB962C8B-B14F-4D97-AF65-F5344CB8AC3E}">
        <p14:creationId xmlns:p14="http://schemas.microsoft.com/office/powerpoint/2010/main" val="336214049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CuadroTexto"/>
          <p:cNvSpPr txBox="1"/>
          <p:nvPr/>
        </p:nvSpPr>
        <p:spPr>
          <a:xfrm>
            <a:off x="8616280" y="4077072"/>
            <a:ext cx="1296144" cy="78934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CO" sz="1600" b="1" dirty="0">
                <a:solidFill>
                  <a:schemeClr val="bg1"/>
                </a:solidFill>
              </a:rPr>
              <a:t>Total Procesos</a:t>
            </a:r>
          </a:p>
          <a:p>
            <a:pPr algn="ctr"/>
            <a:r>
              <a:rPr lang="es-CO" sz="1600" b="1" dirty="0">
                <a:solidFill>
                  <a:schemeClr val="bg1"/>
                </a:solidFill>
              </a:rPr>
              <a:t>5.045 </a:t>
            </a:r>
            <a:r>
              <a:rPr lang="es-CO" sz="1600" b="1" dirty="0"/>
              <a:t>                                                                           </a:t>
            </a:r>
          </a:p>
        </p:txBody>
      </p:sp>
      <p:sp>
        <p:nvSpPr>
          <p:cNvPr id="2" name="Rectángulo 1"/>
          <p:cNvSpPr/>
          <p:nvPr/>
        </p:nvSpPr>
        <p:spPr>
          <a:xfrm>
            <a:off x="1631504" y="937751"/>
            <a:ext cx="8712968" cy="6278642"/>
          </a:xfrm>
          <a:prstGeom prst="rect">
            <a:avLst/>
          </a:prstGeom>
        </p:spPr>
        <p:txBody>
          <a:bodyPr wrap="square">
            <a:spAutoFit/>
          </a:bodyPr>
          <a:lstStyle/>
          <a:p>
            <a:pPr algn="just"/>
            <a:r>
              <a:rPr lang="es-CO" sz="24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No se trata solo de realizar vigilancia sino que comprende una acción de control</a:t>
            </a:r>
          </a:p>
          <a:p>
            <a:pPr algn="just"/>
            <a:endParaRPr lang="es-CO" i="1" dirty="0"/>
          </a:p>
          <a:p>
            <a:pPr algn="just"/>
            <a:r>
              <a:rPr lang="es-CO" sz="2400" dirty="0"/>
              <a:t>Para la Corte:</a:t>
            </a:r>
          </a:p>
          <a:p>
            <a:pPr algn="just"/>
            <a:endParaRPr lang="es-CO" sz="2400" i="1" dirty="0"/>
          </a:p>
          <a:p>
            <a:pPr algn="just"/>
            <a:r>
              <a:rPr lang="es-CO" sz="2400" dirty="0"/>
              <a:t>“es claro que la competencia establecida </a:t>
            </a:r>
            <a:r>
              <a:rPr lang="es-CO" sz="2400" b="1" dirty="0"/>
              <a:t>en el precepto demandado trasciende la mera vigilancia de la gestión fiscal.</a:t>
            </a:r>
            <a:r>
              <a:rPr lang="es-CO" sz="2400" dirty="0"/>
              <a:t> </a:t>
            </a:r>
          </a:p>
          <a:p>
            <a:pPr algn="just"/>
            <a:endParaRPr lang="es-CO" sz="2400" dirty="0"/>
          </a:p>
          <a:p>
            <a:pPr algn="just"/>
            <a:r>
              <a:rPr lang="es-CO" sz="2400" dirty="0"/>
              <a:t> </a:t>
            </a:r>
          </a:p>
          <a:p>
            <a:pPr algn="just"/>
            <a:r>
              <a:rPr lang="es-CO" sz="2400" dirty="0"/>
              <a:t>La formulación de advertencias </a:t>
            </a:r>
            <a:r>
              <a:rPr lang="es-CO" sz="2400" b="1" dirty="0"/>
              <a:t>supone, por definición, un </a:t>
            </a:r>
            <a:r>
              <a:rPr lang="es-CO" sz="2400" b="1" dirty="0">
                <a:solidFill>
                  <a:srgbClr val="FF0000"/>
                </a:solidFill>
              </a:rPr>
              <a:t>llamado de atención </a:t>
            </a:r>
            <a:r>
              <a:rPr lang="es-CO" sz="2400" dirty="0"/>
              <a:t>que </a:t>
            </a:r>
            <a:r>
              <a:rPr lang="es-CO" sz="2400" b="1" dirty="0"/>
              <a:t>tiene </a:t>
            </a:r>
            <a:r>
              <a:rPr lang="es-CO" sz="2400" b="1" dirty="0">
                <a:solidFill>
                  <a:srgbClr val="FF0000"/>
                </a:solidFill>
              </a:rPr>
              <a:t>el declarado propósito de intervenir</a:t>
            </a:r>
            <a:r>
              <a:rPr lang="es-CO" sz="2400" b="1" dirty="0"/>
              <a:t>, antes de que se adopten las decisiones administrativas o concluya la ejecución de los procesos de gestión fiscal, </a:t>
            </a:r>
            <a:r>
              <a:rPr lang="es-CO" sz="2400" b="1" dirty="0">
                <a:solidFill>
                  <a:srgbClr val="FF0000"/>
                </a:solidFill>
              </a:rPr>
              <a:t>para evitar que se produzca o consume un daño al patrimonio público”.</a:t>
            </a:r>
            <a:endParaRPr lang="es-CO" sz="2400" b="1" i="1" dirty="0">
              <a:solidFill>
                <a:srgbClr val="FF0000"/>
              </a:solidFill>
            </a:endParaRPr>
          </a:p>
          <a:p>
            <a:pPr algn="just"/>
            <a:endParaRPr lang="es-CO" sz="24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a:p>
            <a:pPr algn="just"/>
            <a:endParaRPr lang="es-CO" sz="24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a:p>
            <a:endParaRPr lang="es-CO" sz="2400" dirty="0"/>
          </a:p>
        </p:txBody>
      </p:sp>
    </p:spTree>
    <p:extLst>
      <p:ext uri="{BB962C8B-B14F-4D97-AF65-F5344CB8AC3E}">
        <p14:creationId xmlns:p14="http://schemas.microsoft.com/office/powerpoint/2010/main" val="181848783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CuadroTexto"/>
          <p:cNvSpPr txBox="1"/>
          <p:nvPr/>
        </p:nvSpPr>
        <p:spPr>
          <a:xfrm>
            <a:off x="8616280" y="4077072"/>
            <a:ext cx="1296144" cy="78934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CO" sz="1600" b="1" dirty="0">
                <a:solidFill>
                  <a:schemeClr val="bg1"/>
                </a:solidFill>
              </a:rPr>
              <a:t>Total Procesos</a:t>
            </a:r>
          </a:p>
          <a:p>
            <a:pPr algn="ctr"/>
            <a:r>
              <a:rPr lang="es-CO" sz="1600" b="1" dirty="0">
                <a:solidFill>
                  <a:schemeClr val="bg1"/>
                </a:solidFill>
              </a:rPr>
              <a:t>5.045 </a:t>
            </a:r>
            <a:r>
              <a:rPr lang="es-CO" sz="1600" b="1" dirty="0"/>
              <a:t>                                                                           </a:t>
            </a:r>
          </a:p>
        </p:txBody>
      </p:sp>
      <p:sp>
        <p:nvSpPr>
          <p:cNvPr id="2" name="Rectángulo 1"/>
          <p:cNvSpPr/>
          <p:nvPr/>
        </p:nvSpPr>
        <p:spPr>
          <a:xfrm>
            <a:off x="1631504" y="1124745"/>
            <a:ext cx="8928992" cy="6001643"/>
          </a:xfrm>
          <a:prstGeom prst="rect">
            <a:avLst/>
          </a:prstGeom>
        </p:spPr>
        <p:txBody>
          <a:bodyPr wrap="square">
            <a:spAutoFit/>
          </a:bodyPr>
          <a:lstStyle/>
          <a:p>
            <a:pPr algn="just"/>
            <a:r>
              <a:rPr lang="es-CO" sz="24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Conclusión</a:t>
            </a:r>
          </a:p>
          <a:p>
            <a:pPr algn="just"/>
            <a:endParaRPr lang="es-CO" sz="2400" dirty="0"/>
          </a:p>
          <a:p>
            <a:pPr marL="457200" indent="-457200" algn="just">
              <a:buFont typeface="Arial" panose="020B0604020202020204" pitchFamily="34" charset="0"/>
              <a:buChar char="•"/>
            </a:pPr>
            <a:r>
              <a:rPr lang="es-CO" sz="3200" i="1" dirty="0"/>
              <a:t>“se concluye que la función de advertencia, es un </a:t>
            </a:r>
            <a:r>
              <a:rPr lang="es-CO" sz="3200" i="1" dirty="0">
                <a:solidFill>
                  <a:srgbClr val="FF0000"/>
                </a:solidFill>
              </a:rPr>
              <a:t>mecanismo de control</a:t>
            </a:r>
            <a:endParaRPr lang="es-CO" sz="3200" i="1" dirty="0"/>
          </a:p>
          <a:p>
            <a:pPr marL="457200" indent="-457200" algn="just">
              <a:buFont typeface="Arial" panose="020B0604020202020204" pitchFamily="34" charset="0"/>
              <a:buChar char="•"/>
            </a:pPr>
            <a:endParaRPr lang="es-CO" sz="3200" i="1" dirty="0"/>
          </a:p>
          <a:p>
            <a:pPr marL="457200" indent="-457200" algn="just">
              <a:buFont typeface="Arial" panose="020B0604020202020204" pitchFamily="34" charset="0"/>
              <a:buChar char="•"/>
            </a:pPr>
            <a:r>
              <a:rPr lang="es-CO" sz="3200" i="1" dirty="0"/>
              <a:t>Se realiza en un </a:t>
            </a:r>
            <a:r>
              <a:rPr lang="es-CO" sz="3200" i="1" dirty="0">
                <a:solidFill>
                  <a:srgbClr val="FF0000"/>
                </a:solidFill>
              </a:rPr>
              <a:t>momento previo </a:t>
            </a:r>
            <a:r>
              <a:rPr lang="es-CO" sz="3200" i="1" dirty="0"/>
              <a:t>y no posterior </a:t>
            </a:r>
          </a:p>
          <a:p>
            <a:pPr marL="457200" indent="-457200" algn="just">
              <a:buFont typeface="Arial" panose="020B0604020202020204" pitchFamily="34" charset="0"/>
              <a:buChar char="•"/>
            </a:pPr>
            <a:endParaRPr lang="es-CO" sz="3200" i="1" dirty="0"/>
          </a:p>
          <a:p>
            <a:pPr marL="457200" indent="-457200" algn="just">
              <a:buFont typeface="Arial" panose="020B0604020202020204" pitchFamily="34" charset="0"/>
              <a:buChar char="•"/>
            </a:pPr>
            <a:r>
              <a:rPr lang="es-CO" sz="3200" i="1" dirty="0"/>
              <a:t> La norma contraviene lo dispuesto en el artículo 267 superior, en lo atinente al carácter a posteriori que debe tener el control fiscal.</a:t>
            </a:r>
          </a:p>
          <a:p>
            <a:pPr algn="just"/>
            <a:endParaRPr lang="es-CO" sz="32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a:p>
            <a:pPr algn="just"/>
            <a:endParaRPr lang="es-CO" sz="24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a:p>
            <a:endParaRPr lang="es-CO" sz="2400" dirty="0"/>
          </a:p>
        </p:txBody>
      </p:sp>
    </p:spTree>
    <p:extLst>
      <p:ext uri="{BB962C8B-B14F-4D97-AF65-F5344CB8AC3E}">
        <p14:creationId xmlns:p14="http://schemas.microsoft.com/office/powerpoint/2010/main" val="233289480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CuadroTexto"/>
          <p:cNvSpPr txBox="1"/>
          <p:nvPr/>
        </p:nvSpPr>
        <p:spPr>
          <a:xfrm>
            <a:off x="8616280" y="4077072"/>
            <a:ext cx="1296144" cy="78934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CO" sz="1600" b="1" dirty="0">
                <a:solidFill>
                  <a:schemeClr val="bg1"/>
                </a:solidFill>
              </a:rPr>
              <a:t>Total Procesos</a:t>
            </a:r>
          </a:p>
          <a:p>
            <a:pPr algn="ctr"/>
            <a:r>
              <a:rPr lang="es-CO" sz="1600" b="1" dirty="0">
                <a:solidFill>
                  <a:schemeClr val="bg1"/>
                </a:solidFill>
              </a:rPr>
              <a:t>5.045 </a:t>
            </a:r>
            <a:r>
              <a:rPr lang="es-CO" sz="1600" b="1" dirty="0"/>
              <a:t>                                                                           </a:t>
            </a:r>
          </a:p>
        </p:txBody>
      </p:sp>
      <p:sp>
        <p:nvSpPr>
          <p:cNvPr id="2" name="Rectángulo 1"/>
          <p:cNvSpPr/>
          <p:nvPr/>
        </p:nvSpPr>
        <p:spPr>
          <a:xfrm>
            <a:off x="1631504" y="1124744"/>
            <a:ext cx="8928992" cy="5016758"/>
          </a:xfrm>
          <a:prstGeom prst="rect">
            <a:avLst/>
          </a:prstGeom>
        </p:spPr>
        <p:txBody>
          <a:bodyPr wrap="square">
            <a:spAutoFit/>
          </a:bodyPr>
          <a:lstStyle/>
          <a:p>
            <a:pPr algn="just"/>
            <a:r>
              <a:rPr lang="es-CO" sz="24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Conclusión</a:t>
            </a:r>
          </a:p>
          <a:p>
            <a:pPr algn="just"/>
            <a:endParaRPr lang="es-CO" sz="2400" dirty="0"/>
          </a:p>
          <a:p>
            <a:pPr algn="just"/>
            <a:r>
              <a:rPr lang="es-CO" sz="3200" i="1" dirty="0"/>
              <a:t>La función de advertencia </a:t>
            </a:r>
            <a:r>
              <a:rPr lang="es-CO" sz="3200" i="1" u="sng" dirty="0"/>
              <a:t>conserva una efectiva capacidad de incidir en las decisiones </a:t>
            </a:r>
          </a:p>
          <a:p>
            <a:pPr algn="just"/>
            <a:endParaRPr lang="es-CO" sz="3200" i="1" u="sng" dirty="0"/>
          </a:p>
          <a:p>
            <a:pPr algn="just"/>
            <a:r>
              <a:rPr lang="es-CO" sz="3200" i="1" dirty="0"/>
              <a:t>Mantiene el </a:t>
            </a:r>
            <a:r>
              <a:rPr lang="es-CO" sz="3200" b="1" i="1" u="sng" dirty="0"/>
              <a:t>potencial de disuadir </a:t>
            </a:r>
            <a:r>
              <a:rPr lang="es-CO" sz="3200" i="1" dirty="0"/>
              <a:t>al destinatario de la advertencia de mantener el curso de acción objeto de reparos”.</a:t>
            </a:r>
            <a:endParaRPr lang="es-CO" sz="32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a:p>
            <a:pPr algn="just"/>
            <a:endParaRPr lang="es-CO" sz="32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a:p>
            <a:pPr algn="just"/>
            <a:endParaRPr lang="es-CO" sz="24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a:p>
            <a:endParaRPr lang="es-CO" sz="2400" dirty="0"/>
          </a:p>
        </p:txBody>
      </p:sp>
    </p:spTree>
    <p:extLst>
      <p:ext uri="{BB962C8B-B14F-4D97-AF65-F5344CB8AC3E}">
        <p14:creationId xmlns:p14="http://schemas.microsoft.com/office/powerpoint/2010/main" val="355412269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CuadroTexto"/>
          <p:cNvSpPr txBox="1"/>
          <p:nvPr/>
        </p:nvSpPr>
        <p:spPr>
          <a:xfrm>
            <a:off x="8616280" y="4077072"/>
            <a:ext cx="1296144" cy="78934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CO" sz="1600" b="1" dirty="0">
                <a:solidFill>
                  <a:schemeClr val="bg1"/>
                </a:solidFill>
              </a:rPr>
              <a:t>Total Procesos</a:t>
            </a:r>
          </a:p>
          <a:p>
            <a:pPr algn="ctr"/>
            <a:r>
              <a:rPr lang="es-CO" sz="1600" b="1" dirty="0">
                <a:solidFill>
                  <a:schemeClr val="bg1"/>
                </a:solidFill>
              </a:rPr>
              <a:t>5.045 </a:t>
            </a:r>
            <a:r>
              <a:rPr lang="es-CO" sz="1600" b="1" dirty="0"/>
              <a:t>                                                                           </a:t>
            </a:r>
          </a:p>
        </p:txBody>
      </p:sp>
      <p:sp>
        <p:nvSpPr>
          <p:cNvPr id="2" name="Rectángulo 1"/>
          <p:cNvSpPr/>
          <p:nvPr/>
        </p:nvSpPr>
        <p:spPr>
          <a:xfrm>
            <a:off x="1556690" y="737696"/>
            <a:ext cx="8928992" cy="6432530"/>
          </a:xfrm>
          <a:prstGeom prst="rect">
            <a:avLst/>
          </a:prstGeom>
        </p:spPr>
        <p:txBody>
          <a:bodyPr wrap="square">
            <a:spAutoFit/>
          </a:bodyPr>
          <a:lstStyle/>
          <a:p>
            <a:pPr algn="ctr"/>
            <a:r>
              <a:rPr lang="es-CO" sz="36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Tensión entre: </a:t>
            </a:r>
          </a:p>
          <a:p>
            <a:pPr algn="just"/>
            <a:endParaRPr lang="es-CO" sz="20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a:p>
            <a:pPr marL="342900" indent="-342900" algn="just">
              <a:buFont typeface="Arial" panose="020B0604020202020204" pitchFamily="34" charset="0"/>
              <a:buChar char="•"/>
            </a:pPr>
            <a:r>
              <a:rPr lang="es-CO" sz="2800" dirty="0"/>
              <a:t>La </a:t>
            </a:r>
            <a:r>
              <a:rPr lang="es-CO" sz="2800" b="1" u="sng" dirty="0"/>
              <a:t>efectividad del control fiscal</a:t>
            </a:r>
            <a:endParaRPr lang="es-CO" sz="2800" dirty="0"/>
          </a:p>
          <a:p>
            <a:pPr marL="342900" indent="-342900" algn="just">
              <a:buFont typeface="Arial" panose="020B0604020202020204" pitchFamily="34" charset="0"/>
              <a:buChar char="•"/>
            </a:pPr>
            <a:endParaRPr lang="es-CO" sz="2800" dirty="0"/>
          </a:p>
          <a:p>
            <a:pPr marL="342900" indent="-342900" algn="just">
              <a:buFont typeface="Arial" panose="020B0604020202020204" pitchFamily="34" charset="0"/>
              <a:buChar char="•"/>
            </a:pPr>
            <a:r>
              <a:rPr lang="es-CO" sz="2800" b="1" dirty="0"/>
              <a:t> El carácter posterior del control fiscal externo.</a:t>
            </a:r>
          </a:p>
          <a:p>
            <a:pPr algn="just"/>
            <a:endParaRPr lang="es-CO" sz="2800" b="1" dirty="0"/>
          </a:p>
          <a:p>
            <a:pPr algn="just"/>
            <a:r>
              <a:rPr lang="es-CO" sz="2800" b="1" i="1" dirty="0"/>
              <a:t>Principio de proporcionalidad</a:t>
            </a:r>
          </a:p>
          <a:p>
            <a:pPr algn="just"/>
            <a:endParaRPr lang="es-CO" sz="2000" b="1" i="1" dirty="0"/>
          </a:p>
          <a:p>
            <a:pPr marL="342900" indent="-342900" algn="just">
              <a:buFont typeface="+mj-lt"/>
              <a:buAutoNum type="arabicPeriod"/>
            </a:pPr>
            <a:r>
              <a:rPr lang="es-CO" sz="2000" b="1" i="1" dirty="0"/>
              <a:t> </a:t>
            </a:r>
            <a:r>
              <a:rPr lang="es-CO" sz="2000" b="1" i="1" dirty="0" smtClean="0"/>
              <a:t>  </a:t>
            </a:r>
            <a:r>
              <a:rPr lang="es-CO" sz="2000" b="1" i="1" dirty="0" smtClean="0">
                <a:solidFill>
                  <a:srgbClr val="FF0000"/>
                </a:solidFill>
              </a:rPr>
              <a:t>Legitimidad</a:t>
            </a:r>
            <a:r>
              <a:rPr lang="es-CO" sz="2000" i="1" dirty="0" smtClean="0"/>
              <a:t> </a:t>
            </a:r>
            <a:r>
              <a:rPr lang="es-CO" sz="2000" i="1" dirty="0"/>
              <a:t>del fin perseguido por la medida</a:t>
            </a:r>
          </a:p>
          <a:p>
            <a:pPr marL="514350" indent="-514350" algn="just">
              <a:buFont typeface="+mj-lt"/>
              <a:buAutoNum type="arabicPeriod"/>
            </a:pPr>
            <a:r>
              <a:rPr lang="es-CO" sz="2000" i="1" dirty="0"/>
              <a:t>La </a:t>
            </a:r>
            <a:r>
              <a:rPr lang="es-CO" sz="2000" b="1" i="1" dirty="0">
                <a:solidFill>
                  <a:srgbClr val="FF0000"/>
                </a:solidFill>
              </a:rPr>
              <a:t>idoneidad o aptitud </a:t>
            </a:r>
            <a:r>
              <a:rPr lang="es-CO" sz="2000" i="1" dirty="0"/>
              <a:t>del medio elegido por el legislador para alcanzar dichos fines;</a:t>
            </a:r>
          </a:p>
          <a:p>
            <a:pPr marL="514350" indent="-514350" algn="just">
              <a:buAutoNum type="arabicPeriod"/>
            </a:pPr>
            <a:r>
              <a:rPr lang="es-CO" sz="2000" i="1" dirty="0"/>
              <a:t> La </a:t>
            </a:r>
            <a:r>
              <a:rPr lang="es-CO" sz="2000" i="1" dirty="0">
                <a:solidFill>
                  <a:srgbClr val="FF0000"/>
                </a:solidFill>
              </a:rPr>
              <a:t>necesidad</a:t>
            </a:r>
            <a:r>
              <a:rPr lang="es-CO" sz="2000" i="1" dirty="0"/>
              <a:t> del medio, determinada por la </a:t>
            </a:r>
            <a:r>
              <a:rPr lang="es-CO" sz="2000" b="1" i="1" dirty="0">
                <a:solidFill>
                  <a:srgbClr val="FF0000"/>
                </a:solidFill>
              </a:rPr>
              <a:t>ausencia de otras medidas alternativas </a:t>
            </a:r>
            <a:r>
              <a:rPr lang="es-CO" sz="2000" i="1" dirty="0"/>
              <a:t>para alcanzar la misma finalidad, con menor sacrificio para los principios constitucionales que se ven afectados por la medida enjuiciada;</a:t>
            </a:r>
          </a:p>
          <a:p>
            <a:pPr marL="514350" indent="-514350" algn="just">
              <a:buAutoNum type="arabicPeriod"/>
            </a:pPr>
            <a:r>
              <a:rPr lang="es-CO" sz="2000" i="1" dirty="0"/>
              <a:t> La estricta proporcionalidad del medio”. </a:t>
            </a:r>
          </a:p>
          <a:p>
            <a:pPr algn="just"/>
            <a:endParaRPr lang="es-CO" sz="24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a:p>
            <a:pPr algn="just"/>
            <a:endParaRPr lang="es-CO"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a:p>
            <a:endParaRPr lang="es-CO" dirty="0"/>
          </a:p>
        </p:txBody>
      </p:sp>
    </p:spTree>
    <p:extLst>
      <p:ext uri="{BB962C8B-B14F-4D97-AF65-F5344CB8AC3E}">
        <p14:creationId xmlns:p14="http://schemas.microsoft.com/office/powerpoint/2010/main" val="305728182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CuadroTexto"/>
          <p:cNvSpPr txBox="1"/>
          <p:nvPr/>
        </p:nvSpPr>
        <p:spPr>
          <a:xfrm>
            <a:off x="8616280" y="4077072"/>
            <a:ext cx="1296144" cy="78934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CO" sz="1600" b="1" dirty="0">
                <a:solidFill>
                  <a:schemeClr val="bg1"/>
                </a:solidFill>
              </a:rPr>
              <a:t>Total Procesos</a:t>
            </a:r>
          </a:p>
          <a:p>
            <a:pPr algn="ctr"/>
            <a:r>
              <a:rPr lang="es-CO" sz="1600" b="1" dirty="0">
                <a:solidFill>
                  <a:schemeClr val="bg1"/>
                </a:solidFill>
              </a:rPr>
              <a:t>5.045 </a:t>
            </a:r>
            <a:r>
              <a:rPr lang="es-CO" sz="1600" b="1" dirty="0"/>
              <a:t>                                                                           </a:t>
            </a:r>
          </a:p>
        </p:txBody>
      </p:sp>
      <p:sp>
        <p:nvSpPr>
          <p:cNvPr id="2" name="Rectángulo 1"/>
          <p:cNvSpPr/>
          <p:nvPr/>
        </p:nvSpPr>
        <p:spPr>
          <a:xfrm>
            <a:off x="1631504" y="1124745"/>
            <a:ext cx="8928992" cy="5816977"/>
          </a:xfrm>
          <a:prstGeom prst="rect">
            <a:avLst/>
          </a:prstGeom>
        </p:spPr>
        <p:txBody>
          <a:bodyPr wrap="square">
            <a:spAutoFit/>
          </a:bodyPr>
          <a:lstStyle/>
          <a:p>
            <a:pPr algn="just"/>
            <a:r>
              <a:rPr lang="es-CO" sz="36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Idónea y legítima: </a:t>
            </a:r>
          </a:p>
          <a:p>
            <a:pPr algn="just"/>
            <a:endParaRPr lang="es-CO" sz="36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a:p>
            <a:pPr algn="just"/>
            <a:r>
              <a:rPr lang="es-CO" sz="3600" i="1" dirty="0"/>
              <a:t>la función de advertencia </a:t>
            </a:r>
            <a:r>
              <a:rPr lang="es-CO" sz="3600" b="1" i="1" dirty="0">
                <a:solidFill>
                  <a:srgbClr val="FF0000"/>
                </a:solidFill>
              </a:rPr>
              <a:t>se orienta al logro de fines constitucionalmente legítimos</a:t>
            </a:r>
            <a:r>
              <a:rPr lang="es-CO" sz="3600" i="1" dirty="0"/>
              <a:t>, </a:t>
            </a:r>
          </a:p>
          <a:p>
            <a:pPr algn="just"/>
            <a:endParaRPr lang="es-CO" sz="3600" i="1" dirty="0"/>
          </a:p>
          <a:p>
            <a:pPr algn="just"/>
            <a:r>
              <a:rPr lang="es-CO" sz="3600" i="1" dirty="0"/>
              <a:t>efectiva capacidad para evitar que la administración persista en un curso de acción que merece reparos desde el punto de vista fiscal. </a:t>
            </a:r>
            <a:endParaRPr lang="es-CO" sz="48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a:p>
            <a:pPr algn="just"/>
            <a:endParaRPr lang="es-CO" sz="24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a:p>
            <a:endParaRPr lang="es-CO" sz="2400" dirty="0"/>
          </a:p>
        </p:txBody>
      </p:sp>
    </p:spTree>
    <p:extLst>
      <p:ext uri="{BB962C8B-B14F-4D97-AF65-F5344CB8AC3E}">
        <p14:creationId xmlns:p14="http://schemas.microsoft.com/office/powerpoint/2010/main" val="141167285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CuadroTexto"/>
          <p:cNvSpPr txBox="1"/>
          <p:nvPr/>
        </p:nvSpPr>
        <p:spPr>
          <a:xfrm>
            <a:off x="8616280" y="4077072"/>
            <a:ext cx="1296144" cy="78934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CO" sz="1600" b="1" dirty="0">
                <a:solidFill>
                  <a:schemeClr val="bg1"/>
                </a:solidFill>
              </a:rPr>
              <a:t>Total Procesos</a:t>
            </a:r>
          </a:p>
          <a:p>
            <a:pPr algn="ctr"/>
            <a:r>
              <a:rPr lang="es-CO" sz="1600" b="1" dirty="0">
                <a:solidFill>
                  <a:schemeClr val="bg1"/>
                </a:solidFill>
              </a:rPr>
              <a:t>5.045 </a:t>
            </a:r>
            <a:r>
              <a:rPr lang="es-CO" sz="1600" b="1" dirty="0"/>
              <a:t>                                                                           </a:t>
            </a:r>
          </a:p>
        </p:txBody>
      </p:sp>
      <p:sp>
        <p:nvSpPr>
          <p:cNvPr id="2" name="Rectángulo 1"/>
          <p:cNvSpPr/>
          <p:nvPr/>
        </p:nvSpPr>
        <p:spPr>
          <a:xfrm>
            <a:off x="1631504" y="1124745"/>
            <a:ext cx="8928992" cy="4924425"/>
          </a:xfrm>
          <a:prstGeom prst="rect">
            <a:avLst/>
          </a:prstGeom>
        </p:spPr>
        <p:txBody>
          <a:bodyPr wrap="square">
            <a:spAutoFit/>
          </a:bodyPr>
          <a:lstStyle/>
          <a:p>
            <a:pPr algn="just"/>
            <a:r>
              <a:rPr lang="es-CO" sz="28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Necesidad </a:t>
            </a:r>
          </a:p>
          <a:p>
            <a:pPr algn="just"/>
            <a:endParaRPr lang="es-CO" sz="28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a:p>
            <a:pPr algn="just"/>
            <a:r>
              <a:rPr lang="es-CO" sz="2600" i="1" dirty="0"/>
              <a:t>¿</a:t>
            </a:r>
            <a:r>
              <a:rPr lang="es-CO" sz="2600" b="1" i="1" dirty="0">
                <a:solidFill>
                  <a:srgbClr val="FF0000"/>
                </a:solidFill>
              </a:rPr>
              <a:t>constituye una medida necesaria </a:t>
            </a:r>
            <a:r>
              <a:rPr lang="es-CO" sz="2600" i="1" dirty="0"/>
              <a:t>?</a:t>
            </a:r>
          </a:p>
          <a:p>
            <a:pPr algn="just"/>
            <a:endParaRPr lang="es-CO" sz="2600" i="1" dirty="0"/>
          </a:p>
          <a:p>
            <a:pPr marL="571500" indent="-571500" algn="just">
              <a:buAutoNum type="romanLcParenBoth"/>
            </a:pPr>
            <a:r>
              <a:rPr lang="es-CO" sz="2600" b="1" i="1" u="sng" dirty="0">
                <a:solidFill>
                  <a:srgbClr val="FF0000"/>
                </a:solidFill>
              </a:rPr>
              <a:t>¿existen otros medios alternativos </a:t>
            </a:r>
            <a:r>
              <a:rPr lang="es-CO" sz="2600" i="1" dirty="0"/>
              <a:t>para satisfacer el mismo propósito ?</a:t>
            </a:r>
          </a:p>
          <a:p>
            <a:pPr marL="571500" indent="-571500" algn="just">
              <a:buAutoNum type="romanLcParenBoth"/>
            </a:pPr>
            <a:endParaRPr lang="es-CO" sz="2600" i="1" dirty="0"/>
          </a:p>
          <a:p>
            <a:pPr marL="571500" indent="-571500" algn="just">
              <a:buAutoNum type="romanLcParenBoth"/>
            </a:pPr>
            <a:r>
              <a:rPr lang="es-CO" sz="2600" b="1" i="1" dirty="0">
                <a:solidFill>
                  <a:srgbClr val="FF0000"/>
                </a:solidFill>
              </a:rPr>
              <a:t>Ellos revisten una idoneidad equivalente </a:t>
            </a:r>
            <a:r>
              <a:rPr lang="es-CO" sz="2600" b="1" i="1" u="sng" dirty="0">
                <a:solidFill>
                  <a:srgbClr val="FF0000"/>
                </a:solidFill>
              </a:rPr>
              <a:t>y una menor lesividad</a:t>
            </a:r>
            <a:r>
              <a:rPr lang="es-CO" sz="2600" i="1" dirty="0"/>
              <a:t>, desde la perspectiva de los principios constitucionales que se ven comprometidos con la función de advertencia?</a:t>
            </a:r>
            <a:endParaRPr lang="es-CO" sz="26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a:p>
            <a:endParaRPr lang="es-CO" sz="2400" dirty="0"/>
          </a:p>
        </p:txBody>
      </p:sp>
    </p:spTree>
    <p:extLst>
      <p:ext uri="{BB962C8B-B14F-4D97-AF65-F5344CB8AC3E}">
        <p14:creationId xmlns:p14="http://schemas.microsoft.com/office/powerpoint/2010/main" val="287392716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CuadroTexto"/>
          <p:cNvSpPr txBox="1"/>
          <p:nvPr/>
        </p:nvSpPr>
        <p:spPr>
          <a:xfrm>
            <a:off x="8616280" y="4077072"/>
            <a:ext cx="1296144" cy="78934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CO" sz="1600" b="1" dirty="0">
                <a:solidFill>
                  <a:schemeClr val="bg1"/>
                </a:solidFill>
              </a:rPr>
              <a:t>Total Procesos</a:t>
            </a:r>
          </a:p>
          <a:p>
            <a:pPr algn="ctr"/>
            <a:r>
              <a:rPr lang="es-CO" sz="1600" b="1" dirty="0">
                <a:solidFill>
                  <a:schemeClr val="bg1"/>
                </a:solidFill>
              </a:rPr>
              <a:t>5.045 </a:t>
            </a:r>
            <a:r>
              <a:rPr lang="es-CO" sz="1600" b="1" dirty="0"/>
              <a:t>                                                                           </a:t>
            </a:r>
          </a:p>
        </p:txBody>
      </p:sp>
      <p:sp>
        <p:nvSpPr>
          <p:cNvPr id="2" name="Rectángulo 1"/>
          <p:cNvSpPr/>
          <p:nvPr/>
        </p:nvSpPr>
        <p:spPr>
          <a:xfrm>
            <a:off x="1464264" y="676346"/>
            <a:ext cx="8928992" cy="5447645"/>
          </a:xfrm>
          <a:prstGeom prst="rect">
            <a:avLst/>
          </a:prstGeom>
        </p:spPr>
        <p:txBody>
          <a:bodyPr wrap="square">
            <a:spAutoFit/>
          </a:bodyPr>
          <a:lstStyle/>
          <a:p>
            <a:pPr algn="just"/>
            <a:r>
              <a:rPr lang="es-CO" sz="2400" b="1" i="1" dirty="0" smtClean="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Necesidad: </a:t>
            </a:r>
            <a:endParaRPr lang="es-CO" sz="24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a:p>
            <a:pPr algn="just"/>
            <a:r>
              <a:rPr lang="es-CO" sz="24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El medio alternativo es el  control interno </a:t>
            </a:r>
          </a:p>
          <a:p>
            <a:pPr algn="just"/>
            <a:endParaRPr lang="es-CO" sz="2400" i="1" dirty="0">
              <a:solidFill>
                <a:srgbClr val="FF0000"/>
              </a:solidFill>
            </a:endParaRPr>
          </a:p>
          <a:p>
            <a:pPr algn="just"/>
            <a:r>
              <a:rPr lang="es-CO" sz="2400" i="1" dirty="0">
                <a:solidFill>
                  <a:srgbClr val="FF0000"/>
                </a:solidFill>
              </a:rPr>
              <a:t>Entre los medios alternativos dispuestos para alcanzar los fines perseguidos con el control de advertencia, se encuentra el control interno </a:t>
            </a:r>
          </a:p>
          <a:p>
            <a:pPr algn="just"/>
            <a:endParaRPr lang="es-CO" sz="2400" i="1" dirty="0">
              <a:solidFill>
                <a:srgbClr val="FF0000"/>
              </a:solidFill>
            </a:endParaRPr>
          </a:p>
          <a:p>
            <a:pPr algn="just"/>
            <a:r>
              <a:rPr lang="es-CO" sz="2400" i="1" dirty="0"/>
              <a:t>(…)  atribuir carácter posterior y selectivo al control en cabeza de la Contraloría </a:t>
            </a:r>
            <a:r>
              <a:rPr lang="es-CO" sz="3600" b="1" i="1" dirty="0">
                <a:solidFill>
                  <a:srgbClr val="FF0000"/>
                </a:solidFill>
              </a:rPr>
              <a:t>no implicó una renuncia </a:t>
            </a:r>
            <a:r>
              <a:rPr lang="es-CO" sz="2400" i="1" dirty="0"/>
              <a:t>del constituyente </a:t>
            </a:r>
            <a:r>
              <a:rPr lang="es-CO" sz="2400" b="1" i="1" dirty="0">
                <a:solidFill>
                  <a:srgbClr val="FF0000"/>
                </a:solidFill>
              </a:rPr>
              <a:t>a la implementación de </a:t>
            </a:r>
            <a:r>
              <a:rPr lang="es-CO" sz="2400" b="1" i="1" u="sng" dirty="0">
                <a:solidFill>
                  <a:srgbClr val="FF0000"/>
                </a:solidFill>
              </a:rPr>
              <a:t>formas de control previo </a:t>
            </a:r>
          </a:p>
          <a:p>
            <a:pPr algn="just"/>
            <a:r>
              <a:rPr lang="es-CO" sz="3200" b="1" i="1" u="sng" dirty="0">
                <a:solidFill>
                  <a:srgbClr val="FF0000"/>
                </a:solidFill>
              </a:rPr>
              <a:t>de la gestión fiscal</a:t>
            </a:r>
            <a:endParaRPr lang="es-CO" sz="3200" i="1" dirty="0"/>
          </a:p>
          <a:p>
            <a:pPr algn="just"/>
            <a:endParaRPr lang="es-CO" sz="2400" i="1" dirty="0"/>
          </a:p>
          <a:p>
            <a:pPr algn="just"/>
            <a:r>
              <a:rPr lang="es-CO" sz="2000" i="1" dirty="0" smtClean="0"/>
              <a:t>Se </a:t>
            </a:r>
            <a:r>
              <a:rPr lang="es-CO" sz="2000" i="1" dirty="0"/>
              <a:t>crearon  </a:t>
            </a:r>
            <a:r>
              <a:rPr lang="es-CO" sz="2000" b="1" i="1" dirty="0">
                <a:solidFill>
                  <a:srgbClr val="FF0000"/>
                </a:solidFill>
              </a:rPr>
              <a:t>mecanismos preventivos</a:t>
            </a:r>
            <a:r>
              <a:rPr lang="es-CO" sz="2000" i="1" dirty="0"/>
              <a:t>, a los que se confiere naturaleza administrativa y corresponden a un </a:t>
            </a:r>
            <a:r>
              <a:rPr lang="es-CO" sz="2000" b="1" i="1" dirty="0">
                <a:solidFill>
                  <a:srgbClr val="FF0000"/>
                </a:solidFill>
              </a:rPr>
              <a:t>primer nivel de control</a:t>
            </a:r>
            <a:endParaRPr lang="es-CO" sz="2000" i="1" dirty="0"/>
          </a:p>
        </p:txBody>
      </p:sp>
    </p:spTree>
    <p:extLst>
      <p:ext uri="{BB962C8B-B14F-4D97-AF65-F5344CB8AC3E}">
        <p14:creationId xmlns:p14="http://schemas.microsoft.com/office/powerpoint/2010/main" val="196706521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CuadroTexto"/>
          <p:cNvSpPr txBox="1"/>
          <p:nvPr/>
        </p:nvSpPr>
        <p:spPr>
          <a:xfrm>
            <a:off x="8616280" y="4077072"/>
            <a:ext cx="1296144" cy="78934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CO" sz="1600" b="1" dirty="0">
                <a:solidFill>
                  <a:schemeClr val="bg1"/>
                </a:solidFill>
              </a:rPr>
              <a:t>Total Procesos</a:t>
            </a:r>
          </a:p>
          <a:p>
            <a:pPr algn="ctr"/>
            <a:r>
              <a:rPr lang="es-CO" sz="1600" b="1" dirty="0">
                <a:solidFill>
                  <a:schemeClr val="bg1"/>
                </a:solidFill>
              </a:rPr>
              <a:t>5.045 </a:t>
            </a:r>
            <a:r>
              <a:rPr lang="es-CO" sz="1600" b="1" dirty="0"/>
              <a:t>                                                                           </a:t>
            </a:r>
          </a:p>
        </p:txBody>
      </p:sp>
      <p:sp>
        <p:nvSpPr>
          <p:cNvPr id="2" name="Rectángulo 1"/>
          <p:cNvSpPr/>
          <p:nvPr/>
        </p:nvSpPr>
        <p:spPr>
          <a:xfrm>
            <a:off x="1497514" y="726223"/>
            <a:ext cx="8928992" cy="5693866"/>
          </a:xfrm>
          <a:prstGeom prst="rect">
            <a:avLst/>
          </a:prstGeom>
        </p:spPr>
        <p:txBody>
          <a:bodyPr wrap="square">
            <a:spAutoFit/>
          </a:bodyPr>
          <a:lstStyle/>
          <a:p>
            <a:pPr algn="just"/>
            <a:r>
              <a:rPr lang="es-CO" sz="2600" b="1" i="1" dirty="0" smtClean="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Los propósitos son los mismos:</a:t>
            </a:r>
          </a:p>
          <a:p>
            <a:pPr algn="just"/>
            <a:endParaRPr lang="es-CO" sz="2600" b="1" i="1" dirty="0" smtClean="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a:p>
            <a:pPr algn="just"/>
            <a:r>
              <a:rPr lang="es-CO" sz="2600" b="1" i="1" dirty="0" smtClean="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El </a:t>
            </a:r>
            <a:r>
              <a:rPr lang="es-CO" sz="26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control interno tiene unos propósitos que coinciden, en lo sustancial, con la finalidad que se busca alcanzar con la función de advertencia. </a:t>
            </a:r>
          </a:p>
          <a:p>
            <a:pPr algn="just"/>
            <a:endParaRPr lang="es-CO" sz="26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a:p>
            <a:pPr algn="just"/>
            <a:r>
              <a:rPr lang="es-CO" sz="2600" dirty="0"/>
              <a:t>Ley 87 de 1993, recoge dentro de sus objetivos </a:t>
            </a:r>
            <a:r>
              <a:rPr lang="es-CO" sz="2600" i="1" dirty="0"/>
              <a:t>“(</a:t>
            </a:r>
            <a:r>
              <a:rPr lang="es-CO" sz="2600" b="1" i="1" dirty="0">
                <a:solidFill>
                  <a:srgbClr val="FF0000"/>
                </a:solidFill>
              </a:rPr>
              <a:t>p)</a:t>
            </a:r>
            <a:r>
              <a:rPr lang="es-CO" sz="2600" b="1" i="1" dirty="0" err="1">
                <a:solidFill>
                  <a:srgbClr val="FF0000"/>
                </a:solidFill>
              </a:rPr>
              <a:t>roteger</a:t>
            </a:r>
            <a:r>
              <a:rPr lang="es-CO" sz="2600" b="1" i="1" dirty="0">
                <a:solidFill>
                  <a:srgbClr val="FF0000"/>
                </a:solidFill>
              </a:rPr>
              <a:t> los recursos de la organización</a:t>
            </a:r>
            <a:r>
              <a:rPr lang="es-CO" sz="2600" i="1" dirty="0"/>
              <a:t>, buscando su </a:t>
            </a:r>
            <a:r>
              <a:rPr lang="es-CO" sz="2600" b="1" i="1" dirty="0">
                <a:solidFill>
                  <a:srgbClr val="FF0000"/>
                </a:solidFill>
              </a:rPr>
              <a:t>adecuada administración </a:t>
            </a:r>
            <a:r>
              <a:rPr lang="es-CO" sz="2600" b="1" i="1" u="sng" dirty="0">
                <a:solidFill>
                  <a:srgbClr val="FF0000"/>
                </a:solidFill>
              </a:rPr>
              <a:t>ante posibles riesgos </a:t>
            </a:r>
            <a:r>
              <a:rPr lang="es-CO" sz="2600" i="1" dirty="0"/>
              <a:t>que los afecten”, </a:t>
            </a:r>
          </a:p>
          <a:p>
            <a:pPr algn="just"/>
            <a:endParaRPr lang="es-CO" sz="2600" i="1" dirty="0"/>
          </a:p>
          <a:p>
            <a:pPr algn="just"/>
            <a:r>
              <a:rPr lang="es-CO" sz="2600" i="1" dirty="0"/>
              <a:t>así como el </a:t>
            </a:r>
            <a:r>
              <a:rPr lang="es-CO" sz="2600" b="1" i="1" dirty="0">
                <a:solidFill>
                  <a:srgbClr val="FF0000"/>
                </a:solidFill>
              </a:rPr>
              <a:t>“(d)</a:t>
            </a:r>
            <a:r>
              <a:rPr lang="es-CO" sz="2600" b="1" i="1" dirty="0" err="1">
                <a:solidFill>
                  <a:srgbClr val="FF0000"/>
                </a:solidFill>
              </a:rPr>
              <a:t>efinir</a:t>
            </a:r>
            <a:r>
              <a:rPr lang="es-CO" sz="2600" b="1" i="1" dirty="0">
                <a:solidFill>
                  <a:srgbClr val="FF0000"/>
                </a:solidFill>
              </a:rPr>
              <a:t> y aplicar medidas para </a:t>
            </a:r>
            <a:r>
              <a:rPr lang="es-CO" sz="2600" b="1" i="1" u="sng" dirty="0">
                <a:solidFill>
                  <a:srgbClr val="FF0000"/>
                </a:solidFill>
              </a:rPr>
              <a:t>prevenir</a:t>
            </a:r>
            <a:r>
              <a:rPr lang="es-CO" sz="2600" b="1" i="1" dirty="0">
                <a:solidFill>
                  <a:srgbClr val="FF0000"/>
                </a:solidFill>
              </a:rPr>
              <a:t> errores, riesgos, desaciertos o irregularidades financieras o administrativas, </a:t>
            </a:r>
            <a:r>
              <a:rPr lang="es-CO" sz="2600" b="1" i="1" u="sng" dirty="0">
                <a:solidFill>
                  <a:srgbClr val="FF0000"/>
                </a:solidFill>
              </a:rPr>
              <a:t>así como detectar y corregir </a:t>
            </a:r>
            <a:r>
              <a:rPr lang="es-CO" sz="2600" b="1" i="1" dirty="0">
                <a:solidFill>
                  <a:srgbClr val="FF0000"/>
                </a:solidFill>
              </a:rPr>
              <a:t>las desviaciones</a:t>
            </a:r>
            <a:endParaRPr lang="es-CO" sz="2600" i="1" dirty="0"/>
          </a:p>
        </p:txBody>
      </p:sp>
    </p:spTree>
    <p:extLst>
      <p:ext uri="{BB962C8B-B14F-4D97-AF65-F5344CB8AC3E}">
        <p14:creationId xmlns:p14="http://schemas.microsoft.com/office/powerpoint/2010/main" val="346852072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CuadroTexto"/>
          <p:cNvSpPr txBox="1"/>
          <p:nvPr/>
        </p:nvSpPr>
        <p:spPr>
          <a:xfrm>
            <a:off x="8616280" y="4077072"/>
            <a:ext cx="1296144" cy="78934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CO" sz="1600" b="1" dirty="0">
                <a:solidFill>
                  <a:schemeClr val="bg1"/>
                </a:solidFill>
              </a:rPr>
              <a:t>Total Procesos</a:t>
            </a:r>
          </a:p>
          <a:p>
            <a:pPr algn="ctr"/>
            <a:r>
              <a:rPr lang="es-CO" sz="1600" b="1" dirty="0">
                <a:solidFill>
                  <a:schemeClr val="bg1"/>
                </a:solidFill>
              </a:rPr>
              <a:t>5.045 </a:t>
            </a:r>
            <a:r>
              <a:rPr lang="es-CO" sz="1600" b="1" dirty="0"/>
              <a:t>                                                                           </a:t>
            </a:r>
          </a:p>
        </p:txBody>
      </p:sp>
      <p:sp>
        <p:nvSpPr>
          <p:cNvPr id="2" name="Rectángulo 1"/>
          <p:cNvSpPr/>
          <p:nvPr/>
        </p:nvSpPr>
        <p:spPr>
          <a:xfrm>
            <a:off x="1530765" y="734535"/>
            <a:ext cx="8661378" cy="5262979"/>
          </a:xfrm>
          <a:prstGeom prst="rect">
            <a:avLst/>
          </a:prstGeom>
        </p:spPr>
        <p:txBody>
          <a:bodyPr wrap="square">
            <a:spAutoFit/>
          </a:bodyPr>
          <a:lstStyle/>
          <a:p>
            <a:pPr algn="just"/>
            <a:r>
              <a:rPr lang="es-CO" sz="28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Las recomendaciones que puede realizar el control interno </a:t>
            </a:r>
            <a:r>
              <a:rPr lang="es-CO" sz="2800" i="1" dirty="0">
                <a:solidFill>
                  <a:srgbClr val="FF0000"/>
                </a:solidFill>
                <a:latin typeface="Verdana" panose="020B0604030504040204" pitchFamily="34" charset="0"/>
                <a:ea typeface="Verdana" panose="020B0604030504040204" pitchFamily="34" charset="0"/>
                <a:cs typeface="Verdana" panose="020B0604030504040204" pitchFamily="34" charset="0"/>
              </a:rPr>
              <a:t>se asemejan a la función de advertencia. </a:t>
            </a:r>
          </a:p>
          <a:p>
            <a:pPr algn="just"/>
            <a:endParaRPr lang="es-CO" sz="2800" b="1" i="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a:p>
            <a:pPr algn="just"/>
            <a:r>
              <a:rPr lang="es-CO" sz="2800" dirty="0"/>
              <a:t>Las disposiciones de el control interno le atribuyen a los auditores internos, entre otras, la competencia para </a:t>
            </a:r>
            <a:r>
              <a:rPr lang="es-CO" sz="2800" i="1" dirty="0"/>
              <a:t>“(v)</a:t>
            </a:r>
            <a:r>
              <a:rPr lang="es-CO" sz="2800" i="1" dirty="0" err="1"/>
              <a:t>erificar</a:t>
            </a:r>
            <a:r>
              <a:rPr lang="es-CO" sz="2800" i="1" dirty="0"/>
              <a:t> los procesos relacionados con el manejo de los recursos, bienes y los sistemas de información de la entidad </a:t>
            </a:r>
            <a:r>
              <a:rPr lang="es-CO" sz="2800" b="1" i="1" dirty="0">
                <a:solidFill>
                  <a:srgbClr val="FF0000"/>
                </a:solidFill>
              </a:rPr>
              <a:t>y </a:t>
            </a:r>
            <a:r>
              <a:rPr lang="es-CO" sz="2800" b="1" i="1" u="sng" dirty="0">
                <a:solidFill>
                  <a:srgbClr val="FF0000"/>
                </a:solidFill>
              </a:rPr>
              <a:t>recomendar los correctivos</a:t>
            </a:r>
            <a:r>
              <a:rPr lang="es-CO" sz="2800" b="1" i="1" dirty="0">
                <a:solidFill>
                  <a:srgbClr val="FF0000"/>
                </a:solidFill>
              </a:rPr>
              <a:t> que sean necesarios” </a:t>
            </a:r>
            <a:endParaRPr lang="es-CO" sz="2800" dirty="0"/>
          </a:p>
          <a:p>
            <a:pPr algn="just"/>
            <a:endParaRPr lang="es-CO" sz="2800" dirty="0"/>
          </a:p>
          <a:p>
            <a:pPr algn="just"/>
            <a:r>
              <a:rPr lang="es-CO" sz="2800" dirty="0"/>
              <a:t>la cual </a:t>
            </a:r>
            <a:r>
              <a:rPr lang="es-CO" sz="2800" b="1" dirty="0">
                <a:solidFill>
                  <a:srgbClr val="FF0000"/>
                </a:solidFill>
              </a:rPr>
              <a:t>se asemeja a la facultad para emitir advertencias</a:t>
            </a:r>
            <a:endParaRPr lang="es-CO" sz="2800" b="1" i="1" dirty="0">
              <a:solidFill>
                <a:srgbClr val="FF0000"/>
              </a:solidFill>
            </a:endParaRPr>
          </a:p>
        </p:txBody>
      </p:sp>
    </p:spTree>
    <p:extLst>
      <p:ext uri="{BB962C8B-B14F-4D97-AF65-F5344CB8AC3E}">
        <p14:creationId xmlns:p14="http://schemas.microsoft.com/office/powerpoint/2010/main" val="366547441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CuadroTexto"/>
          <p:cNvSpPr txBox="1"/>
          <p:nvPr/>
        </p:nvSpPr>
        <p:spPr>
          <a:xfrm>
            <a:off x="8616280" y="4077072"/>
            <a:ext cx="1296144" cy="78934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CO" sz="1600" b="1" dirty="0">
                <a:solidFill>
                  <a:schemeClr val="bg1"/>
                </a:solidFill>
              </a:rPr>
              <a:t>Total Procesos</a:t>
            </a:r>
          </a:p>
          <a:p>
            <a:pPr algn="ctr"/>
            <a:r>
              <a:rPr lang="es-CO" sz="1600" b="1" dirty="0">
                <a:solidFill>
                  <a:schemeClr val="bg1"/>
                </a:solidFill>
              </a:rPr>
              <a:t>5.045 </a:t>
            </a:r>
            <a:r>
              <a:rPr lang="es-CO" sz="1600" b="1" dirty="0"/>
              <a:t>                                                                           </a:t>
            </a:r>
          </a:p>
        </p:txBody>
      </p:sp>
      <p:sp>
        <p:nvSpPr>
          <p:cNvPr id="2" name="Rectángulo 1"/>
          <p:cNvSpPr/>
          <p:nvPr/>
        </p:nvSpPr>
        <p:spPr>
          <a:xfrm>
            <a:off x="315883" y="822958"/>
            <a:ext cx="10582102" cy="6063198"/>
          </a:xfrm>
          <a:prstGeom prst="rect">
            <a:avLst/>
          </a:prstGeom>
        </p:spPr>
        <p:txBody>
          <a:bodyPr wrap="square">
            <a:spAutoFit/>
          </a:bodyPr>
          <a:lstStyle/>
          <a:p>
            <a:pPr algn="just"/>
            <a:r>
              <a:rPr lang="es-CO" sz="2800" b="1" i="1" dirty="0" smtClean="0">
                <a:solidFill>
                  <a:srgbClr val="FF0000"/>
                </a:solidFill>
              </a:rPr>
              <a:t>COMO ASEGURAR LA NECESARIA COORDINACIÓN </a:t>
            </a:r>
            <a:r>
              <a:rPr lang="es-ES" sz="2800" i="1" dirty="0"/>
              <a:t>entre el control fiscal que, con carácter previo, corresponde implementar a las propias entidades públicas a través del sistema de control interno, y el control fiscal externo en cabeza de la </a:t>
            </a:r>
            <a:r>
              <a:rPr lang="es-ES" sz="2800" i="1" dirty="0" smtClean="0"/>
              <a:t>Contraloría?  </a:t>
            </a:r>
            <a:endParaRPr lang="es-CO" sz="2800" b="1" i="1" dirty="0" smtClean="0">
              <a:solidFill>
                <a:srgbClr val="FF0000"/>
              </a:solidFill>
            </a:endParaRPr>
          </a:p>
          <a:p>
            <a:pPr algn="just"/>
            <a:endParaRPr lang="es-CO" sz="3200" i="1" dirty="0"/>
          </a:p>
          <a:p>
            <a:pPr algn="just"/>
            <a:r>
              <a:rPr lang="es-ES" i="1" dirty="0"/>
              <a:t>“con el fin de asegurar la necesaria coordinación entre el control fiscal que, con carácter previo, corresponde implementar a las propias entidades públicas a través del sistema de control interno, y el control fiscal externo en cabeza de la Contraloría, </a:t>
            </a:r>
          </a:p>
          <a:p>
            <a:pPr algn="just"/>
            <a:endParaRPr lang="es-ES" i="1" dirty="0"/>
          </a:p>
          <a:p>
            <a:pPr algn="just"/>
            <a:r>
              <a:rPr lang="es-ES" i="1" dirty="0"/>
              <a:t>la Constitución en su artículo 268 numeral 6º le atribuye al Contralor General de la República la competencia para conceptuar y evaluar la calidad y eficiencia del control fiscal interno de las entidades y organismos del Estado”</a:t>
            </a:r>
          </a:p>
          <a:p>
            <a:pPr algn="just"/>
            <a:endParaRPr lang="es-ES" sz="2000" i="1" dirty="0" smtClean="0"/>
          </a:p>
          <a:p>
            <a:r>
              <a:rPr lang="es-ES" i="1" dirty="0"/>
              <a:t>Además, se atribuye al Contralor General de la República la competencia para reglamentar los métodos y procedimientos que regirán esta </a:t>
            </a:r>
            <a:r>
              <a:rPr lang="es-ES" i="1" dirty="0" smtClean="0"/>
              <a:t>evaluación</a:t>
            </a:r>
            <a:r>
              <a:rPr lang="es-ES" i="1" smtClean="0"/>
              <a:t>”. </a:t>
            </a:r>
          </a:p>
          <a:p>
            <a:endParaRPr lang="es-ES" i="1" dirty="0" smtClean="0"/>
          </a:p>
          <a:p>
            <a:r>
              <a:rPr lang="es-ES" sz="1600" dirty="0" smtClean="0"/>
              <a:t>(</a:t>
            </a:r>
            <a:r>
              <a:rPr lang="es-CO" sz="1600" dirty="0" smtClean="0"/>
              <a:t>Artículo </a:t>
            </a:r>
            <a:r>
              <a:rPr lang="es-CO" sz="1600" dirty="0"/>
              <a:t>18 Ley 42 de 1993 (“</a:t>
            </a:r>
            <a:r>
              <a:rPr lang="es-ES" sz="1600" dirty="0"/>
              <a:t>Sobre la organización de control fiscal financiero y los organismos que lo ejercen”)</a:t>
            </a:r>
            <a:r>
              <a:rPr lang="es-ES" sz="1600" i="1" dirty="0"/>
              <a:t>.</a:t>
            </a:r>
            <a:endParaRPr lang="es-CO" sz="1600" dirty="0"/>
          </a:p>
          <a:p>
            <a:pPr algn="just"/>
            <a:endParaRPr lang="es-CO" sz="2800" i="1" dirty="0"/>
          </a:p>
        </p:txBody>
      </p:sp>
    </p:spTree>
    <p:extLst>
      <p:ext uri="{BB962C8B-B14F-4D97-AF65-F5344CB8AC3E}">
        <p14:creationId xmlns:p14="http://schemas.microsoft.com/office/powerpoint/2010/main" val="38301006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idx="1"/>
          </p:nvPr>
        </p:nvPicPr>
        <p:blipFill>
          <a:blip r:embed="rId2"/>
          <a:stretch>
            <a:fillRect/>
          </a:stretch>
        </p:blipFill>
        <p:spPr>
          <a:xfrm>
            <a:off x="0" y="1487671"/>
            <a:ext cx="11686526" cy="3483339"/>
          </a:xfrm>
          <a:prstGeom prst="rect">
            <a:avLst/>
          </a:prstGeom>
        </p:spPr>
      </p:pic>
    </p:spTree>
    <p:extLst>
      <p:ext uri="{BB962C8B-B14F-4D97-AF65-F5344CB8AC3E}">
        <p14:creationId xmlns:p14="http://schemas.microsoft.com/office/powerpoint/2010/main" val="5263756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38446" y="824814"/>
            <a:ext cx="11198629" cy="1325563"/>
          </a:xfrm>
        </p:spPr>
        <p:txBody>
          <a:bodyPr>
            <a:normAutofit fontScale="90000"/>
          </a:bodyPr>
          <a:lstStyle/>
          <a:p>
            <a:r>
              <a:rPr lang="es-ES" dirty="0" smtClean="0"/>
              <a:t>CIRCULAR 1 DE 2015</a:t>
            </a:r>
            <a:br>
              <a:rPr lang="es-ES" dirty="0" smtClean="0"/>
            </a:br>
            <a:r>
              <a:rPr lang="es-ES" sz="2700" dirty="0" smtClean="0"/>
              <a:t>CONSEJO ASESOR DEL GOBIERNO EN MATERIA DE CONTROL INTERNO</a:t>
            </a:r>
            <a:endParaRPr lang="es-CO" sz="3100" dirty="0"/>
          </a:p>
        </p:txBody>
      </p:sp>
      <p:sp>
        <p:nvSpPr>
          <p:cNvPr id="3" name="Marcador de contenido 2"/>
          <p:cNvSpPr>
            <a:spLocks noGrp="1"/>
          </p:cNvSpPr>
          <p:nvPr>
            <p:ph idx="1"/>
          </p:nvPr>
        </p:nvSpPr>
        <p:spPr>
          <a:xfrm>
            <a:off x="182879" y="2538483"/>
            <a:ext cx="11754195" cy="3638479"/>
          </a:xfrm>
        </p:spPr>
        <p:txBody>
          <a:bodyPr>
            <a:normAutofit fontScale="70000" lnSpcReduction="20000"/>
          </a:bodyPr>
          <a:lstStyle/>
          <a:p>
            <a:pPr lvl="0"/>
            <a:r>
              <a:rPr lang="es-CO" dirty="0"/>
              <a:t>El Representante Legal de la organización deberá tomar acciones para el </a:t>
            </a:r>
            <a:r>
              <a:rPr lang="es-CO" b="1" dirty="0">
                <a:solidFill>
                  <a:srgbClr val="FF0000"/>
                </a:solidFill>
              </a:rPr>
              <a:t>fortalecimiento, del Sistema de Control Interno</a:t>
            </a:r>
            <a:r>
              <a:rPr lang="es-CO" dirty="0"/>
              <a:t> en su entidad y con el propósito de </a:t>
            </a:r>
            <a:r>
              <a:rPr lang="es-CO" b="1" dirty="0">
                <a:solidFill>
                  <a:srgbClr val="FF0000"/>
                </a:solidFill>
              </a:rPr>
              <a:t>evitar la materialización de los riesgos asociados a la pérdida o indebida destinación de los recursos públicos </a:t>
            </a:r>
            <a:r>
              <a:rPr lang="es-CO" dirty="0"/>
              <a:t>y para tal efecto, como mínimo deberá</a:t>
            </a:r>
            <a:endParaRPr lang="es-CO" sz="2400" dirty="0"/>
          </a:p>
          <a:p>
            <a:endParaRPr lang="es-CO" sz="2600" dirty="0"/>
          </a:p>
          <a:p>
            <a:pPr lvl="1"/>
            <a:r>
              <a:rPr lang="es-CO" sz="2600" b="1" dirty="0">
                <a:solidFill>
                  <a:srgbClr val="FF0000"/>
                </a:solidFill>
              </a:rPr>
              <a:t>Fortalecer los controles asociados a la protección y buen uso de los recursos públicos</a:t>
            </a:r>
            <a:r>
              <a:rPr lang="es-CO" sz="2600" dirty="0"/>
              <a:t>, ejerciendo y promoviendo de manera directa el control interno, sobre el cual el Contralor General de la República tiene la atribución de conceptuar y evaluar la calidad y eficiencia, en virtud del numeral 6 del artículo 268 de la Constitución Nacional, Al respecto se reitera que el adecuado funcionamiento y efectividad del control interno es responsabilidad de todos en el ámbito de sus competencias.</a:t>
            </a:r>
            <a:endParaRPr lang="es-CO" sz="2200" dirty="0"/>
          </a:p>
          <a:p>
            <a:pPr marL="0" indent="0">
              <a:buNone/>
            </a:pPr>
            <a:endParaRPr lang="es-CO" sz="2600" dirty="0"/>
          </a:p>
          <a:p>
            <a:pPr lvl="1"/>
            <a:r>
              <a:rPr lang="es-CO" sz="2600" dirty="0"/>
              <a:t>Fortalecer las oficinas del Control Interno o quien haga sus veces, mediante la asignación de servidores que cuenten con los perfiles y competencias requeridos para el ejercicio de la auditoria interna, teniendo en cuenta la particularidad y complejidad de cada una de las entidades, sin que ello implique aumento de planta de personal de conformidad con lo señalado en parágrafo segundo del artículo 11 de la Ley 87 de 1993 y la Directiva Presidencial 06 2014.</a:t>
            </a:r>
            <a:endParaRPr lang="es-CO" sz="2200" dirty="0"/>
          </a:p>
          <a:p>
            <a:endParaRPr lang="es-CO" sz="2400" dirty="0"/>
          </a:p>
        </p:txBody>
      </p:sp>
    </p:spTree>
    <p:extLst>
      <p:ext uri="{BB962C8B-B14F-4D97-AF65-F5344CB8AC3E}">
        <p14:creationId xmlns:p14="http://schemas.microsoft.com/office/powerpoint/2010/main" val="269811902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315884" y="2538483"/>
            <a:ext cx="11521440" cy="4144950"/>
          </a:xfrm>
        </p:spPr>
        <p:txBody>
          <a:bodyPr>
            <a:normAutofit fontScale="92500" lnSpcReduction="10000"/>
          </a:bodyPr>
          <a:lstStyle/>
          <a:p>
            <a:pPr lvl="0"/>
            <a:r>
              <a:rPr lang="es-CO" dirty="0" smtClean="0"/>
              <a:t>En </a:t>
            </a:r>
            <a:r>
              <a:rPr lang="es-CO" dirty="0"/>
              <a:t>el entendido de que no se asignan nuevas responsabilidades a las oficinas de control interno o quienes hagan sus veces, los jefes de control interno, auditores internos o quien haga sus veces, deberán:</a:t>
            </a:r>
            <a:endParaRPr lang="es-CO" sz="2400" dirty="0"/>
          </a:p>
          <a:p>
            <a:pPr marL="0" indent="0">
              <a:buNone/>
            </a:pPr>
            <a:endParaRPr lang="es-CO" sz="2400" dirty="0"/>
          </a:p>
          <a:p>
            <a:pPr lvl="1"/>
            <a:r>
              <a:rPr lang="es-CO" b="1" dirty="0">
                <a:solidFill>
                  <a:srgbClr val="FF0000"/>
                </a:solidFill>
              </a:rPr>
              <a:t>Reportar los hallazgos </a:t>
            </a:r>
            <a:r>
              <a:rPr lang="es-CO" dirty="0"/>
              <a:t>y </a:t>
            </a:r>
            <a:r>
              <a:rPr lang="es-CO" b="1" dirty="0">
                <a:solidFill>
                  <a:srgbClr val="FF0000"/>
                </a:solidFill>
              </a:rPr>
              <a:t>generar las advertencias necesarias</a:t>
            </a:r>
            <a:r>
              <a:rPr lang="es-CO" dirty="0"/>
              <a:t>, cada vez que en la ejecución de los diferentes roles a su cargo se detecten desviaciones que ameriten la implementación de acciones correctivas y/o preventivas, sin perjuicio de las responsabilidades atribuidas a la administración de realizar un control preventivo, en ejercicio del principio de autocontrol.</a:t>
            </a:r>
            <a:endParaRPr lang="es-CO" sz="2000" dirty="0"/>
          </a:p>
          <a:p>
            <a:pPr marL="0" indent="0">
              <a:buNone/>
            </a:pPr>
            <a:endParaRPr lang="es-CO" sz="2400" dirty="0"/>
          </a:p>
          <a:p>
            <a:pPr lvl="1"/>
            <a:r>
              <a:rPr lang="es-CO" dirty="0"/>
              <a:t>Incluir en los programas y planes de auditoria </a:t>
            </a:r>
            <a:r>
              <a:rPr lang="es-CO" b="1" dirty="0">
                <a:solidFill>
                  <a:srgbClr val="FF0000"/>
                </a:solidFill>
              </a:rPr>
              <a:t>de manera prioritaria el seguimiento a </a:t>
            </a:r>
            <a:r>
              <a:rPr lang="es-CO" b="1" u="sng" dirty="0">
                <a:solidFill>
                  <a:srgbClr val="FF0000"/>
                </a:solidFill>
              </a:rPr>
              <a:t>los recursos de la organización</a:t>
            </a:r>
            <a:r>
              <a:rPr lang="es-CO" dirty="0"/>
              <a:t>, con enfoque en riesgos, según su importancia frente a la consecución de los objetivos de la entidad.</a:t>
            </a:r>
            <a:endParaRPr lang="es-CO" sz="2000" dirty="0"/>
          </a:p>
          <a:p>
            <a:pPr marL="0" indent="0">
              <a:buNone/>
            </a:pPr>
            <a:endParaRPr lang="es-CO" sz="2400" dirty="0"/>
          </a:p>
        </p:txBody>
      </p:sp>
      <p:sp>
        <p:nvSpPr>
          <p:cNvPr id="5" name="Título 1"/>
          <p:cNvSpPr>
            <a:spLocks noGrp="1"/>
          </p:cNvSpPr>
          <p:nvPr>
            <p:ph type="title"/>
          </p:nvPr>
        </p:nvSpPr>
        <p:spPr>
          <a:xfrm>
            <a:off x="315884" y="1115759"/>
            <a:ext cx="11037916" cy="1211805"/>
          </a:xfrm>
        </p:spPr>
        <p:txBody>
          <a:bodyPr>
            <a:normAutofit fontScale="90000"/>
          </a:bodyPr>
          <a:lstStyle/>
          <a:p>
            <a:r>
              <a:rPr lang="es-ES" dirty="0" smtClean="0"/>
              <a:t>CIRCULAR 1 DE 2015</a:t>
            </a:r>
            <a:br>
              <a:rPr lang="es-ES" dirty="0" smtClean="0"/>
            </a:br>
            <a:r>
              <a:rPr lang="es-ES" sz="2700" dirty="0" smtClean="0"/>
              <a:t>CONSEJO ASESOR DEL GOBIERNO EN MATERIA DE CONTROL INTERNO</a:t>
            </a:r>
            <a:endParaRPr lang="es-CO" sz="3100" dirty="0"/>
          </a:p>
        </p:txBody>
      </p:sp>
    </p:spTree>
    <p:extLst>
      <p:ext uri="{BB962C8B-B14F-4D97-AF65-F5344CB8AC3E}">
        <p14:creationId xmlns:p14="http://schemas.microsoft.com/office/powerpoint/2010/main" val="32707010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1609266" y="822679"/>
            <a:ext cx="8784976" cy="5544616"/>
          </a:xfrm>
          <a:solidFill>
            <a:schemeClr val="accent6">
              <a:lumMod val="40000"/>
              <a:lumOff val="60000"/>
            </a:schemeClr>
          </a:solidFill>
        </p:spPr>
        <p:txBody>
          <a:bodyPr>
            <a:normAutofit/>
          </a:bodyPr>
          <a:lstStyle/>
          <a:p>
            <a:pPr marL="0" indent="0" algn="ctr">
              <a:buNone/>
            </a:pPr>
            <a:r>
              <a:rPr lang="es-CO" dirty="0" smtClean="0"/>
              <a:t>PROPUESTA INTEGRACIÓN DE LOS SISTEMAS</a:t>
            </a:r>
          </a:p>
          <a:p>
            <a:pPr marL="0" indent="0" algn="ctr">
              <a:buNone/>
            </a:pPr>
            <a:r>
              <a:rPr lang="es-CO" dirty="0" smtClean="0"/>
              <a:t>MODELO PERUANO</a:t>
            </a:r>
          </a:p>
          <a:p>
            <a:pPr marL="0" indent="0">
              <a:buNone/>
            </a:pPr>
            <a:endParaRPr lang="es-CO" dirty="0"/>
          </a:p>
          <a:p>
            <a:pPr algn="just"/>
            <a:r>
              <a:rPr lang="es-CO" sz="2400" dirty="0"/>
              <a:t>Ley Orgánica que integral “sistema nacional de control”, compuesto por:</a:t>
            </a:r>
          </a:p>
          <a:p>
            <a:pPr algn="just"/>
            <a:endParaRPr lang="es-CO" sz="2400" dirty="0"/>
          </a:p>
          <a:p>
            <a:pPr lvl="1" algn="just"/>
            <a:r>
              <a:rPr lang="es-CO" sz="1800" dirty="0"/>
              <a:t>Control </a:t>
            </a:r>
            <a:r>
              <a:rPr lang="es-CO" sz="1800" b="1" dirty="0">
                <a:solidFill>
                  <a:srgbClr val="FF0000"/>
                </a:solidFill>
              </a:rPr>
              <a:t>interno previo y simultáneo</a:t>
            </a:r>
            <a:r>
              <a:rPr lang="es-CO" sz="1800" dirty="0"/>
              <a:t>: compete exclusivamente a las autoridades, funcionarios y servidores públicos de las entidades como responsabilidad propia de las funciones</a:t>
            </a:r>
          </a:p>
          <a:p>
            <a:pPr lvl="1" algn="just"/>
            <a:r>
              <a:rPr lang="es-CO" sz="1800" dirty="0"/>
              <a:t>Control </a:t>
            </a:r>
            <a:r>
              <a:rPr lang="es-CO" sz="1800" b="1" dirty="0">
                <a:solidFill>
                  <a:srgbClr val="FF0000"/>
                </a:solidFill>
              </a:rPr>
              <a:t>interno posterior</a:t>
            </a:r>
            <a:r>
              <a:rPr lang="es-CO" sz="1800" dirty="0"/>
              <a:t>: El control interno posterior es ejercido por los responsables superiores del servidor o funcionario ejecutor,</a:t>
            </a:r>
          </a:p>
          <a:p>
            <a:pPr lvl="1" algn="just"/>
            <a:r>
              <a:rPr lang="es-CO" sz="1800" dirty="0"/>
              <a:t>Control </a:t>
            </a:r>
            <a:r>
              <a:rPr lang="es-CO" sz="1800" b="1" dirty="0">
                <a:solidFill>
                  <a:srgbClr val="FF0000"/>
                </a:solidFill>
              </a:rPr>
              <a:t>externo</a:t>
            </a:r>
            <a:r>
              <a:rPr lang="es-CO" sz="1800" dirty="0"/>
              <a:t>: “conjunto de políticas, normas, métodos y procedimientos técnicos, que compete aplicar a la Contraloría General. </a:t>
            </a:r>
            <a:r>
              <a:rPr lang="es-CO" sz="1800" dirty="0" smtClean="0"/>
              <a:t>Podrá </a:t>
            </a:r>
            <a:r>
              <a:rPr lang="es-CO" sz="1800" dirty="0"/>
              <a:t>ser preventivo o simultáneo</a:t>
            </a:r>
            <a:r>
              <a:rPr lang="es-CO" sz="1800" dirty="0" smtClean="0"/>
              <a:t>”.</a:t>
            </a:r>
          </a:p>
          <a:p>
            <a:pPr lvl="1" algn="just"/>
            <a:endParaRPr lang="es-ES" sz="1800" dirty="0"/>
          </a:p>
          <a:p>
            <a:pPr marL="457200" lvl="1" indent="0" algn="just">
              <a:buNone/>
            </a:pPr>
            <a:r>
              <a:rPr lang="es-CO" sz="1400" dirty="0"/>
              <a:t>LEY Nº  </a:t>
            </a:r>
            <a:r>
              <a:rPr lang="es-CO" sz="1400" dirty="0" smtClean="0"/>
              <a:t>27785. DIARIO </a:t>
            </a:r>
            <a:r>
              <a:rPr lang="es-CO" sz="1400" dirty="0"/>
              <a:t>DE LOS DEBATES - SEGUNDA LEGISLATURA ORDINARIA DEL 2001 </a:t>
            </a:r>
          </a:p>
          <a:p>
            <a:endParaRPr lang="es-CO" dirty="0"/>
          </a:p>
        </p:txBody>
      </p:sp>
    </p:spTree>
    <p:extLst>
      <p:ext uri="{BB962C8B-B14F-4D97-AF65-F5344CB8AC3E}">
        <p14:creationId xmlns:p14="http://schemas.microsoft.com/office/powerpoint/2010/main" val="52367983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arcador de contenido 7"/>
          <p:cNvPicPr>
            <a:picLocks noGrp="1" noChangeAspect="1"/>
          </p:cNvPicPr>
          <p:nvPr>
            <p:ph idx="1"/>
          </p:nvPr>
        </p:nvPicPr>
        <p:blipFill>
          <a:blip r:embed="rId2"/>
          <a:stretch>
            <a:fillRect/>
          </a:stretch>
        </p:blipFill>
        <p:spPr>
          <a:xfrm>
            <a:off x="2726575" y="1113906"/>
            <a:ext cx="6073879" cy="4269234"/>
          </a:xfrm>
          <a:prstGeom prst="rect">
            <a:avLst/>
          </a:prstGeom>
        </p:spPr>
      </p:pic>
    </p:spTree>
    <p:extLst>
      <p:ext uri="{BB962C8B-B14F-4D97-AF65-F5344CB8AC3E}">
        <p14:creationId xmlns:p14="http://schemas.microsoft.com/office/powerpoint/2010/main" val="216550411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idx="1"/>
          </p:nvPr>
        </p:nvPicPr>
        <p:blipFill>
          <a:blip r:embed="rId2"/>
          <a:stretch>
            <a:fillRect/>
          </a:stretch>
        </p:blipFill>
        <p:spPr>
          <a:xfrm>
            <a:off x="2257002" y="1828800"/>
            <a:ext cx="7600927" cy="3183774"/>
          </a:xfrm>
          <a:prstGeom prst="rect">
            <a:avLst/>
          </a:prstGeom>
        </p:spPr>
      </p:pic>
    </p:spTree>
    <p:extLst>
      <p:ext uri="{BB962C8B-B14F-4D97-AF65-F5344CB8AC3E}">
        <p14:creationId xmlns:p14="http://schemas.microsoft.com/office/powerpoint/2010/main" val="4502005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3639185" y="1313410"/>
            <a:ext cx="4919971" cy="4088200"/>
          </a:xfrm>
          <a:prstGeom prst="rect">
            <a:avLst/>
          </a:prstGeom>
        </p:spPr>
      </p:pic>
    </p:spTree>
    <p:extLst>
      <p:ext uri="{BB962C8B-B14F-4D97-AF65-F5344CB8AC3E}">
        <p14:creationId xmlns:p14="http://schemas.microsoft.com/office/powerpoint/2010/main" val="18487113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1130530" y="100306"/>
            <a:ext cx="7008437" cy="6624690"/>
          </a:xfrm>
          <a:prstGeom prst="rect">
            <a:avLst/>
          </a:prstGeom>
        </p:spPr>
      </p:pic>
    </p:spTree>
    <p:extLst>
      <p:ext uri="{BB962C8B-B14F-4D97-AF65-F5344CB8AC3E}">
        <p14:creationId xmlns:p14="http://schemas.microsoft.com/office/powerpoint/2010/main" val="6688060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idx="1"/>
          </p:nvPr>
        </p:nvPicPr>
        <p:blipFill>
          <a:blip r:embed="rId2"/>
          <a:stretch>
            <a:fillRect/>
          </a:stretch>
        </p:blipFill>
        <p:spPr>
          <a:xfrm>
            <a:off x="2885986" y="1421476"/>
            <a:ext cx="6608447" cy="3341630"/>
          </a:xfrm>
          <a:prstGeom prst="rect">
            <a:avLst/>
          </a:prstGeom>
        </p:spPr>
      </p:pic>
    </p:spTree>
    <p:extLst>
      <p:ext uri="{BB962C8B-B14F-4D97-AF65-F5344CB8AC3E}">
        <p14:creationId xmlns:p14="http://schemas.microsoft.com/office/powerpoint/2010/main" val="12052828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2130388" y="914400"/>
            <a:ext cx="7319797" cy="5104015"/>
          </a:xfrm>
          <a:prstGeom prst="rect">
            <a:avLst/>
          </a:prstGeom>
        </p:spPr>
      </p:pic>
    </p:spTree>
    <p:extLst>
      <p:ext uri="{BB962C8B-B14F-4D97-AF65-F5344CB8AC3E}">
        <p14:creationId xmlns:p14="http://schemas.microsoft.com/office/powerpoint/2010/main" val="587539846"/>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724</TotalTime>
  <Words>2858</Words>
  <Application>Microsoft Office PowerPoint</Application>
  <PresentationFormat>Panorámica</PresentationFormat>
  <Paragraphs>398</Paragraphs>
  <Slides>65</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65</vt:i4>
      </vt:variant>
    </vt:vector>
  </HeadingPairs>
  <TitlesOfParts>
    <vt:vector size="71" baseType="lpstr">
      <vt:lpstr>Aharoni</vt:lpstr>
      <vt:lpstr>Arial</vt:lpstr>
      <vt:lpstr>Calibri</vt:lpstr>
      <vt:lpstr>Verdana</vt:lpstr>
      <vt:lpstr>Wingdings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Principios del Modelo Estándar de Control Interno.  a) Autocontrol: Capacidad que deben desarrollar todos y cada uno de los servidores públicos de la organización, independientemente de su nivel  jerárquico, para   evaluar y controlar su trabajo,  detectar desviaciones y  efectuar correctivos de manera oportuna   para el adecuado cumplimiento de los  resultados que se esperan en el ejercicio de su función, de tal manera que la ejecución de los procesos, actividades y/o tareas bajo su responsabilidad, se desarrollen con fundamento en los principios establecidos en la Constitución  política.</vt:lpstr>
      <vt:lpstr>b) Autorregulación: Capacidad de cada una de las organizaciones para  desarrollar y aplicar en su interior   métodos,   normas y   procedimientos    que permitan el desarrollo, implementación y fortalecimiento continuo del Sistema de Control Interno, en concordancia con la normatividad vigente.     </vt:lpstr>
      <vt:lpstr>c) Autogestión: Capacidad de toda organización pública para   interpretar,  coordinar,  aplicar y  evaluar   de manera efectiva, eficiente y eficaz la función administrativa que le ha sido asignada por la Constitución, la ley y sus reglamentos.     </vt:lpstr>
      <vt:lpstr>Propósito del Modelo Estándar de Control Interno MECI    Proporcionar una serie de pautas o directrices dirigidas a    controlar la planeación, gestión, evaluación y seguimiento   en las entidades de la administración pública,   facilitando el desarrollo del Sistema de Control Interno.   Estructura, que permite ser adaptada de acuerdo con la naturaleza de las mismas, organización, tamaño y particularidades, con el fin de identificar claramente los roles y responsabilidades de quienes liderarán y participarán activamente en el proceso.  </vt:lpstr>
      <vt:lpstr>Estructura del control   El gráfico que a continuación se muestra permite observar la estructura del MECI: Ilustración 1. Estructura del Modelo Estándar de Control Interno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CIRCULAR 1 DE 2015 CONSEJO ASESOR DEL GOBIERNO EN MATERIA DE CONTROL INTERNO</vt:lpstr>
      <vt:lpstr>CIRCULAR 1 DE 2015 CONSEJO ASESOR DEL GOBIERNO EN MATERIA DE CONTROL INTERNO</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Yolanda Maria Gomez Bello</dc:creator>
  <cp:lastModifiedBy>CFMARIO</cp:lastModifiedBy>
  <cp:revision>70</cp:revision>
  <dcterms:created xsi:type="dcterms:W3CDTF">2016-11-24T20:49:05Z</dcterms:created>
  <dcterms:modified xsi:type="dcterms:W3CDTF">2017-03-29T17:12:20Z</dcterms:modified>
</cp:coreProperties>
</file>