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8" r:id="rId2"/>
    <p:sldId id="423" r:id="rId3"/>
    <p:sldId id="260" r:id="rId4"/>
    <p:sldId id="486" r:id="rId5"/>
    <p:sldId id="425" r:id="rId6"/>
    <p:sldId id="426" r:id="rId7"/>
    <p:sldId id="427" r:id="rId8"/>
    <p:sldId id="428" r:id="rId9"/>
    <p:sldId id="429" r:id="rId10"/>
    <p:sldId id="487" r:id="rId11"/>
    <p:sldId id="433" r:id="rId12"/>
    <p:sldId id="439" r:id="rId13"/>
    <p:sldId id="434" r:id="rId14"/>
    <p:sldId id="435" r:id="rId15"/>
    <p:sldId id="488" r:id="rId16"/>
    <p:sldId id="489" r:id="rId17"/>
    <p:sldId id="436" r:id="rId18"/>
    <p:sldId id="437" r:id="rId19"/>
    <p:sldId id="440" r:id="rId20"/>
    <p:sldId id="490" r:id="rId21"/>
    <p:sldId id="491" r:id="rId22"/>
    <p:sldId id="441" r:id="rId23"/>
    <p:sldId id="442" r:id="rId24"/>
    <p:sldId id="492" r:id="rId25"/>
    <p:sldId id="458" r:id="rId26"/>
    <p:sldId id="493" r:id="rId27"/>
    <p:sldId id="443" r:id="rId28"/>
    <p:sldId id="494" r:id="rId29"/>
    <p:sldId id="444" r:id="rId30"/>
    <p:sldId id="495" r:id="rId31"/>
    <p:sldId id="445" r:id="rId32"/>
    <p:sldId id="446" r:id="rId33"/>
    <p:sldId id="447" r:id="rId34"/>
    <p:sldId id="448" r:id="rId35"/>
    <p:sldId id="449" r:id="rId36"/>
    <p:sldId id="450" r:id="rId37"/>
    <p:sldId id="464" r:id="rId38"/>
    <p:sldId id="451" r:id="rId39"/>
    <p:sldId id="452" r:id="rId40"/>
    <p:sldId id="453" r:id="rId41"/>
    <p:sldId id="454" r:id="rId42"/>
    <p:sldId id="455" r:id="rId43"/>
    <p:sldId id="460" r:id="rId44"/>
    <p:sldId id="461" r:id="rId45"/>
    <p:sldId id="457" r:id="rId46"/>
    <p:sldId id="462" r:id="rId47"/>
    <p:sldId id="465" r:id="rId48"/>
    <p:sldId id="466" r:id="rId49"/>
    <p:sldId id="467" r:id="rId50"/>
    <p:sldId id="468" r:id="rId51"/>
    <p:sldId id="259" r:id="rId52"/>
    <p:sldId id="422" r:id="rId53"/>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17BA"/>
    <a:srgbClr val="C9A6F8"/>
    <a:srgbClr val="CCFF66"/>
    <a:srgbClr val="FF99FF"/>
    <a:srgbClr val="FF0066"/>
    <a:srgbClr val="CCFF99"/>
    <a:srgbClr val="6754F2"/>
    <a:srgbClr val="327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5" autoAdjust="0"/>
    <p:restoredTop sz="92718" autoAdjust="0"/>
  </p:normalViewPr>
  <p:slideViewPr>
    <p:cSldViewPr>
      <p:cViewPr>
        <p:scale>
          <a:sx n="71" d="100"/>
          <a:sy n="71" d="100"/>
        </p:scale>
        <p:origin x="1344" y="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88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mguerrero\Dropbox\DAFP\Gr&#225;ficas%20EDI%20-%20Naciona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8"/>
    </mc:Choice>
    <mc:Fallback>
      <c:style val="8"/>
    </mc:Fallback>
  </mc:AlternateContent>
  <c:chart>
    <c:title>
      <c:tx>
        <c:rich>
          <a:bodyPr/>
          <a:lstStyle/>
          <a:p>
            <a:pPr>
              <a:defRPr sz="1600"/>
            </a:pPr>
            <a:r>
              <a:rPr lang="es-CO" sz="1600" dirty="0">
                <a:solidFill>
                  <a:schemeClr val="accent4"/>
                </a:solidFill>
              </a:rPr>
              <a:t> ¿Usted conoció o participó en alguna de las siguientes acciones de rendición de cuentas en su entidad?</a:t>
            </a:r>
          </a:p>
        </c:rich>
      </c:tx>
      <c:layout/>
      <c:overlay val="0"/>
    </c:title>
    <c:autoTitleDeleted val="0"/>
    <c:plotArea>
      <c:layout>
        <c:manualLayout>
          <c:layoutTarget val="inner"/>
          <c:xMode val="edge"/>
          <c:yMode val="edge"/>
          <c:x val="0.47909254343640423"/>
          <c:y val="0.14854765745903037"/>
          <c:w val="0.45517841911045698"/>
          <c:h val="0.83157974622538022"/>
        </c:manualLayout>
      </c:layout>
      <c:barChart>
        <c:barDir val="bar"/>
        <c:grouping val="stacked"/>
        <c:varyColors val="0"/>
        <c:ser>
          <c:idx val="0"/>
          <c:order val="0"/>
          <c:tx>
            <c:strRef>
              <c:f>'Acciones de rendición de cuenta'!$B$2</c:f>
              <c:strCache>
                <c:ptCount val="1"/>
                <c:pt idx="0">
                  <c:v>Si </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'Acciones de rendición de cuenta'!$A$3:$A$7</c:f>
              <c:strCache>
                <c:ptCount val="5"/>
                <c:pt idx="0">
                  <c:v>Publicaciones o informes de gestión</c:v>
                </c:pt>
                <c:pt idx="1">
                  <c:v>Audiencias públicas</c:v>
                </c:pt>
                <c:pt idx="2">
                  <c:v>Reuniones, foros, mesas temáticas con ciudadanos</c:v>
                </c:pt>
                <c:pt idx="3">
                  <c:v>Interacción en línea: redes sociales, chats, foros virtuales, etc.</c:v>
                </c:pt>
                <c:pt idx="4">
                  <c:v>Capacitaciones a ciudadanos para la rendición de cuentas </c:v>
                </c:pt>
              </c:strCache>
            </c:strRef>
          </c:cat>
          <c:val>
            <c:numRef>
              <c:f>'Acciones de rendición de cuenta'!$B$3:$B$7</c:f>
              <c:numCache>
                <c:formatCode>0.0%</c:formatCode>
                <c:ptCount val="5"/>
                <c:pt idx="0">
                  <c:v>0.78800000000000003</c:v>
                </c:pt>
                <c:pt idx="1">
                  <c:v>0.65100000000000013</c:v>
                </c:pt>
                <c:pt idx="2">
                  <c:v>0.56799999999999995</c:v>
                </c:pt>
                <c:pt idx="3">
                  <c:v>0.52200000000000002</c:v>
                </c:pt>
                <c:pt idx="4">
                  <c:v>0.32500000000000007</c:v>
                </c:pt>
              </c:numCache>
            </c:numRef>
          </c:val>
        </c:ser>
        <c:ser>
          <c:idx val="1"/>
          <c:order val="1"/>
          <c:tx>
            <c:strRef>
              <c:f>'Acciones de rendición de cuenta'!$C$2</c:f>
              <c:strCache>
                <c:ptCount val="1"/>
                <c:pt idx="0">
                  <c:v>No</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'Acciones de rendición de cuenta'!$A$3:$A$7</c:f>
              <c:strCache>
                <c:ptCount val="5"/>
                <c:pt idx="0">
                  <c:v>Publicaciones o informes de gestión</c:v>
                </c:pt>
                <c:pt idx="1">
                  <c:v>Audiencias públicas</c:v>
                </c:pt>
                <c:pt idx="2">
                  <c:v>Reuniones, foros, mesas temáticas con ciudadanos</c:v>
                </c:pt>
                <c:pt idx="3">
                  <c:v>Interacción en línea: redes sociales, chats, foros virtuales, etc.</c:v>
                </c:pt>
                <c:pt idx="4">
                  <c:v>Capacitaciones a ciudadanos para la rendición de cuentas </c:v>
                </c:pt>
              </c:strCache>
            </c:strRef>
          </c:cat>
          <c:val>
            <c:numRef>
              <c:f>'Acciones de rendición de cuenta'!$C$3:$C$7</c:f>
              <c:numCache>
                <c:formatCode>0.0%</c:formatCode>
                <c:ptCount val="5"/>
                <c:pt idx="0">
                  <c:v>0.21200000000000002</c:v>
                </c:pt>
                <c:pt idx="1">
                  <c:v>0.34900000000000009</c:v>
                </c:pt>
                <c:pt idx="2">
                  <c:v>0.43200000000000005</c:v>
                </c:pt>
                <c:pt idx="3">
                  <c:v>0.47800000000000004</c:v>
                </c:pt>
                <c:pt idx="4">
                  <c:v>0.67500000000000016</c:v>
                </c:pt>
              </c:numCache>
            </c:numRef>
          </c:val>
        </c:ser>
        <c:dLbls>
          <c:showLegendKey val="0"/>
          <c:showVal val="0"/>
          <c:showCatName val="0"/>
          <c:showSerName val="0"/>
          <c:showPercent val="0"/>
          <c:showBubbleSize val="0"/>
        </c:dLbls>
        <c:gapWidth val="55"/>
        <c:overlap val="100"/>
        <c:axId val="-1353195504"/>
        <c:axId val="-1353194960"/>
      </c:barChart>
      <c:catAx>
        <c:axId val="-1353195504"/>
        <c:scaling>
          <c:orientation val="minMax"/>
        </c:scaling>
        <c:delete val="0"/>
        <c:axPos val="l"/>
        <c:numFmt formatCode="General" sourceLinked="0"/>
        <c:majorTickMark val="none"/>
        <c:minorTickMark val="none"/>
        <c:tickLblPos val="nextTo"/>
        <c:txPr>
          <a:bodyPr/>
          <a:lstStyle/>
          <a:p>
            <a:pPr>
              <a:defRPr sz="1600"/>
            </a:pPr>
            <a:endParaRPr lang="es-CO"/>
          </a:p>
        </c:txPr>
        <c:crossAx val="-1353194960"/>
        <c:crosses val="autoZero"/>
        <c:auto val="1"/>
        <c:lblAlgn val="ctr"/>
        <c:lblOffset val="100"/>
        <c:noMultiLvlLbl val="0"/>
      </c:catAx>
      <c:valAx>
        <c:axId val="-1353194960"/>
        <c:scaling>
          <c:orientation val="minMax"/>
        </c:scaling>
        <c:delete val="1"/>
        <c:axPos val="b"/>
        <c:numFmt formatCode="0.0%" sourceLinked="1"/>
        <c:majorTickMark val="none"/>
        <c:minorTickMark val="none"/>
        <c:tickLblPos val="nextTo"/>
        <c:crossAx val="-1353195504"/>
        <c:crosses val="autoZero"/>
        <c:crossBetween val="between"/>
      </c:valAx>
    </c:plotArea>
    <c:legend>
      <c:legendPos val="r"/>
      <c:layout>
        <c:manualLayout>
          <c:xMode val="edge"/>
          <c:yMode val="edge"/>
          <c:x val="0.91569623577178283"/>
          <c:y val="0.42258821789754192"/>
          <c:w val="8.2846166771185198E-2"/>
          <c:h val="0.17668342015206445"/>
        </c:manualLayout>
      </c:layout>
      <c:overlay val="0"/>
      <c:txPr>
        <a:bodyPr/>
        <a:lstStyle/>
        <a:p>
          <a:pPr>
            <a:defRPr sz="1800" b="1"/>
          </a:pPr>
          <a:endParaRPr lang="es-CO"/>
        </a:p>
      </c:txPr>
    </c:legend>
    <c:plotVisOnly val="1"/>
    <c:dispBlanksAs val="gap"/>
    <c:showDLblsOverMax val="0"/>
  </c:chart>
  <c:spPr>
    <a:ln>
      <a:noFill/>
    </a:ln>
  </c:spPr>
  <c:externalData r:id="rId1">
    <c:autoUpdate val="0"/>
  </c:externalData>
</c:chartSpace>
</file>

<file path=ppt/diagrams/_rels/data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ata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image" Target="../media/image32.jpeg"/></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E02BBF-44B3-43DD-8D1A-C631C3799BA4}" type="doc">
      <dgm:prSet loTypeId="urn:microsoft.com/office/officeart/2008/layout/PictureStrips" loCatId="list" qsTypeId="urn:microsoft.com/office/officeart/2005/8/quickstyle/3d3" qsCatId="3D" csTypeId="urn:microsoft.com/office/officeart/2005/8/colors/accent6_5" csCatId="accent6" phldr="1"/>
      <dgm:spPr/>
      <dgm:t>
        <a:bodyPr/>
        <a:lstStyle/>
        <a:p>
          <a:endParaRPr lang="es-CO"/>
        </a:p>
      </dgm:t>
    </dgm:pt>
    <dgm:pt modelId="{69E83CCB-9AC3-410A-AE7C-8B04C5D0459F}">
      <dgm:prSet phldrT="[Texto]"/>
      <dgm:spPr>
        <a:solidFill>
          <a:schemeClr val="accent5">
            <a:lumMod val="90000"/>
            <a:alpha val="40000"/>
          </a:schemeClr>
        </a:solidFill>
      </dgm:spPr>
      <dgm:t>
        <a:bodyPr/>
        <a:lstStyle/>
        <a:p>
          <a:pPr algn="r"/>
          <a:r>
            <a:rPr lang="es-CO" b="1" dirty="0" smtClean="0">
              <a:solidFill>
                <a:srgbClr val="0617BA"/>
              </a:solidFill>
            </a:rPr>
            <a:t>Interesados </a:t>
          </a:r>
        </a:p>
        <a:p>
          <a:pPr algn="r"/>
          <a:r>
            <a:rPr lang="es-CO" b="1" dirty="0" smtClean="0">
              <a:solidFill>
                <a:srgbClr val="0617BA"/>
              </a:solidFill>
            </a:rPr>
            <a:t>resultados </a:t>
          </a:r>
        </a:p>
        <a:p>
          <a:pPr algn="r"/>
          <a:r>
            <a:rPr lang="es-CO" b="1" dirty="0" smtClean="0">
              <a:solidFill>
                <a:srgbClr val="0617BA"/>
              </a:solidFill>
            </a:rPr>
            <a:t>y en la</a:t>
          </a:r>
        </a:p>
        <a:p>
          <a:pPr algn="r"/>
          <a:r>
            <a:rPr lang="es-CO" b="1" dirty="0" smtClean="0">
              <a:solidFill>
                <a:srgbClr val="0617BA"/>
              </a:solidFill>
            </a:rPr>
            <a:t> gestión pública</a:t>
          </a:r>
          <a:endParaRPr lang="es-CO" b="1" dirty="0">
            <a:solidFill>
              <a:srgbClr val="0617BA"/>
            </a:solidFill>
          </a:endParaRPr>
        </a:p>
      </dgm:t>
    </dgm:pt>
    <dgm:pt modelId="{1762E13F-9A98-42D5-BFEB-644F187B8C87}" type="parTrans" cxnId="{23E6440E-9C85-4D4E-B765-22308F578B71}">
      <dgm:prSet/>
      <dgm:spPr/>
      <dgm:t>
        <a:bodyPr/>
        <a:lstStyle/>
        <a:p>
          <a:endParaRPr lang="es-CO"/>
        </a:p>
      </dgm:t>
    </dgm:pt>
    <dgm:pt modelId="{077005BD-032C-4F6D-888F-5F8F01412B89}" type="sibTrans" cxnId="{23E6440E-9C85-4D4E-B765-22308F578B71}">
      <dgm:prSet/>
      <dgm:spPr/>
      <dgm:t>
        <a:bodyPr/>
        <a:lstStyle/>
        <a:p>
          <a:endParaRPr lang="es-CO"/>
        </a:p>
      </dgm:t>
    </dgm:pt>
    <dgm:pt modelId="{8090EB94-96D8-4F3E-8BC8-F7A652F06F28}">
      <dgm:prSet phldrT="[Texto]"/>
      <dgm:spPr>
        <a:solidFill>
          <a:schemeClr val="accent5">
            <a:lumMod val="90000"/>
            <a:alpha val="40000"/>
          </a:schemeClr>
        </a:solidFill>
        <a:ln>
          <a:solidFill>
            <a:schemeClr val="accent1"/>
          </a:solidFill>
        </a:ln>
      </dgm:spPr>
      <dgm:t>
        <a:bodyPr/>
        <a:lstStyle/>
        <a:p>
          <a:pPr algn="r"/>
          <a:r>
            <a:rPr lang="es-CO" b="1" dirty="0" smtClean="0">
              <a:solidFill>
                <a:srgbClr val="0617BA"/>
              </a:solidFill>
            </a:rPr>
            <a:t>Relación de</a:t>
          </a:r>
        </a:p>
        <a:p>
          <a:pPr algn="r"/>
          <a:r>
            <a:rPr lang="es-CO" b="1" dirty="0" smtClean="0">
              <a:solidFill>
                <a:srgbClr val="0617BA"/>
              </a:solidFill>
            </a:rPr>
            <a:t> doble vía </a:t>
          </a:r>
        </a:p>
        <a:p>
          <a:pPr algn="r"/>
          <a:r>
            <a:rPr lang="es-CO" b="1" dirty="0" smtClean="0">
              <a:solidFill>
                <a:srgbClr val="0617BA"/>
              </a:solidFill>
            </a:rPr>
            <a:t>entre el gobierno,</a:t>
          </a:r>
        </a:p>
        <a:p>
          <a:pPr algn="r"/>
          <a:r>
            <a:rPr lang="es-CO" b="1" dirty="0" smtClean="0">
              <a:solidFill>
                <a:srgbClr val="0617BA"/>
              </a:solidFill>
            </a:rPr>
            <a:t> los ciudadanos </a:t>
          </a:r>
        </a:p>
        <a:p>
          <a:pPr algn="r"/>
          <a:r>
            <a:rPr lang="es-CO" b="1" dirty="0" smtClean="0">
              <a:solidFill>
                <a:srgbClr val="0617BA"/>
              </a:solidFill>
            </a:rPr>
            <a:t>y los actores</a:t>
          </a:r>
          <a:endParaRPr lang="es-CO" b="1" dirty="0">
            <a:solidFill>
              <a:srgbClr val="0617BA"/>
            </a:solidFill>
          </a:endParaRPr>
        </a:p>
      </dgm:t>
    </dgm:pt>
    <dgm:pt modelId="{5FF3C453-40A9-41DB-8405-2F7BB86D915F}" type="parTrans" cxnId="{E9FD53BB-DF6C-42B5-B466-43B67FE7CD93}">
      <dgm:prSet/>
      <dgm:spPr/>
      <dgm:t>
        <a:bodyPr/>
        <a:lstStyle/>
        <a:p>
          <a:endParaRPr lang="es-CO"/>
        </a:p>
      </dgm:t>
    </dgm:pt>
    <dgm:pt modelId="{378C2553-2DF7-46B2-BF9B-8B0EC577876E}" type="sibTrans" cxnId="{E9FD53BB-DF6C-42B5-B466-43B67FE7CD93}">
      <dgm:prSet/>
      <dgm:spPr/>
      <dgm:t>
        <a:bodyPr/>
        <a:lstStyle/>
        <a:p>
          <a:endParaRPr lang="es-CO"/>
        </a:p>
      </dgm:t>
    </dgm:pt>
    <dgm:pt modelId="{B99C1EA2-A52A-4067-9687-F36021764861}">
      <dgm:prSet phldrT="[Texto]" custT="1"/>
      <dgm:spPr>
        <a:solidFill>
          <a:schemeClr val="accent5">
            <a:lumMod val="90000"/>
            <a:alpha val="40000"/>
          </a:schemeClr>
        </a:solidFill>
        <a:ln>
          <a:solidFill>
            <a:schemeClr val="accent1"/>
          </a:solidFill>
        </a:ln>
      </dgm:spPr>
      <dgm:t>
        <a:bodyPr/>
        <a:lstStyle/>
        <a:p>
          <a:pPr algn="r"/>
          <a:r>
            <a:rPr lang="es-CO" sz="2000" b="1" dirty="0" smtClean="0">
              <a:solidFill>
                <a:srgbClr val="0617BA"/>
              </a:solidFill>
            </a:rPr>
            <a:t>Proceso</a:t>
          </a:r>
        </a:p>
        <a:p>
          <a:pPr algn="r"/>
          <a:r>
            <a:rPr lang="es-CO" sz="2000" b="1" dirty="0" smtClean="0">
              <a:solidFill>
                <a:srgbClr val="0617BA"/>
              </a:solidFill>
            </a:rPr>
            <a:t> permanente </a:t>
          </a:r>
          <a:endParaRPr lang="es-CO" sz="2000" dirty="0">
            <a:solidFill>
              <a:srgbClr val="0617BA"/>
            </a:solidFill>
          </a:endParaRPr>
        </a:p>
      </dgm:t>
    </dgm:pt>
    <dgm:pt modelId="{F97DC9DD-1FEA-43EF-B3EA-48D3A6EBD9D0}" type="parTrans" cxnId="{48AD20ED-29FA-4DFB-B54F-B347E67E419F}">
      <dgm:prSet/>
      <dgm:spPr/>
      <dgm:t>
        <a:bodyPr/>
        <a:lstStyle/>
        <a:p>
          <a:endParaRPr lang="es-CO"/>
        </a:p>
      </dgm:t>
    </dgm:pt>
    <dgm:pt modelId="{852094A7-4924-43A4-8CD5-E4747D00C9DC}" type="sibTrans" cxnId="{48AD20ED-29FA-4DFB-B54F-B347E67E419F}">
      <dgm:prSet/>
      <dgm:spPr/>
      <dgm:t>
        <a:bodyPr/>
        <a:lstStyle/>
        <a:p>
          <a:endParaRPr lang="es-CO"/>
        </a:p>
      </dgm:t>
    </dgm:pt>
    <dgm:pt modelId="{55B559E2-05AF-465C-A0A5-04B590A7384C}" type="pres">
      <dgm:prSet presAssocID="{AEE02BBF-44B3-43DD-8D1A-C631C3799BA4}" presName="Name0" presStyleCnt="0">
        <dgm:presLayoutVars>
          <dgm:dir/>
          <dgm:resizeHandles val="exact"/>
        </dgm:presLayoutVars>
      </dgm:prSet>
      <dgm:spPr/>
      <dgm:t>
        <a:bodyPr/>
        <a:lstStyle/>
        <a:p>
          <a:endParaRPr lang="es-CO"/>
        </a:p>
      </dgm:t>
    </dgm:pt>
    <dgm:pt modelId="{8A54C222-2C3E-4FB3-B806-13E75E0E0FF9}" type="pres">
      <dgm:prSet presAssocID="{B99C1EA2-A52A-4067-9687-F36021764861}" presName="composite" presStyleCnt="0"/>
      <dgm:spPr/>
    </dgm:pt>
    <dgm:pt modelId="{9BEB2301-757F-4A34-A916-BDBDF5EB62B3}" type="pres">
      <dgm:prSet presAssocID="{B99C1EA2-A52A-4067-9687-F36021764861}" presName="rect1" presStyleLbl="trAlignAcc1" presStyleIdx="0" presStyleCnt="3" custScaleX="105533" custScaleY="198552" custLinFactNeighborX="-8822" custLinFactNeighborY="-13637">
        <dgm:presLayoutVars>
          <dgm:bulletEnabled val="1"/>
        </dgm:presLayoutVars>
      </dgm:prSet>
      <dgm:spPr/>
      <dgm:t>
        <a:bodyPr/>
        <a:lstStyle/>
        <a:p>
          <a:endParaRPr lang="es-CO"/>
        </a:p>
      </dgm:t>
    </dgm:pt>
    <dgm:pt modelId="{2F82E1C4-B9E0-481C-B4E1-C7B8CC06F556}" type="pres">
      <dgm:prSet presAssocID="{B99C1EA2-A52A-4067-9687-F36021764861}" presName="rect2" presStyleLbl="fgImgPlace1" presStyleIdx="0" presStyleCnt="3" custScaleX="224022" custScaleY="130563" custLinFactNeighborX="-374" custLinFactNeighborY="-3559"/>
      <dgm:spPr>
        <a:blipFill rotWithShape="1">
          <a:blip xmlns:r="http://schemas.openxmlformats.org/officeDocument/2006/relationships" r:embed="rId1"/>
          <a:stretch>
            <a:fillRect/>
          </a:stretch>
        </a:blipFill>
      </dgm:spPr>
      <dgm:t>
        <a:bodyPr/>
        <a:lstStyle/>
        <a:p>
          <a:endParaRPr lang="es-CO"/>
        </a:p>
      </dgm:t>
    </dgm:pt>
    <dgm:pt modelId="{5B48BA98-4032-4E1D-943C-1EA9EE8CD11E}" type="pres">
      <dgm:prSet presAssocID="{852094A7-4924-43A4-8CD5-E4747D00C9DC}" presName="sibTrans" presStyleCnt="0"/>
      <dgm:spPr/>
    </dgm:pt>
    <dgm:pt modelId="{9C6CFAFA-BB96-413B-903E-03841AAA6CD2}" type="pres">
      <dgm:prSet presAssocID="{8090EB94-96D8-4F3E-8BC8-F7A652F06F28}" presName="composite" presStyleCnt="0"/>
      <dgm:spPr/>
    </dgm:pt>
    <dgm:pt modelId="{B7664B2B-D24F-48ED-A4D8-4E8D575C1E78}" type="pres">
      <dgm:prSet presAssocID="{8090EB94-96D8-4F3E-8BC8-F7A652F06F28}" presName="rect1" presStyleLbl="trAlignAcc1" presStyleIdx="1" presStyleCnt="3" custScaleX="103962" custScaleY="169656" custLinFactNeighborX="86" custLinFactNeighborY="-7552">
        <dgm:presLayoutVars>
          <dgm:bulletEnabled val="1"/>
        </dgm:presLayoutVars>
      </dgm:prSet>
      <dgm:spPr/>
      <dgm:t>
        <a:bodyPr/>
        <a:lstStyle/>
        <a:p>
          <a:endParaRPr lang="es-CO"/>
        </a:p>
      </dgm:t>
    </dgm:pt>
    <dgm:pt modelId="{88ABCB4A-1B6B-43C4-B840-F756D89165F4}" type="pres">
      <dgm:prSet presAssocID="{8090EB94-96D8-4F3E-8BC8-F7A652F06F28}" presName="rect2" presStyleLbl="fgImgPlace1" presStyleIdx="1" presStyleCnt="3" custScaleX="236514" custScaleY="123917" custLinFactNeighborX="-4816" custLinFactNeighborY="1948"/>
      <dgm:spPr>
        <a:blipFill rotWithShape="1">
          <a:blip xmlns:r="http://schemas.openxmlformats.org/officeDocument/2006/relationships" r:embed="rId2"/>
          <a:stretch>
            <a:fillRect/>
          </a:stretch>
        </a:blipFill>
      </dgm:spPr>
      <dgm:t>
        <a:bodyPr/>
        <a:lstStyle/>
        <a:p>
          <a:endParaRPr lang="es-CO"/>
        </a:p>
      </dgm:t>
    </dgm:pt>
    <dgm:pt modelId="{C8C735B1-201B-4170-A4E3-03B98D3CFAEF}" type="pres">
      <dgm:prSet presAssocID="{378C2553-2DF7-46B2-BF9B-8B0EC577876E}" presName="sibTrans" presStyleCnt="0"/>
      <dgm:spPr/>
    </dgm:pt>
    <dgm:pt modelId="{BBE021CD-E6AF-4DCC-9A07-BB9D67EE9E2C}" type="pres">
      <dgm:prSet presAssocID="{69E83CCB-9AC3-410A-AE7C-8B04C5D0459F}" presName="composite" presStyleCnt="0"/>
      <dgm:spPr/>
    </dgm:pt>
    <dgm:pt modelId="{191AB065-E564-4FAB-B79A-D1EBACFBC5E4}" type="pres">
      <dgm:prSet presAssocID="{69E83CCB-9AC3-410A-AE7C-8B04C5D0459F}" presName="rect1" presStyleLbl="trAlignAcc1" presStyleIdx="2" presStyleCnt="3" custScaleX="114453" custScaleY="158343" custLinFactNeighborX="-2430" custLinFactNeighborY="7193">
        <dgm:presLayoutVars>
          <dgm:bulletEnabled val="1"/>
        </dgm:presLayoutVars>
      </dgm:prSet>
      <dgm:spPr/>
      <dgm:t>
        <a:bodyPr/>
        <a:lstStyle/>
        <a:p>
          <a:endParaRPr lang="es-CO"/>
        </a:p>
      </dgm:t>
    </dgm:pt>
    <dgm:pt modelId="{3B092D18-8D2D-4FA9-AB5B-88FBC09791A2}" type="pres">
      <dgm:prSet presAssocID="{69E83CCB-9AC3-410A-AE7C-8B04C5D0459F}" presName="rect2" presStyleLbl="fgImgPlace1" presStyleIdx="2" presStyleCnt="3" custScaleX="227739" custScaleY="130396" custLinFactNeighborX="-15286" custLinFactNeighborY="19904"/>
      <dgm:spPr>
        <a:blipFill rotWithShape="1">
          <a:blip xmlns:r="http://schemas.openxmlformats.org/officeDocument/2006/relationships" r:embed="rId3"/>
          <a:stretch>
            <a:fillRect/>
          </a:stretch>
        </a:blipFill>
      </dgm:spPr>
      <dgm:t>
        <a:bodyPr/>
        <a:lstStyle/>
        <a:p>
          <a:endParaRPr lang="es-CO"/>
        </a:p>
      </dgm:t>
    </dgm:pt>
  </dgm:ptLst>
  <dgm:cxnLst>
    <dgm:cxn modelId="{23E6440E-9C85-4D4E-B765-22308F578B71}" srcId="{AEE02BBF-44B3-43DD-8D1A-C631C3799BA4}" destId="{69E83CCB-9AC3-410A-AE7C-8B04C5D0459F}" srcOrd="2" destOrd="0" parTransId="{1762E13F-9A98-42D5-BFEB-644F187B8C87}" sibTransId="{077005BD-032C-4F6D-888F-5F8F01412B89}"/>
    <dgm:cxn modelId="{8048EDEE-378E-4BC1-BF58-8CBC71284440}" type="presOf" srcId="{69E83CCB-9AC3-410A-AE7C-8B04C5D0459F}" destId="{191AB065-E564-4FAB-B79A-D1EBACFBC5E4}" srcOrd="0" destOrd="0" presId="urn:microsoft.com/office/officeart/2008/layout/PictureStrips"/>
    <dgm:cxn modelId="{9B3ABF7E-D793-4E13-8698-84D0F542FD5E}" type="presOf" srcId="{8090EB94-96D8-4F3E-8BC8-F7A652F06F28}" destId="{B7664B2B-D24F-48ED-A4D8-4E8D575C1E78}" srcOrd="0" destOrd="0" presId="urn:microsoft.com/office/officeart/2008/layout/PictureStrips"/>
    <dgm:cxn modelId="{E9FD53BB-DF6C-42B5-B466-43B67FE7CD93}" srcId="{AEE02BBF-44B3-43DD-8D1A-C631C3799BA4}" destId="{8090EB94-96D8-4F3E-8BC8-F7A652F06F28}" srcOrd="1" destOrd="0" parTransId="{5FF3C453-40A9-41DB-8405-2F7BB86D915F}" sibTransId="{378C2553-2DF7-46B2-BF9B-8B0EC577876E}"/>
    <dgm:cxn modelId="{48AD20ED-29FA-4DFB-B54F-B347E67E419F}" srcId="{AEE02BBF-44B3-43DD-8D1A-C631C3799BA4}" destId="{B99C1EA2-A52A-4067-9687-F36021764861}" srcOrd="0" destOrd="0" parTransId="{F97DC9DD-1FEA-43EF-B3EA-48D3A6EBD9D0}" sibTransId="{852094A7-4924-43A4-8CD5-E4747D00C9DC}"/>
    <dgm:cxn modelId="{C7BA635A-35CA-4934-8687-38955EC42D92}" type="presOf" srcId="{B99C1EA2-A52A-4067-9687-F36021764861}" destId="{9BEB2301-757F-4A34-A916-BDBDF5EB62B3}" srcOrd="0" destOrd="0" presId="urn:microsoft.com/office/officeart/2008/layout/PictureStrips"/>
    <dgm:cxn modelId="{AD9D07A5-AE44-4B15-AE92-3602E7FF4897}" type="presOf" srcId="{AEE02BBF-44B3-43DD-8D1A-C631C3799BA4}" destId="{55B559E2-05AF-465C-A0A5-04B590A7384C}" srcOrd="0" destOrd="0" presId="urn:microsoft.com/office/officeart/2008/layout/PictureStrips"/>
    <dgm:cxn modelId="{4F3A6BA4-3B74-4973-B95C-3B8C96CFB706}" type="presParOf" srcId="{55B559E2-05AF-465C-A0A5-04B590A7384C}" destId="{8A54C222-2C3E-4FB3-B806-13E75E0E0FF9}" srcOrd="0" destOrd="0" presId="urn:microsoft.com/office/officeart/2008/layout/PictureStrips"/>
    <dgm:cxn modelId="{02DE39DA-143F-4F6B-9DBF-AC15C488C32B}" type="presParOf" srcId="{8A54C222-2C3E-4FB3-B806-13E75E0E0FF9}" destId="{9BEB2301-757F-4A34-A916-BDBDF5EB62B3}" srcOrd="0" destOrd="0" presId="urn:microsoft.com/office/officeart/2008/layout/PictureStrips"/>
    <dgm:cxn modelId="{D15E3758-3972-46F3-BB01-AFD2839E021A}" type="presParOf" srcId="{8A54C222-2C3E-4FB3-B806-13E75E0E0FF9}" destId="{2F82E1C4-B9E0-481C-B4E1-C7B8CC06F556}" srcOrd="1" destOrd="0" presId="urn:microsoft.com/office/officeart/2008/layout/PictureStrips"/>
    <dgm:cxn modelId="{B2256ACB-2F10-49B5-8307-43D77EB8358D}" type="presParOf" srcId="{55B559E2-05AF-465C-A0A5-04B590A7384C}" destId="{5B48BA98-4032-4E1D-943C-1EA9EE8CD11E}" srcOrd="1" destOrd="0" presId="urn:microsoft.com/office/officeart/2008/layout/PictureStrips"/>
    <dgm:cxn modelId="{AC3760AE-F8E6-4FDD-8AC5-1645E0A35D8F}" type="presParOf" srcId="{55B559E2-05AF-465C-A0A5-04B590A7384C}" destId="{9C6CFAFA-BB96-413B-903E-03841AAA6CD2}" srcOrd="2" destOrd="0" presId="urn:microsoft.com/office/officeart/2008/layout/PictureStrips"/>
    <dgm:cxn modelId="{665F9132-E157-4DF6-830D-EFFA01845F74}" type="presParOf" srcId="{9C6CFAFA-BB96-413B-903E-03841AAA6CD2}" destId="{B7664B2B-D24F-48ED-A4D8-4E8D575C1E78}" srcOrd="0" destOrd="0" presId="urn:microsoft.com/office/officeart/2008/layout/PictureStrips"/>
    <dgm:cxn modelId="{4A368D36-2EEF-493B-B526-1963690FC5F4}" type="presParOf" srcId="{9C6CFAFA-BB96-413B-903E-03841AAA6CD2}" destId="{88ABCB4A-1B6B-43C4-B840-F756D89165F4}" srcOrd="1" destOrd="0" presId="urn:microsoft.com/office/officeart/2008/layout/PictureStrips"/>
    <dgm:cxn modelId="{9CB7B159-835B-43A9-9E46-91C246579574}" type="presParOf" srcId="{55B559E2-05AF-465C-A0A5-04B590A7384C}" destId="{C8C735B1-201B-4170-A4E3-03B98D3CFAEF}" srcOrd="3" destOrd="0" presId="urn:microsoft.com/office/officeart/2008/layout/PictureStrips"/>
    <dgm:cxn modelId="{86A09C67-322D-47B1-9920-677CD99D6D7C}" type="presParOf" srcId="{55B559E2-05AF-465C-A0A5-04B590A7384C}" destId="{BBE021CD-E6AF-4DCC-9A07-BB9D67EE9E2C}" srcOrd="4" destOrd="0" presId="urn:microsoft.com/office/officeart/2008/layout/PictureStrips"/>
    <dgm:cxn modelId="{4C067400-8198-40C5-8B72-D193A51A1226}" type="presParOf" srcId="{BBE021CD-E6AF-4DCC-9A07-BB9D67EE9E2C}" destId="{191AB065-E564-4FAB-B79A-D1EBACFBC5E4}" srcOrd="0" destOrd="0" presId="urn:microsoft.com/office/officeart/2008/layout/PictureStrips"/>
    <dgm:cxn modelId="{99DD2355-3B43-4C14-A37D-114D59EEC7D5}" type="presParOf" srcId="{BBE021CD-E6AF-4DCC-9A07-BB9D67EE9E2C}" destId="{3B092D18-8D2D-4FA9-AB5B-88FBC09791A2}"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0C54141-CDC8-41AA-9583-C1F5D54788C1}"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s-ES"/>
        </a:p>
      </dgm:t>
    </dgm:pt>
    <dgm:pt modelId="{AA66A1A7-CB07-451A-BD67-3A1A29F547E5}">
      <dgm:prSet phldrT="[Texto]" custT="1"/>
      <dgm:spPr/>
      <dgm:t>
        <a:bodyPr/>
        <a:lstStyle/>
        <a:p>
          <a:r>
            <a:rPr lang="es-CO" sz="2500" b="1" dirty="0" smtClean="0">
              <a:solidFill>
                <a:schemeClr val="tx1"/>
              </a:solidFill>
            </a:rPr>
            <a:t>Saludo de bienvenida y presentación de la metodología</a:t>
          </a:r>
          <a:endParaRPr lang="es-ES" sz="2500" b="1" dirty="0">
            <a:solidFill>
              <a:schemeClr val="tx1"/>
            </a:solidFill>
          </a:endParaRPr>
        </a:p>
      </dgm:t>
    </dgm:pt>
    <dgm:pt modelId="{937745B2-5DD7-4C7E-9130-EBDF125CD91D}" type="parTrans" cxnId="{A1E31649-2AAA-42E6-8627-B7A6D866193E}">
      <dgm:prSet/>
      <dgm:spPr/>
      <dgm:t>
        <a:bodyPr/>
        <a:lstStyle/>
        <a:p>
          <a:endParaRPr lang="es-ES" sz="2500">
            <a:solidFill>
              <a:schemeClr val="tx1"/>
            </a:solidFill>
          </a:endParaRPr>
        </a:p>
      </dgm:t>
    </dgm:pt>
    <dgm:pt modelId="{3210C523-F58D-4C0B-9CD3-BD906D428D4D}" type="sibTrans" cxnId="{A1E31649-2AAA-42E6-8627-B7A6D866193E}">
      <dgm:prSet custT="1"/>
      <dgm:spPr>
        <a:solidFill>
          <a:schemeClr val="accent2">
            <a:alpha val="90000"/>
          </a:schemeClr>
        </a:solidFill>
      </dgm:spPr>
      <dgm:t>
        <a:bodyPr/>
        <a:lstStyle/>
        <a:p>
          <a:endParaRPr lang="es-ES" sz="2500">
            <a:solidFill>
              <a:schemeClr val="tx1"/>
            </a:solidFill>
          </a:endParaRPr>
        </a:p>
      </dgm:t>
    </dgm:pt>
    <dgm:pt modelId="{E37844CF-E36D-45C3-A583-A1F1CB799443}">
      <dgm:prSet phldrT="[Texto]" custT="1"/>
      <dgm:spPr/>
      <dgm:t>
        <a:bodyPr/>
        <a:lstStyle/>
        <a:p>
          <a:r>
            <a:rPr lang="es-CO" sz="2500" b="1" dirty="0" smtClean="0">
              <a:solidFill>
                <a:schemeClr val="tx1"/>
              </a:solidFill>
            </a:rPr>
            <a:t>1. El Jefe de entidad presenta su informe</a:t>
          </a:r>
          <a:endParaRPr lang="es-ES" sz="2500" b="1" dirty="0">
            <a:solidFill>
              <a:schemeClr val="bg1"/>
            </a:solidFill>
          </a:endParaRPr>
        </a:p>
      </dgm:t>
    </dgm:pt>
    <dgm:pt modelId="{4A253BF4-9377-434C-B3AA-A99F919550EF}" type="parTrans" cxnId="{EDB02C96-657E-4A79-93D0-3C66970FF1B4}">
      <dgm:prSet/>
      <dgm:spPr/>
      <dgm:t>
        <a:bodyPr/>
        <a:lstStyle/>
        <a:p>
          <a:endParaRPr lang="es-ES" sz="2500">
            <a:solidFill>
              <a:schemeClr val="tx1"/>
            </a:solidFill>
          </a:endParaRPr>
        </a:p>
      </dgm:t>
    </dgm:pt>
    <dgm:pt modelId="{AF0367F7-2C94-46E6-B460-FE625B09E1C1}" type="sibTrans" cxnId="{EDB02C96-657E-4A79-93D0-3C66970FF1B4}">
      <dgm:prSet custT="1"/>
      <dgm:spPr>
        <a:solidFill>
          <a:schemeClr val="accent2">
            <a:alpha val="90000"/>
          </a:schemeClr>
        </a:solidFill>
      </dgm:spPr>
      <dgm:t>
        <a:bodyPr/>
        <a:lstStyle/>
        <a:p>
          <a:endParaRPr lang="es-ES" sz="2500">
            <a:solidFill>
              <a:schemeClr val="tx1"/>
            </a:solidFill>
          </a:endParaRPr>
        </a:p>
      </dgm:t>
    </dgm:pt>
    <dgm:pt modelId="{EB2D2761-DED1-4185-B518-C5C60146449B}">
      <dgm:prSet phldrT="[Texto]"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s-CO" sz="2400" b="1" dirty="0" smtClean="0">
              <a:solidFill>
                <a:schemeClr val="tx1"/>
              </a:solidFill>
            </a:rPr>
            <a:t> Diálogo Ciudadano </a:t>
          </a:r>
        </a:p>
        <a:p>
          <a:pPr marL="0" marR="0" indent="0" defTabSz="914400" eaLnBrk="1" fontAlgn="auto" latinLnBrk="0" hangingPunct="1">
            <a:lnSpc>
              <a:spcPct val="100000"/>
            </a:lnSpc>
            <a:spcBef>
              <a:spcPts val="0"/>
            </a:spcBef>
            <a:spcAft>
              <a:spcPts val="0"/>
            </a:spcAft>
            <a:buClrTx/>
            <a:buSzTx/>
            <a:buFontTx/>
            <a:buNone/>
            <a:tabLst/>
            <a:defRPr/>
          </a:pPr>
          <a:r>
            <a:rPr lang="es-CO" sz="2400" b="1" dirty="0" smtClean="0">
              <a:solidFill>
                <a:schemeClr val="tx1"/>
              </a:solidFill>
            </a:rPr>
            <a:t>2 - Mesas-talleres de evaluación con ciudadanos</a:t>
          </a:r>
        </a:p>
        <a:p>
          <a:pPr marL="0" marR="0" indent="0" defTabSz="914400" eaLnBrk="1" fontAlgn="auto" latinLnBrk="0" hangingPunct="1">
            <a:lnSpc>
              <a:spcPct val="100000"/>
            </a:lnSpc>
            <a:spcBef>
              <a:spcPts val="0"/>
            </a:spcBef>
            <a:spcAft>
              <a:spcPts val="0"/>
            </a:spcAft>
            <a:buClrTx/>
            <a:buSzTx/>
            <a:buFontTx/>
            <a:buNone/>
            <a:tabLst/>
            <a:defRPr/>
          </a:pPr>
          <a:r>
            <a:rPr lang="es-CO" sz="2400" b="1" dirty="0" smtClean="0">
              <a:solidFill>
                <a:schemeClr val="tx1"/>
              </a:solidFill>
            </a:rPr>
            <a:t>3. El jefe de la entidad ESCUCHA conclusión ciudadana</a:t>
          </a:r>
          <a:endParaRPr lang="es-ES" sz="2400" b="1" dirty="0">
            <a:solidFill>
              <a:schemeClr val="tx1"/>
            </a:solidFill>
          </a:endParaRPr>
        </a:p>
      </dgm:t>
    </dgm:pt>
    <dgm:pt modelId="{D763F0F2-B770-4545-A208-3DB59B4A2CBD}" type="parTrans" cxnId="{557A22D8-083D-4A31-B1B2-D246541EF592}">
      <dgm:prSet/>
      <dgm:spPr/>
      <dgm:t>
        <a:bodyPr/>
        <a:lstStyle/>
        <a:p>
          <a:endParaRPr lang="es-ES" sz="2500">
            <a:solidFill>
              <a:schemeClr val="tx1"/>
            </a:solidFill>
          </a:endParaRPr>
        </a:p>
      </dgm:t>
    </dgm:pt>
    <dgm:pt modelId="{4A869A8D-E8A9-4B9D-95C7-F658792205D9}" type="sibTrans" cxnId="{557A22D8-083D-4A31-B1B2-D246541EF592}">
      <dgm:prSet custT="1"/>
      <dgm:spPr>
        <a:solidFill>
          <a:schemeClr val="accent2">
            <a:alpha val="90000"/>
          </a:schemeClr>
        </a:solidFill>
      </dgm:spPr>
      <dgm:t>
        <a:bodyPr/>
        <a:lstStyle/>
        <a:p>
          <a:endParaRPr lang="es-ES" sz="2500">
            <a:solidFill>
              <a:schemeClr val="tx1"/>
            </a:solidFill>
          </a:endParaRPr>
        </a:p>
      </dgm:t>
    </dgm:pt>
    <dgm:pt modelId="{08BE6CA8-CEC3-406B-A022-C9DEB7B200A9}">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endParaRPr lang="es-CO" sz="24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r>
            <a:rPr lang="es-CO" sz="2400" b="1" dirty="0" smtClean="0">
              <a:solidFill>
                <a:schemeClr val="tx1"/>
              </a:solidFill>
            </a:rPr>
            <a:t>4. Jefe de la entidad explica y se compromete con plan de mejora</a:t>
          </a:r>
        </a:p>
        <a:p>
          <a:pPr defTabSz="800100">
            <a:lnSpc>
              <a:spcPct val="90000"/>
            </a:lnSpc>
            <a:spcBef>
              <a:spcPct val="0"/>
            </a:spcBef>
            <a:spcAft>
              <a:spcPct val="35000"/>
            </a:spcAft>
          </a:pPr>
          <a:endParaRPr lang="es-CO" sz="2400" dirty="0">
            <a:solidFill>
              <a:schemeClr val="tx1"/>
            </a:solidFill>
          </a:endParaRPr>
        </a:p>
      </dgm:t>
    </dgm:pt>
    <dgm:pt modelId="{731E0867-7830-4DAE-A9A6-FED269249ABE}" type="parTrans" cxnId="{D6542AA8-5481-4D52-BACC-8F250452E156}">
      <dgm:prSet/>
      <dgm:spPr/>
      <dgm:t>
        <a:bodyPr/>
        <a:lstStyle/>
        <a:p>
          <a:endParaRPr lang="es-ES" sz="2500">
            <a:solidFill>
              <a:schemeClr val="tx1"/>
            </a:solidFill>
          </a:endParaRPr>
        </a:p>
      </dgm:t>
    </dgm:pt>
    <dgm:pt modelId="{5C3EF93A-FF02-4000-B0B2-95288B1BE22F}" type="sibTrans" cxnId="{D6542AA8-5481-4D52-BACC-8F250452E156}">
      <dgm:prSet/>
      <dgm:spPr/>
      <dgm:t>
        <a:bodyPr/>
        <a:lstStyle/>
        <a:p>
          <a:endParaRPr lang="es-ES" sz="2500">
            <a:solidFill>
              <a:schemeClr val="tx1"/>
            </a:solidFill>
          </a:endParaRPr>
        </a:p>
      </dgm:t>
    </dgm:pt>
    <dgm:pt modelId="{5B38CC19-163D-457A-B824-9914A1925CB9}" type="pres">
      <dgm:prSet presAssocID="{A0C54141-CDC8-41AA-9583-C1F5D54788C1}" presName="outerComposite" presStyleCnt="0">
        <dgm:presLayoutVars>
          <dgm:chMax val="5"/>
          <dgm:dir/>
          <dgm:resizeHandles val="exact"/>
        </dgm:presLayoutVars>
      </dgm:prSet>
      <dgm:spPr/>
      <dgm:t>
        <a:bodyPr/>
        <a:lstStyle/>
        <a:p>
          <a:endParaRPr lang="es-CO"/>
        </a:p>
      </dgm:t>
    </dgm:pt>
    <dgm:pt modelId="{8BE6E872-E751-484B-9603-D2B91503ECA0}" type="pres">
      <dgm:prSet presAssocID="{A0C54141-CDC8-41AA-9583-C1F5D54788C1}" presName="dummyMaxCanvas" presStyleCnt="0">
        <dgm:presLayoutVars/>
      </dgm:prSet>
      <dgm:spPr/>
      <dgm:t>
        <a:bodyPr/>
        <a:lstStyle/>
        <a:p>
          <a:endParaRPr lang="es-CO"/>
        </a:p>
      </dgm:t>
    </dgm:pt>
    <dgm:pt modelId="{31F7A276-A10A-4090-A735-6C7BFFB9746C}" type="pres">
      <dgm:prSet presAssocID="{A0C54141-CDC8-41AA-9583-C1F5D54788C1}" presName="FourNodes_1" presStyleLbl="node1" presStyleIdx="0" presStyleCnt="4" custScaleX="100236" custScaleY="62823" custLinFactNeighborY="-18588">
        <dgm:presLayoutVars>
          <dgm:bulletEnabled val="1"/>
        </dgm:presLayoutVars>
      </dgm:prSet>
      <dgm:spPr/>
      <dgm:t>
        <a:bodyPr/>
        <a:lstStyle/>
        <a:p>
          <a:endParaRPr lang="es-ES"/>
        </a:p>
      </dgm:t>
    </dgm:pt>
    <dgm:pt modelId="{B0752F6A-33DE-412E-A940-C170F963B21F}" type="pres">
      <dgm:prSet presAssocID="{A0C54141-CDC8-41AA-9583-C1F5D54788C1}" presName="FourNodes_2" presStyleLbl="node1" presStyleIdx="1" presStyleCnt="4" custScaleX="101243" custScaleY="59296" custLinFactNeighborY="-68929">
        <dgm:presLayoutVars>
          <dgm:bulletEnabled val="1"/>
        </dgm:presLayoutVars>
      </dgm:prSet>
      <dgm:spPr/>
      <dgm:t>
        <a:bodyPr/>
        <a:lstStyle/>
        <a:p>
          <a:endParaRPr lang="es-ES"/>
        </a:p>
      </dgm:t>
    </dgm:pt>
    <dgm:pt modelId="{F9DD7D51-2655-498B-8481-57BA6B367C90}" type="pres">
      <dgm:prSet presAssocID="{A0C54141-CDC8-41AA-9583-C1F5D54788C1}" presName="FourNodes_3" presStyleLbl="node1" presStyleIdx="2" presStyleCnt="4" custScaleX="112142" custScaleY="238875" custLinFactNeighborY="-32667">
        <dgm:presLayoutVars>
          <dgm:bulletEnabled val="1"/>
        </dgm:presLayoutVars>
      </dgm:prSet>
      <dgm:spPr/>
      <dgm:t>
        <a:bodyPr/>
        <a:lstStyle/>
        <a:p>
          <a:endParaRPr lang="es-ES"/>
        </a:p>
      </dgm:t>
    </dgm:pt>
    <dgm:pt modelId="{22B54DD6-6AC9-4315-927F-0BF8836C8081}" type="pres">
      <dgm:prSet presAssocID="{A0C54141-CDC8-41AA-9583-C1F5D54788C1}" presName="FourNodes_4" presStyleLbl="node1" presStyleIdx="3" presStyleCnt="4" custScaleX="102948" custScaleY="76391" custLinFactNeighborX="-796" custLinFactNeighborY="11805">
        <dgm:presLayoutVars>
          <dgm:bulletEnabled val="1"/>
        </dgm:presLayoutVars>
      </dgm:prSet>
      <dgm:spPr/>
      <dgm:t>
        <a:bodyPr/>
        <a:lstStyle/>
        <a:p>
          <a:endParaRPr lang="es-ES"/>
        </a:p>
      </dgm:t>
    </dgm:pt>
    <dgm:pt modelId="{5A440C02-1A0B-43FD-A750-9EF34C936A34}" type="pres">
      <dgm:prSet presAssocID="{A0C54141-CDC8-41AA-9583-C1F5D54788C1}" presName="FourConn_1-2" presStyleLbl="fgAccFollowNode1" presStyleIdx="0" presStyleCnt="3" custLinFactNeighborX="-67610" custLinFactNeighborY="-85036">
        <dgm:presLayoutVars>
          <dgm:bulletEnabled val="1"/>
        </dgm:presLayoutVars>
      </dgm:prSet>
      <dgm:spPr/>
      <dgm:t>
        <a:bodyPr/>
        <a:lstStyle/>
        <a:p>
          <a:endParaRPr lang="es-ES"/>
        </a:p>
      </dgm:t>
    </dgm:pt>
    <dgm:pt modelId="{1D1B2FF1-992B-495B-8F42-9C2F24AAA779}" type="pres">
      <dgm:prSet presAssocID="{A0C54141-CDC8-41AA-9583-C1F5D54788C1}" presName="FourConn_2-3" presStyleLbl="fgAccFollowNode1" presStyleIdx="1" presStyleCnt="3" custLinFactY="-51336" custLinFactNeighborX="17002" custLinFactNeighborY="-100000">
        <dgm:presLayoutVars>
          <dgm:bulletEnabled val="1"/>
        </dgm:presLayoutVars>
      </dgm:prSet>
      <dgm:spPr/>
      <dgm:t>
        <a:bodyPr/>
        <a:lstStyle/>
        <a:p>
          <a:endParaRPr lang="es-ES"/>
        </a:p>
      </dgm:t>
    </dgm:pt>
    <dgm:pt modelId="{D75B190E-691C-4F5B-99A5-99B338125E64}" type="pres">
      <dgm:prSet presAssocID="{A0C54141-CDC8-41AA-9583-C1F5D54788C1}" presName="FourConn_3-4" presStyleLbl="fgAccFollowNode1" presStyleIdx="2" presStyleCnt="3" custLinFactNeighborY="44771">
        <dgm:presLayoutVars>
          <dgm:bulletEnabled val="1"/>
        </dgm:presLayoutVars>
      </dgm:prSet>
      <dgm:spPr/>
      <dgm:t>
        <a:bodyPr/>
        <a:lstStyle/>
        <a:p>
          <a:endParaRPr lang="es-ES"/>
        </a:p>
      </dgm:t>
    </dgm:pt>
    <dgm:pt modelId="{8B929708-60C5-40E5-935A-E428A6FB9BAE}" type="pres">
      <dgm:prSet presAssocID="{A0C54141-CDC8-41AA-9583-C1F5D54788C1}" presName="FourNodes_1_text" presStyleLbl="node1" presStyleIdx="3" presStyleCnt="4">
        <dgm:presLayoutVars>
          <dgm:bulletEnabled val="1"/>
        </dgm:presLayoutVars>
      </dgm:prSet>
      <dgm:spPr/>
      <dgm:t>
        <a:bodyPr/>
        <a:lstStyle/>
        <a:p>
          <a:endParaRPr lang="es-ES"/>
        </a:p>
      </dgm:t>
    </dgm:pt>
    <dgm:pt modelId="{6C37A64A-9364-419B-8EAE-E33A6919200F}" type="pres">
      <dgm:prSet presAssocID="{A0C54141-CDC8-41AA-9583-C1F5D54788C1}" presName="FourNodes_2_text" presStyleLbl="node1" presStyleIdx="3" presStyleCnt="4">
        <dgm:presLayoutVars>
          <dgm:bulletEnabled val="1"/>
        </dgm:presLayoutVars>
      </dgm:prSet>
      <dgm:spPr/>
      <dgm:t>
        <a:bodyPr/>
        <a:lstStyle/>
        <a:p>
          <a:endParaRPr lang="es-ES"/>
        </a:p>
      </dgm:t>
    </dgm:pt>
    <dgm:pt modelId="{52D51994-258E-47D6-9BC2-7B6601CF1F8F}" type="pres">
      <dgm:prSet presAssocID="{A0C54141-CDC8-41AA-9583-C1F5D54788C1}" presName="FourNodes_3_text" presStyleLbl="node1" presStyleIdx="3" presStyleCnt="4">
        <dgm:presLayoutVars>
          <dgm:bulletEnabled val="1"/>
        </dgm:presLayoutVars>
      </dgm:prSet>
      <dgm:spPr/>
      <dgm:t>
        <a:bodyPr/>
        <a:lstStyle/>
        <a:p>
          <a:endParaRPr lang="es-ES"/>
        </a:p>
      </dgm:t>
    </dgm:pt>
    <dgm:pt modelId="{6991C0E2-A1A6-4BF4-BE98-6C19E8F09EA5}" type="pres">
      <dgm:prSet presAssocID="{A0C54141-CDC8-41AA-9583-C1F5D54788C1}" presName="FourNodes_4_text" presStyleLbl="node1" presStyleIdx="3" presStyleCnt="4">
        <dgm:presLayoutVars>
          <dgm:bulletEnabled val="1"/>
        </dgm:presLayoutVars>
      </dgm:prSet>
      <dgm:spPr/>
      <dgm:t>
        <a:bodyPr/>
        <a:lstStyle/>
        <a:p>
          <a:endParaRPr lang="es-ES"/>
        </a:p>
      </dgm:t>
    </dgm:pt>
  </dgm:ptLst>
  <dgm:cxnLst>
    <dgm:cxn modelId="{4EEE28C1-9D05-4C46-9F48-EE7D85920B30}" type="presOf" srcId="{E37844CF-E36D-45C3-A583-A1F1CB799443}" destId="{6C37A64A-9364-419B-8EAE-E33A6919200F}" srcOrd="1" destOrd="0" presId="urn:microsoft.com/office/officeart/2005/8/layout/vProcess5"/>
    <dgm:cxn modelId="{EA3C761F-849E-4482-B325-77DA85952F3B}" type="presOf" srcId="{E37844CF-E36D-45C3-A583-A1F1CB799443}" destId="{B0752F6A-33DE-412E-A940-C170F963B21F}" srcOrd="0" destOrd="0" presId="urn:microsoft.com/office/officeart/2005/8/layout/vProcess5"/>
    <dgm:cxn modelId="{DF43C851-6747-465F-9012-AE97A3A40527}" type="presOf" srcId="{08BE6CA8-CEC3-406B-A022-C9DEB7B200A9}" destId="{22B54DD6-6AC9-4315-927F-0BF8836C8081}" srcOrd="0" destOrd="0" presId="urn:microsoft.com/office/officeart/2005/8/layout/vProcess5"/>
    <dgm:cxn modelId="{31FB234F-9383-456F-B0BF-4EDE9FC20FE7}" type="presOf" srcId="{AF0367F7-2C94-46E6-B460-FE625B09E1C1}" destId="{1D1B2FF1-992B-495B-8F42-9C2F24AAA779}" srcOrd="0" destOrd="0" presId="urn:microsoft.com/office/officeart/2005/8/layout/vProcess5"/>
    <dgm:cxn modelId="{CB3C3200-B2F6-444C-87B9-E43DA47E99BB}" type="presOf" srcId="{EB2D2761-DED1-4185-B518-C5C60146449B}" destId="{52D51994-258E-47D6-9BC2-7B6601CF1F8F}" srcOrd="1" destOrd="0" presId="urn:microsoft.com/office/officeart/2005/8/layout/vProcess5"/>
    <dgm:cxn modelId="{2FDB4EC2-2A23-415F-910B-00DD1EF9355C}" type="presOf" srcId="{08BE6CA8-CEC3-406B-A022-C9DEB7B200A9}" destId="{6991C0E2-A1A6-4BF4-BE98-6C19E8F09EA5}" srcOrd="1" destOrd="0" presId="urn:microsoft.com/office/officeart/2005/8/layout/vProcess5"/>
    <dgm:cxn modelId="{9F8C7F81-BB56-4B04-BA40-66905BF78703}" type="presOf" srcId="{A0C54141-CDC8-41AA-9583-C1F5D54788C1}" destId="{5B38CC19-163D-457A-B824-9914A1925CB9}" srcOrd="0" destOrd="0" presId="urn:microsoft.com/office/officeart/2005/8/layout/vProcess5"/>
    <dgm:cxn modelId="{EDB02C96-657E-4A79-93D0-3C66970FF1B4}" srcId="{A0C54141-CDC8-41AA-9583-C1F5D54788C1}" destId="{E37844CF-E36D-45C3-A583-A1F1CB799443}" srcOrd="1" destOrd="0" parTransId="{4A253BF4-9377-434C-B3AA-A99F919550EF}" sibTransId="{AF0367F7-2C94-46E6-B460-FE625B09E1C1}"/>
    <dgm:cxn modelId="{A1E31649-2AAA-42E6-8627-B7A6D866193E}" srcId="{A0C54141-CDC8-41AA-9583-C1F5D54788C1}" destId="{AA66A1A7-CB07-451A-BD67-3A1A29F547E5}" srcOrd="0" destOrd="0" parTransId="{937745B2-5DD7-4C7E-9130-EBDF125CD91D}" sibTransId="{3210C523-F58D-4C0B-9CD3-BD906D428D4D}"/>
    <dgm:cxn modelId="{64BE600A-9C12-4D79-90C1-38AF10342E2B}" type="presOf" srcId="{AA66A1A7-CB07-451A-BD67-3A1A29F547E5}" destId="{31F7A276-A10A-4090-A735-6C7BFFB9746C}" srcOrd="0" destOrd="0" presId="urn:microsoft.com/office/officeart/2005/8/layout/vProcess5"/>
    <dgm:cxn modelId="{178E2471-296C-414E-8EA5-705591041E89}" type="presOf" srcId="{4A869A8D-E8A9-4B9D-95C7-F658792205D9}" destId="{D75B190E-691C-4F5B-99A5-99B338125E64}" srcOrd="0" destOrd="0" presId="urn:microsoft.com/office/officeart/2005/8/layout/vProcess5"/>
    <dgm:cxn modelId="{95D4D54E-9E5A-407F-9F2F-29892CA29E40}" type="presOf" srcId="{AA66A1A7-CB07-451A-BD67-3A1A29F547E5}" destId="{8B929708-60C5-40E5-935A-E428A6FB9BAE}" srcOrd="1" destOrd="0" presId="urn:microsoft.com/office/officeart/2005/8/layout/vProcess5"/>
    <dgm:cxn modelId="{D6542AA8-5481-4D52-BACC-8F250452E156}" srcId="{A0C54141-CDC8-41AA-9583-C1F5D54788C1}" destId="{08BE6CA8-CEC3-406B-A022-C9DEB7B200A9}" srcOrd="3" destOrd="0" parTransId="{731E0867-7830-4DAE-A9A6-FED269249ABE}" sibTransId="{5C3EF93A-FF02-4000-B0B2-95288B1BE22F}"/>
    <dgm:cxn modelId="{F5E95A83-7C30-4A0F-A9F0-F8E00A3C88C0}" type="presOf" srcId="{3210C523-F58D-4C0B-9CD3-BD906D428D4D}" destId="{5A440C02-1A0B-43FD-A750-9EF34C936A34}" srcOrd="0" destOrd="0" presId="urn:microsoft.com/office/officeart/2005/8/layout/vProcess5"/>
    <dgm:cxn modelId="{EB0711FA-F160-4FE0-A1E4-C0E5497F147E}" type="presOf" srcId="{EB2D2761-DED1-4185-B518-C5C60146449B}" destId="{F9DD7D51-2655-498B-8481-57BA6B367C90}" srcOrd="0" destOrd="0" presId="urn:microsoft.com/office/officeart/2005/8/layout/vProcess5"/>
    <dgm:cxn modelId="{557A22D8-083D-4A31-B1B2-D246541EF592}" srcId="{A0C54141-CDC8-41AA-9583-C1F5D54788C1}" destId="{EB2D2761-DED1-4185-B518-C5C60146449B}" srcOrd="2" destOrd="0" parTransId="{D763F0F2-B770-4545-A208-3DB59B4A2CBD}" sibTransId="{4A869A8D-E8A9-4B9D-95C7-F658792205D9}"/>
    <dgm:cxn modelId="{5ED88739-39BA-41D5-A2BD-48F5FD7387CA}" type="presParOf" srcId="{5B38CC19-163D-457A-B824-9914A1925CB9}" destId="{8BE6E872-E751-484B-9603-D2B91503ECA0}" srcOrd="0" destOrd="0" presId="urn:microsoft.com/office/officeart/2005/8/layout/vProcess5"/>
    <dgm:cxn modelId="{99DACD29-9C35-44FE-BAFD-1E42866F344E}" type="presParOf" srcId="{5B38CC19-163D-457A-B824-9914A1925CB9}" destId="{31F7A276-A10A-4090-A735-6C7BFFB9746C}" srcOrd="1" destOrd="0" presId="urn:microsoft.com/office/officeart/2005/8/layout/vProcess5"/>
    <dgm:cxn modelId="{3B0EFBBF-5049-44CB-B07E-97C9BB7AB22D}" type="presParOf" srcId="{5B38CC19-163D-457A-B824-9914A1925CB9}" destId="{B0752F6A-33DE-412E-A940-C170F963B21F}" srcOrd="2" destOrd="0" presId="urn:microsoft.com/office/officeart/2005/8/layout/vProcess5"/>
    <dgm:cxn modelId="{06D55D2E-1FFF-4C11-942A-8C1FB7FE493F}" type="presParOf" srcId="{5B38CC19-163D-457A-B824-9914A1925CB9}" destId="{F9DD7D51-2655-498B-8481-57BA6B367C90}" srcOrd="3" destOrd="0" presId="urn:microsoft.com/office/officeart/2005/8/layout/vProcess5"/>
    <dgm:cxn modelId="{A262532B-7E4D-4FCE-A760-D1E9F4EC0627}" type="presParOf" srcId="{5B38CC19-163D-457A-B824-9914A1925CB9}" destId="{22B54DD6-6AC9-4315-927F-0BF8836C8081}" srcOrd="4" destOrd="0" presId="urn:microsoft.com/office/officeart/2005/8/layout/vProcess5"/>
    <dgm:cxn modelId="{0248D278-7708-457E-85E7-A81EDFD903A2}" type="presParOf" srcId="{5B38CC19-163D-457A-B824-9914A1925CB9}" destId="{5A440C02-1A0B-43FD-A750-9EF34C936A34}" srcOrd="5" destOrd="0" presId="urn:microsoft.com/office/officeart/2005/8/layout/vProcess5"/>
    <dgm:cxn modelId="{0FCDFD25-FEE2-4588-8DED-62DF95E27C5C}" type="presParOf" srcId="{5B38CC19-163D-457A-B824-9914A1925CB9}" destId="{1D1B2FF1-992B-495B-8F42-9C2F24AAA779}" srcOrd="6" destOrd="0" presId="urn:microsoft.com/office/officeart/2005/8/layout/vProcess5"/>
    <dgm:cxn modelId="{030366E7-1FD6-4236-800D-4362958A04C5}" type="presParOf" srcId="{5B38CC19-163D-457A-B824-9914A1925CB9}" destId="{D75B190E-691C-4F5B-99A5-99B338125E64}" srcOrd="7" destOrd="0" presId="urn:microsoft.com/office/officeart/2005/8/layout/vProcess5"/>
    <dgm:cxn modelId="{2024FB8A-5FA6-4A59-B207-E623F2BCEDA4}" type="presParOf" srcId="{5B38CC19-163D-457A-B824-9914A1925CB9}" destId="{8B929708-60C5-40E5-935A-E428A6FB9BAE}" srcOrd="8" destOrd="0" presId="urn:microsoft.com/office/officeart/2005/8/layout/vProcess5"/>
    <dgm:cxn modelId="{2300A7B3-BD76-4681-BE31-51DA655EEADF}" type="presParOf" srcId="{5B38CC19-163D-457A-B824-9914A1925CB9}" destId="{6C37A64A-9364-419B-8EAE-E33A6919200F}" srcOrd="9" destOrd="0" presId="urn:microsoft.com/office/officeart/2005/8/layout/vProcess5"/>
    <dgm:cxn modelId="{3E04284D-B6D1-4875-A437-AA9C0BC5E5E1}" type="presParOf" srcId="{5B38CC19-163D-457A-B824-9914A1925CB9}" destId="{52D51994-258E-47D6-9BC2-7B6601CF1F8F}" srcOrd="10" destOrd="0" presId="urn:microsoft.com/office/officeart/2005/8/layout/vProcess5"/>
    <dgm:cxn modelId="{5B05723B-98D4-48B0-AE3F-46CB5E325B49}" type="presParOf" srcId="{5B38CC19-163D-457A-B824-9914A1925CB9}" destId="{6991C0E2-A1A6-4BF4-BE98-6C19E8F09EA5}" srcOrd="11" destOrd="0" presId="urn:microsoft.com/office/officeart/2005/8/layout/vProcess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1EBC9C-E2CE-4A59-84DF-307897E1A022}" type="doc">
      <dgm:prSet loTypeId="urn:microsoft.com/office/officeart/2008/layout/VerticalCurvedList" loCatId="list" qsTypeId="urn:microsoft.com/office/officeart/2005/8/quickstyle/simple1" qsCatId="simple" csTypeId="urn:microsoft.com/office/officeart/2005/8/colors/colorful1#1" csCatId="colorful" phldr="1"/>
      <dgm:spPr/>
      <dgm:t>
        <a:bodyPr/>
        <a:lstStyle/>
        <a:p>
          <a:endParaRPr lang="es-CO"/>
        </a:p>
      </dgm:t>
    </dgm:pt>
    <dgm:pt modelId="{5A441E2D-8C3F-4A49-A8F2-B0E10D8994B8}">
      <dgm:prSet phldrT="[Texto]" custT="1"/>
      <dgm:spPr>
        <a:xfrm>
          <a:off x="489079" y="582024"/>
          <a:ext cx="4955773" cy="290852"/>
        </a:xfr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CO" sz="1600" dirty="0">
              <a:solidFill>
                <a:sysClr val="window" lastClr="FFFFFF"/>
              </a:solidFill>
              <a:latin typeface="Calibri"/>
              <a:ea typeface="+mn-ea"/>
              <a:cs typeface="+mn-cs"/>
            </a:rPr>
            <a:t>Un encuentro donde las entidades hablan y los ciudadanos </a:t>
          </a:r>
          <a:r>
            <a:rPr lang="es-CO" sz="1600" dirty="0" smtClean="0">
              <a:solidFill>
                <a:sysClr val="window" lastClr="FFFFFF"/>
              </a:solidFill>
              <a:latin typeface="Calibri"/>
              <a:ea typeface="+mn-ea"/>
              <a:cs typeface="+mn-cs"/>
            </a:rPr>
            <a:t>sólo </a:t>
          </a:r>
          <a:r>
            <a:rPr lang="es-CO" sz="1600" dirty="0">
              <a:solidFill>
                <a:sysClr val="window" lastClr="FFFFFF"/>
              </a:solidFill>
              <a:latin typeface="Calibri"/>
              <a:ea typeface="+mn-ea"/>
              <a:cs typeface="+mn-cs"/>
            </a:rPr>
            <a:t>escuchan.</a:t>
          </a:r>
        </a:p>
      </dgm:t>
    </dgm:pt>
    <dgm:pt modelId="{332AD0DA-EEAA-47A5-AB77-44CEBF81C9A0}" type="parTrans" cxnId="{4435CB8F-1436-406C-8A2D-5253E2F7BE49}">
      <dgm:prSet/>
      <dgm:spPr/>
      <dgm:t>
        <a:bodyPr/>
        <a:lstStyle/>
        <a:p>
          <a:endParaRPr lang="es-CO" sz="3200"/>
        </a:p>
      </dgm:t>
    </dgm:pt>
    <dgm:pt modelId="{1025B26B-6321-4E9D-A2CA-C85463276023}" type="sibTrans" cxnId="{4435CB8F-1436-406C-8A2D-5253E2F7BE49}">
      <dgm:prSet/>
      <dgm:spPr/>
      <dgm:t>
        <a:bodyPr/>
        <a:lstStyle/>
        <a:p>
          <a:endParaRPr lang="es-CO" sz="3200"/>
        </a:p>
      </dgm:t>
    </dgm:pt>
    <dgm:pt modelId="{268A2533-4AA9-41B9-A65B-64DC64A01B99}">
      <dgm:prSet phldrT="[Texto]" custT="1"/>
      <dgm:spPr>
        <a:xfrm>
          <a:off x="633417" y="1018239"/>
          <a:ext cx="4811435" cy="290852"/>
        </a:xfrm>
        <a:solidFill>
          <a:srgbClr val="8064A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CO" sz="1600" dirty="0">
              <a:solidFill>
                <a:sysClr val="window" lastClr="FFFFFF"/>
              </a:solidFill>
              <a:latin typeface="Calibri"/>
              <a:ea typeface="+mn-ea"/>
              <a:cs typeface="+mn-cs"/>
            </a:rPr>
            <a:t>Un evento donde la mayoría de los que asisten son servidores públicos.</a:t>
          </a:r>
        </a:p>
      </dgm:t>
    </dgm:pt>
    <dgm:pt modelId="{4D2B4F13-C76F-4CA3-AC56-0A704676F631}" type="parTrans" cxnId="{428361DD-CB0F-401B-99F7-3174DBE9525F}">
      <dgm:prSet/>
      <dgm:spPr/>
      <dgm:t>
        <a:bodyPr/>
        <a:lstStyle/>
        <a:p>
          <a:endParaRPr lang="es-CO" sz="3200"/>
        </a:p>
      </dgm:t>
    </dgm:pt>
    <dgm:pt modelId="{91128599-13A0-401E-A36D-92172D813E41}" type="sibTrans" cxnId="{428361DD-CB0F-401B-99F7-3174DBE9525F}">
      <dgm:prSet/>
      <dgm:spPr/>
      <dgm:t>
        <a:bodyPr/>
        <a:lstStyle/>
        <a:p>
          <a:endParaRPr lang="es-CO" sz="3200"/>
        </a:p>
      </dgm:t>
    </dgm:pt>
    <dgm:pt modelId="{2627EB09-DDD5-4D2F-942F-1C6DF79C72DA}">
      <dgm:prSet custT="1"/>
      <dgm:spPr>
        <a:xfrm>
          <a:off x="679503" y="1454773"/>
          <a:ext cx="4765349" cy="290852"/>
        </a:xfr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CO" sz="1600" dirty="0">
              <a:solidFill>
                <a:sysClr val="window" lastClr="FFFFFF"/>
              </a:solidFill>
              <a:latin typeface="Calibri"/>
              <a:ea typeface="+mn-ea"/>
              <a:cs typeface="+mn-cs"/>
            </a:rPr>
            <a:t>La presentación </a:t>
          </a:r>
          <a:r>
            <a:rPr lang="es-CO" sz="1600" dirty="0" smtClean="0">
              <a:solidFill>
                <a:sysClr val="window" lastClr="FFFFFF"/>
              </a:solidFill>
              <a:latin typeface="Calibri"/>
              <a:ea typeface="+mn-ea"/>
              <a:cs typeface="+mn-cs"/>
            </a:rPr>
            <a:t>unilateral de </a:t>
          </a:r>
          <a:r>
            <a:rPr lang="es-CO" sz="1600" dirty="0">
              <a:solidFill>
                <a:sysClr val="window" lastClr="FFFFFF"/>
              </a:solidFill>
              <a:latin typeface="Calibri"/>
              <a:ea typeface="+mn-ea"/>
              <a:cs typeface="+mn-cs"/>
            </a:rPr>
            <a:t>un informe </a:t>
          </a:r>
          <a:r>
            <a:rPr lang="es-CO" sz="1600" dirty="0" smtClean="0">
              <a:solidFill>
                <a:sysClr val="window" lastClr="FFFFFF"/>
              </a:solidFill>
              <a:latin typeface="Calibri"/>
              <a:ea typeface="+mn-ea"/>
              <a:cs typeface="+mn-cs"/>
            </a:rPr>
            <a:t>extenso </a:t>
          </a:r>
          <a:r>
            <a:rPr lang="es-CO" sz="1600" dirty="0">
              <a:solidFill>
                <a:sysClr val="window" lastClr="FFFFFF"/>
              </a:solidFill>
              <a:latin typeface="Calibri"/>
              <a:ea typeface="+mn-ea"/>
              <a:cs typeface="+mn-cs"/>
            </a:rPr>
            <a:t>y </a:t>
          </a:r>
          <a:r>
            <a:rPr lang="es-CO" sz="1600" dirty="0" smtClean="0">
              <a:solidFill>
                <a:sysClr val="window" lastClr="FFFFFF"/>
              </a:solidFill>
              <a:latin typeface="Calibri"/>
              <a:ea typeface="+mn-ea"/>
              <a:cs typeface="+mn-cs"/>
            </a:rPr>
            <a:t>técnico por parte de la entidad.</a:t>
          </a:r>
          <a:endParaRPr lang="es-CO" sz="1600" dirty="0">
            <a:solidFill>
              <a:sysClr val="window" lastClr="FFFFFF"/>
            </a:solidFill>
            <a:latin typeface="Calibri"/>
            <a:ea typeface="+mn-ea"/>
            <a:cs typeface="+mn-cs"/>
          </a:endParaRPr>
        </a:p>
      </dgm:t>
    </dgm:pt>
    <dgm:pt modelId="{DCB2099B-B52A-42D9-986C-7B51EB2DEB1D}" type="parTrans" cxnId="{F87E96FC-7C21-4184-9856-B765CEB4F8D8}">
      <dgm:prSet/>
      <dgm:spPr/>
      <dgm:t>
        <a:bodyPr/>
        <a:lstStyle/>
        <a:p>
          <a:endParaRPr lang="es-CO" sz="3200"/>
        </a:p>
      </dgm:t>
    </dgm:pt>
    <dgm:pt modelId="{0644E4AA-212C-4229-B4CA-67261E48E96F}" type="sibTrans" cxnId="{F87E96FC-7C21-4184-9856-B765CEB4F8D8}">
      <dgm:prSet/>
      <dgm:spPr/>
      <dgm:t>
        <a:bodyPr/>
        <a:lstStyle/>
        <a:p>
          <a:endParaRPr lang="es-CO" sz="3200"/>
        </a:p>
      </dgm:t>
    </dgm:pt>
    <dgm:pt modelId="{D6A89143-DC92-4781-9424-D6B0D870A411}">
      <dgm:prSet custT="1"/>
      <dgm:spPr>
        <a:xfrm>
          <a:off x="489079" y="2327522"/>
          <a:ext cx="4955773" cy="290852"/>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CO" sz="1600" dirty="0" smtClean="0">
              <a:solidFill>
                <a:sysClr val="window" lastClr="FFFFFF"/>
              </a:solidFill>
              <a:latin typeface="Calibri"/>
              <a:ea typeface="+mn-ea"/>
              <a:cs typeface="+mn-cs"/>
            </a:rPr>
            <a:t>La única actividad programada en el año por la entidad para rendir cuentas a la ciudadanía.</a:t>
          </a:r>
          <a:endParaRPr lang="es-CO" sz="1600" dirty="0">
            <a:solidFill>
              <a:sysClr val="window" lastClr="FFFFFF"/>
            </a:solidFill>
            <a:latin typeface="Calibri"/>
            <a:ea typeface="+mn-ea"/>
            <a:cs typeface="+mn-cs"/>
          </a:endParaRPr>
        </a:p>
      </dgm:t>
    </dgm:pt>
    <dgm:pt modelId="{00600305-5AB2-49FB-9F86-CE3131A2ED09}" type="parTrans" cxnId="{78D91022-A600-4BD6-B01E-8C0AD664DE40}">
      <dgm:prSet/>
      <dgm:spPr/>
      <dgm:t>
        <a:bodyPr/>
        <a:lstStyle/>
        <a:p>
          <a:endParaRPr lang="es-CO" sz="3200"/>
        </a:p>
      </dgm:t>
    </dgm:pt>
    <dgm:pt modelId="{8B9B8805-F79A-4E9B-8D4A-77554CA6F58C}" type="sibTrans" cxnId="{78D91022-A600-4BD6-B01E-8C0AD664DE40}">
      <dgm:prSet/>
      <dgm:spPr/>
      <dgm:t>
        <a:bodyPr/>
        <a:lstStyle/>
        <a:p>
          <a:endParaRPr lang="es-CO" sz="3200"/>
        </a:p>
      </dgm:t>
    </dgm:pt>
    <dgm:pt modelId="{2E4F1BC2-4E03-4BC0-BF65-0D276504F2AE}">
      <dgm:prSet phldrT="[Texto]" custT="1"/>
      <dgm:spPr>
        <a:xfrm>
          <a:off x="225686" y="145490"/>
          <a:ext cx="5219166" cy="290852"/>
        </a:xfr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CO" sz="1600" dirty="0" smtClean="0">
              <a:solidFill>
                <a:sysClr val="window" lastClr="FFFFFF"/>
              </a:solidFill>
              <a:latin typeface="Calibri"/>
              <a:ea typeface="+mn-ea"/>
              <a:cs typeface="+mn-cs"/>
            </a:rPr>
            <a:t>Una reunión en la que los ciudadanos van a presentar quejas y reclamos.</a:t>
          </a:r>
          <a:endParaRPr lang="es-CO" sz="1600" dirty="0">
            <a:solidFill>
              <a:sysClr val="window" lastClr="FFFFFF"/>
            </a:solidFill>
            <a:latin typeface="Calibri"/>
            <a:ea typeface="+mn-ea"/>
            <a:cs typeface="+mn-cs"/>
          </a:endParaRPr>
        </a:p>
      </dgm:t>
    </dgm:pt>
    <dgm:pt modelId="{7F655044-B0CB-4B88-80AC-F70A986C9CF4}" type="parTrans" cxnId="{DEE3AD32-14BF-418B-B39E-A984F1EC55CF}">
      <dgm:prSet/>
      <dgm:spPr/>
      <dgm:t>
        <a:bodyPr/>
        <a:lstStyle/>
        <a:p>
          <a:endParaRPr lang="es-CO"/>
        </a:p>
      </dgm:t>
    </dgm:pt>
    <dgm:pt modelId="{87EE200A-418B-452C-9114-61D1064FD20C}" type="sibTrans" cxnId="{DEE3AD32-14BF-418B-B39E-A984F1EC55CF}">
      <dgm:prSet/>
      <dgm:spPr/>
      <dgm:t>
        <a:bodyPr/>
        <a:lstStyle/>
        <a:p>
          <a:endParaRPr lang="es-CO"/>
        </a:p>
      </dgm:t>
    </dgm:pt>
    <dgm:pt modelId="{981D950F-9603-42EC-89AE-0543991FDE0D}" type="pres">
      <dgm:prSet presAssocID="{961EBC9C-E2CE-4A59-84DF-307897E1A022}" presName="Name0" presStyleCnt="0">
        <dgm:presLayoutVars>
          <dgm:chMax val="7"/>
          <dgm:chPref val="7"/>
          <dgm:dir/>
        </dgm:presLayoutVars>
      </dgm:prSet>
      <dgm:spPr/>
      <dgm:t>
        <a:bodyPr/>
        <a:lstStyle/>
        <a:p>
          <a:endParaRPr lang="es-CO"/>
        </a:p>
      </dgm:t>
    </dgm:pt>
    <dgm:pt modelId="{03572301-3EB6-4745-9E14-368C4E75CF6E}" type="pres">
      <dgm:prSet presAssocID="{961EBC9C-E2CE-4A59-84DF-307897E1A022}" presName="Name1" presStyleCnt="0"/>
      <dgm:spPr/>
    </dgm:pt>
    <dgm:pt modelId="{4347F27F-7269-4B97-B69C-D74DFD350A4E}" type="pres">
      <dgm:prSet presAssocID="{961EBC9C-E2CE-4A59-84DF-307897E1A022}" presName="cycle" presStyleCnt="0"/>
      <dgm:spPr/>
    </dgm:pt>
    <dgm:pt modelId="{104E6067-35BD-4CC6-963B-6970FE153EBC}" type="pres">
      <dgm:prSet presAssocID="{961EBC9C-E2CE-4A59-84DF-307897E1A022}" presName="srcNode" presStyleLbl="node1" presStyleIdx="0" presStyleCnt="5"/>
      <dgm:spPr/>
    </dgm:pt>
    <dgm:pt modelId="{19932D50-23AF-4021-BDE9-A37B2FFD29A4}" type="pres">
      <dgm:prSet presAssocID="{961EBC9C-E2CE-4A59-84DF-307897E1A022}" presName="conn" presStyleLbl="parChTrans1D2" presStyleIdx="0" presStyleCnt="1"/>
      <dgm:spPr>
        <a:prstGeom prst="blockArc">
          <a:avLst>
            <a:gd name="adj1" fmla="val 18900000"/>
            <a:gd name="adj2" fmla="val 2700000"/>
            <a:gd name="adj3" fmla="val 501"/>
          </a:avLst>
        </a:prstGeom>
      </dgm:spPr>
      <dgm:t>
        <a:bodyPr/>
        <a:lstStyle/>
        <a:p>
          <a:endParaRPr lang="es-CO"/>
        </a:p>
      </dgm:t>
    </dgm:pt>
    <dgm:pt modelId="{E2089104-8E5A-4F9E-AFD7-F07B384FABF8}" type="pres">
      <dgm:prSet presAssocID="{961EBC9C-E2CE-4A59-84DF-307897E1A022}" presName="extraNode" presStyleLbl="node1" presStyleIdx="0" presStyleCnt="5"/>
      <dgm:spPr/>
    </dgm:pt>
    <dgm:pt modelId="{D2CA820F-E7CB-4F07-AAFA-6DA04C6CA015}" type="pres">
      <dgm:prSet presAssocID="{961EBC9C-E2CE-4A59-84DF-307897E1A022}" presName="dstNode" presStyleLbl="node1" presStyleIdx="0" presStyleCnt="5"/>
      <dgm:spPr/>
    </dgm:pt>
    <dgm:pt modelId="{BD3B46AC-3765-4DB1-AE39-D15CDCC6F442}" type="pres">
      <dgm:prSet presAssocID="{5A441E2D-8C3F-4A49-A8F2-B0E10D8994B8}" presName="text_1" presStyleLbl="node1" presStyleIdx="0" presStyleCnt="5">
        <dgm:presLayoutVars>
          <dgm:bulletEnabled val="1"/>
        </dgm:presLayoutVars>
      </dgm:prSet>
      <dgm:spPr/>
      <dgm:t>
        <a:bodyPr/>
        <a:lstStyle/>
        <a:p>
          <a:endParaRPr lang="es-CO"/>
        </a:p>
      </dgm:t>
    </dgm:pt>
    <dgm:pt modelId="{732FF0A1-0A4D-4D8C-8B91-376EE412F9F4}" type="pres">
      <dgm:prSet presAssocID="{5A441E2D-8C3F-4A49-A8F2-B0E10D8994B8}" presName="accent_1" presStyleCnt="0"/>
      <dgm:spPr/>
    </dgm:pt>
    <dgm:pt modelId="{0D7F8E10-C33C-47AA-AA3C-B0A6E86B2E76}" type="pres">
      <dgm:prSet presAssocID="{5A441E2D-8C3F-4A49-A8F2-B0E10D8994B8}" presName="accentRepeatNode" presStyleLbl="solidFgAcc1" presStyleIdx="0" presStyleCnt="5"/>
      <dgm:spPr>
        <a:xfrm>
          <a:off x="307296" y="545668"/>
          <a:ext cx="363565" cy="363565"/>
        </a:xfrm>
        <a:prstGeom prst="ellipse">
          <a:avLst/>
        </a:prstGeom>
        <a:solidFill>
          <a:sysClr val="window" lastClr="FFFFFF">
            <a:hueOff val="0"/>
            <a:satOff val="0"/>
            <a:lumOff val="0"/>
            <a:alphaOff val="0"/>
          </a:sysClr>
        </a:solidFill>
        <a:ln w="25400" cap="flat" cmpd="sng" algn="ctr">
          <a:solidFill>
            <a:srgbClr val="9BBB59">
              <a:hueOff val="0"/>
              <a:satOff val="0"/>
              <a:lumOff val="0"/>
              <a:alphaOff val="0"/>
            </a:srgbClr>
          </a:solidFill>
          <a:prstDash val="solid"/>
        </a:ln>
        <a:effectLst/>
      </dgm:spPr>
    </dgm:pt>
    <dgm:pt modelId="{732B7F78-405C-4B79-A137-912E1155D72D}" type="pres">
      <dgm:prSet presAssocID="{268A2533-4AA9-41B9-A65B-64DC64A01B99}" presName="text_2" presStyleLbl="node1" presStyleIdx="1" presStyleCnt="5">
        <dgm:presLayoutVars>
          <dgm:bulletEnabled val="1"/>
        </dgm:presLayoutVars>
      </dgm:prSet>
      <dgm:spPr/>
      <dgm:t>
        <a:bodyPr/>
        <a:lstStyle/>
        <a:p>
          <a:endParaRPr lang="es-CO"/>
        </a:p>
      </dgm:t>
    </dgm:pt>
    <dgm:pt modelId="{8694EC1E-76B5-4870-A6C8-CFB98795ADA1}" type="pres">
      <dgm:prSet presAssocID="{268A2533-4AA9-41B9-A65B-64DC64A01B99}" presName="accent_2" presStyleCnt="0"/>
      <dgm:spPr/>
    </dgm:pt>
    <dgm:pt modelId="{16BD2F4F-B15B-405E-8DC1-FB3E0B2B87AB}" type="pres">
      <dgm:prSet presAssocID="{268A2533-4AA9-41B9-A65B-64DC64A01B99}" presName="accentRepeatNode" presStyleLbl="solidFgAcc1" presStyleIdx="1" presStyleCnt="5"/>
      <dgm:spPr>
        <a:xfrm>
          <a:off x="451634" y="981882"/>
          <a:ext cx="363565" cy="363565"/>
        </a:xfrm>
        <a:prstGeom prst="ellipse">
          <a:avLst/>
        </a:prstGeom>
        <a:solidFill>
          <a:sysClr val="window" lastClr="FFFFFF">
            <a:hueOff val="0"/>
            <a:satOff val="0"/>
            <a:lumOff val="0"/>
            <a:alphaOff val="0"/>
          </a:sysClr>
        </a:solidFill>
        <a:ln w="25400" cap="flat" cmpd="sng" algn="ctr">
          <a:solidFill>
            <a:srgbClr val="8064A2">
              <a:hueOff val="0"/>
              <a:satOff val="0"/>
              <a:lumOff val="0"/>
              <a:alphaOff val="0"/>
            </a:srgbClr>
          </a:solidFill>
          <a:prstDash val="solid"/>
        </a:ln>
        <a:effectLst/>
      </dgm:spPr>
    </dgm:pt>
    <dgm:pt modelId="{A091774E-D581-4804-AB91-13C837C74B96}" type="pres">
      <dgm:prSet presAssocID="{2627EB09-DDD5-4D2F-942F-1C6DF79C72DA}" presName="text_3" presStyleLbl="node1" presStyleIdx="2" presStyleCnt="5">
        <dgm:presLayoutVars>
          <dgm:bulletEnabled val="1"/>
        </dgm:presLayoutVars>
      </dgm:prSet>
      <dgm:spPr/>
      <dgm:t>
        <a:bodyPr/>
        <a:lstStyle/>
        <a:p>
          <a:endParaRPr lang="es-CO"/>
        </a:p>
      </dgm:t>
    </dgm:pt>
    <dgm:pt modelId="{E4760F52-C689-4012-A9B4-9DDEED8068BE}" type="pres">
      <dgm:prSet presAssocID="{2627EB09-DDD5-4D2F-942F-1C6DF79C72DA}" presName="accent_3" presStyleCnt="0"/>
      <dgm:spPr/>
    </dgm:pt>
    <dgm:pt modelId="{B413D2DE-D2C1-4044-AC9C-E8311029AABC}" type="pres">
      <dgm:prSet presAssocID="{2627EB09-DDD5-4D2F-942F-1C6DF79C72DA}" presName="accentRepeatNode" presStyleLbl="solidFgAcc1" presStyleIdx="2" presStyleCnt="5"/>
      <dgm:spPr>
        <a:xfrm>
          <a:off x="497720" y="1418417"/>
          <a:ext cx="363565" cy="363565"/>
        </a:xfrm>
        <a:prstGeom prst="ellipse">
          <a:avLst/>
        </a:prstGeom>
        <a:solidFill>
          <a:sysClr val="window" lastClr="FFFFFF">
            <a:hueOff val="0"/>
            <a:satOff val="0"/>
            <a:lumOff val="0"/>
            <a:alphaOff val="0"/>
          </a:sysClr>
        </a:solidFill>
        <a:ln w="25400" cap="flat" cmpd="sng" algn="ctr">
          <a:solidFill>
            <a:srgbClr val="4BACC6">
              <a:hueOff val="0"/>
              <a:satOff val="0"/>
              <a:lumOff val="0"/>
              <a:alphaOff val="0"/>
            </a:srgbClr>
          </a:solidFill>
          <a:prstDash val="solid"/>
        </a:ln>
        <a:effectLst/>
      </dgm:spPr>
    </dgm:pt>
    <dgm:pt modelId="{7E2B7324-5A22-423E-AA2C-30416D68341E}" type="pres">
      <dgm:prSet presAssocID="{D6A89143-DC92-4781-9424-D6B0D870A411}" presName="text_4" presStyleLbl="node1" presStyleIdx="3" presStyleCnt="5">
        <dgm:presLayoutVars>
          <dgm:bulletEnabled val="1"/>
        </dgm:presLayoutVars>
      </dgm:prSet>
      <dgm:spPr/>
      <dgm:t>
        <a:bodyPr/>
        <a:lstStyle/>
        <a:p>
          <a:endParaRPr lang="es-CO"/>
        </a:p>
      </dgm:t>
    </dgm:pt>
    <dgm:pt modelId="{E8AC7044-3426-42E5-B439-D3DFBD1DB822}" type="pres">
      <dgm:prSet presAssocID="{D6A89143-DC92-4781-9424-D6B0D870A411}" presName="accent_4" presStyleCnt="0"/>
      <dgm:spPr/>
    </dgm:pt>
    <dgm:pt modelId="{66CCD63B-A9CE-4D5A-8691-A92951550170}" type="pres">
      <dgm:prSet presAssocID="{D6A89143-DC92-4781-9424-D6B0D870A411}" presName="accentRepeatNode" presStyleLbl="solidFgAcc1" presStyleIdx="3" presStyleCnt="5"/>
      <dgm:spPr>
        <a:xfrm>
          <a:off x="307296" y="2291166"/>
          <a:ext cx="363565" cy="363565"/>
        </a:xfrm>
        <a:prstGeom prst="ellipse">
          <a:avLst/>
        </a:prstGeom>
        <a:solidFill>
          <a:sysClr val="window" lastClr="FFFFFF">
            <a:hueOff val="0"/>
            <a:satOff val="0"/>
            <a:lumOff val="0"/>
            <a:alphaOff val="0"/>
          </a:sysClr>
        </a:solidFill>
        <a:ln w="25400" cap="flat" cmpd="sng" algn="ctr">
          <a:solidFill>
            <a:srgbClr val="C0504D">
              <a:hueOff val="0"/>
              <a:satOff val="0"/>
              <a:lumOff val="0"/>
              <a:alphaOff val="0"/>
            </a:srgbClr>
          </a:solidFill>
          <a:prstDash val="solid"/>
        </a:ln>
        <a:effectLst/>
      </dgm:spPr>
    </dgm:pt>
    <dgm:pt modelId="{6A72E152-CE42-45E1-B2BB-76C664C1DC10}" type="pres">
      <dgm:prSet presAssocID="{2E4F1BC2-4E03-4BC0-BF65-0D276504F2AE}" presName="text_5" presStyleLbl="node1" presStyleIdx="4" presStyleCnt="5">
        <dgm:presLayoutVars>
          <dgm:bulletEnabled val="1"/>
        </dgm:presLayoutVars>
      </dgm:prSet>
      <dgm:spPr>
        <a:prstGeom prst="rect">
          <a:avLst/>
        </a:prstGeom>
      </dgm:spPr>
      <dgm:t>
        <a:bodyPr/>
        <a:lstStyle/>
        <a:p>
          <a:endParaRPr lang="es-CO"/>
        </a:p>
      </dgm:t>
    </dgm:pt>
    <dgm:pt modelId="{3FC32918-AEF7-4C5D-A6A1-C98C79F1E209}" type="pres">
      <dgm:prSet presAssocID="{2E4F1BC2-4E03-4BC0-BF65-0D276504F2AE}" presName="accent_5" presStyleCnt="0"/>
      <dgm:spPr/>
    </dgm:pt>
    <dgm:pt modelId="{0B712C83-6D07-443F-A2C5-FA21512B4F5F}" type="pres">
      <dgm:prSet presAssocID="{2E4F1BC2-4E03-4BC0-BF65-0D276504F2AE}" presName="accentRepeatNode" presStyleLbl="solidFgAcc1" presStyleIdx="4" presStyleCnt="5"/>
      <dgm:spPr/>
    </dgm:pt>
  </dgm:ptLst>
  <dgm:cxnLst>
    <dgm:cxn modelId="{C27F8AF6-E79B-47C0-B28E-D42A2A7C8237}" type="presOf" srcId="{961EBC9C-E2CE-4A59-84DF-307897E1A022}" destId="{981D950F-9603-42EC-89AE-0543991FDE0D}" srcOrd="0" destOrd="0" presId="urn:microsoft.com/office/officeart/2008/layout/VerticalCurvedList"/>
    <dgm:cxn modelId="{4435CB8F-1436-406C-8A2D-5253E2F7BE49}" srcId="{961EBC9C-E2CE-4A59-84DF-307897E1A022}" destId="{5A441E2D-8C3F-4A49-A8F2-B0E10D8994B8}" srcOrd="0" destOrd="0" parTransId="{332AD0DA-EEAA-47A5-AB77-44CEBF81C9A0}" sibTransId="{1025B26B-6321-4E9D-A2CA-C85463276023}"/>
    <dgm:cxn modelId="{6E7D1BBE-87EA-47A2-9EA0-1B3C1C2AE89D}" type="presOf" srcId="{D6A89143-DC92-4781-9424-D6B0D870A411}" destId="{7E2B7324-5A22-423E-AA2C-30416D68341E}" srcOrd="0" destOrd="0" presId="urn:microsoft.com/office/officeart/2008/layout/VerticalCurvedList"/>
    <dgm:cxn modelId="{C92FCDA7-7C71-4149-851F-B68A513825D9}" type="presOf" srcId="{5A441E2D-8C3F-4A49-A8F2-B0E10D8994B8}" destId="{BD3B46AC-3765-4DB1-AE39-D15CDCC6F442}" srcOrd="0" destOrd="0" presId="urn:microsoft.com/office/officeart/2008/layout/VerticalCurvedList"/>
    <dgm:cxn modelId="{F87E96FC-7C21-4184-9856-B765CEB4F8D8}" srcId="{961EBC9C-E2CE-4A59-84DF-307897E1A022}" destId="{2627EB09-DDD5-4D2F-942F-1C6DF79C72DA}" srcOrd="2" destOrd="0" parTransId="{DCB2099B-B52A-42D9-986C-7B51EB2DEB1D}" sibTransId="{0644E4AA-212C-4229-B4CA-67261E48E96F}"/>
    <dgm:cxn modelId="{428361DD-CB0F-401B-99F7-3174DBE9525F}" srcId="{961EBC9C-E2CE-4A59-84DF-307897E1A022}" destId="{268A2533-4AA9-41B9-A65B-64DC64A01B99}" srcOrd="1" destOrd="0" parTransId="{4D2B4F13-C76F-4CA3-AC56-0A704676F631}" sibTransId="{91128599-13A0-401E-A36D-92172D813E41}"/>
    <dgm:cxn modelId="{00C38F84-0B00-4394-8B50-2C89288BD414}" type="presOf" srcId="{1025B26B-6321-4E9D-A2CA-C85463276023}" destId="{19932D50-23AF-4021-BDE9-A37B2FFD29A4}" srcOrd="0" destOrd="0" presId="urn:microsoft.com/office/officeart/2008/layout/VerticalCurvedList"/>
    <dgm:cxn modelId="{7D087040-7554-413A-853E-2FBCC99ABFB2}" type="presOf" srcId="{2E4F1BC2-4E03-4BC0-BF65-0D276504F2AE}" destId="{6A72E152-CE42-45E1-B2BB-76C664C1DC10}" srcOrd="0" destOrd="0" presId="urn:microsoft.com/office/officeart/2008/layout/VerticalCurvedList"/>
    <dgm:cxn modelId="{6FF594F2-A937-497C-BED0-181856F8E167}" type="presOf" srcId="{2627EB09-DDD5-4D2F-942F-1C6DF79C72DA}" destId="{A091774E-D581-4804-AB91-13C837C74B96}" srcOrd="0" destOrd="0" presId="urn:microsoft.com/office/officeart/2008/layout/VerticalCurvedList"/>
    <dgm:cxn modelId="{78D91022-A600-4BD6-B01E-8C0AD664DE40}" srcId="{961EBC9C-E2CE-4A59-84DF-307897E1A022}" destId="{D6A89143-DC92-4781-9424-D6B0D870A411}" srcOrd="3" destOrd="0" parTransId="{00600305-5AB2-49FB-9F86-CE3131A2ED09}" sibTransId="{8B9B8805-F79A-4E9B-8D4A-77554CA6F58C}"/>
    <dgm:cxn modelId="{2E9B0538-7EE6-418E-9A1A-C44BA305F8E1}" type="presOf" srcId="{268A2533-4AA9-41B9-A65B-64DC64A01B99}" destId="{732B7F78-405C-4B79-A137-912E1155D72D}" srcOrd="0" destOrd="0" presId="urn:microsoft.com/office/officeart/2008/layout/VerticalCurvedList"/>
    <dgm:cxn modelId="{DEE3AD32-14BF-418B-B39E-A984F1EC55CF}" srcId="{961EBC9C-E2CE-4A59-84DF-307897E1A022}" destId="{2E4F1BC2-4E03-4BC0-BF65-0D276504F2AE}" srcOrd="4" destOrd="0" parTransId="{7F655044-B0CB-4B88-80AC-F70A986C9CF4}" sibTransId="{87EE200A-418B-452C-9114-61D1064FD20C}"/>
    <dgm:cxn modelId="{707E6A9D-6724-4971-85E9-421481F1B4AC}" type="presParOf" srcId="{981D950F-9603-42EC-89AE-0543991FDE0D}" destId="{03572301-3EB6-4745-9E14-368C4E75CF6E}" srcOrd="0" destOrd="0" presId="urn:microsoft.com/office/officeart/2008/layout/VerticalCurvedList"/>
    <dgm:cxn modelId="{99D3C713-7828-42AB-AE08-85E652BDA32B}" type="presParOf" srcId="{03572301-3EB6-4745-9E14-368C4E75CF6E}" destId="{4347F27F-7269-4B97-B69C-D74DFD350A4E}" srcOrd="0" destOrd="0" presId="urn:microsoft.com/office/officeart/2008/layout/VerticalCurvedList"/>
    <dgm:cxn modelId="{1600B792-D175-4251-9993-2276F87803F4}" type="presParOf" srcId="{4347F27F-7269-4B97-B69C-D74DFD350A4E}" destId="{104E6067-35BD-4CC6-963B-6970FE153EBC}" srcOrd="0" destOrd="0" presId="urn:microsoft.com/office/officeart/2008/layout/VerticalCurvedList"/>
    <dgm:cxn modelId="{3567BFA2-659D-48ED-B0DF-EBFF8848C402}" type="presParOf" srcId="{4347F27F-7269-4B97-B69C-D74DFD350A4E}" destId="{19932D50-23AF-4021-BDE9-A37B2FFD29A4}" srcOrd="1" destOrd="0" presId="urn:microsoft.com/office/officeart/2008/layout/VerticalCurvedList"/>
    <dgm:cxn modelId="{495D0DDC-5E66-4860-BB78-0CE6C8FBE538}" type="presParOf" srcId="{4347F27F-7269-4B97-B69C-D74DFD350A4E}" destId="{E2089104-8E5A-4F9E-AFD7-F07B384FABF8}" srcOrd="2" destOrd="0" presId="urn:microsoft.com/office/officeart/2008/layout/VerticalCurvedList"/>
    <dgm:cxn modelId="{B9D654DD-DB01-46DA-ACF8-25EFB3659396}" type="presParOf" srcId="{4347F27F-7269-4B97-B69C-D74DFD350A4E}" destId="{D2CA820F-E7CB-4F07-AAFA-6DA04C6CA015}" srcOrd="3" destOrd="0" presId="urn:microsoft.com/office/officeart/2008/layout/VerticalCurvedList"/>
    <dgm:cxn modelId="{91931BF4-432B-40E2-90D0-19E140014378}" type="presParOf" srcId="{03572301-3EB6-4745-9E14-368C4E75CF6E}" destId="{BD3B46AC-3765-4DB1-AE39-D15CDCC6F442}" srcOrd="1" destOrd="0" presId="urn:microsoft.com/office/officeart/2008/layout/VerticalCurvedList"/>
    <dgm:cxn modelId="{417A4F66-4F3B-40CE-92EA-1A074EF6D99F}" type="presParOf" srcId="{03572301-3EB6-4745-9E14-368C4E75CF6E}" destId="{732FF0A1-0A4D-4D8C-8B91-376EE412F9F4}" srcOrd="2" destOrd="0" presId="urn:microsoft.com/office/officeart/2008/layout/VerticalCurvedList"/>
    <dgm:cxn modelId="{6047E7E1-808D-4416-8044-DEDE8D4F692A}" type="presParOf" srcId="{732FF0A1-0A4D-4D8C-8B91-376EE412F9F4}" destId="{0D7F8E10-C33C-47AA-AA3C-B0A6E86B2E76}" srcOrd="0" destOrd="0" presId="urn:microsoft.com/office/officeart/2008/layout/VerticalCurvedList"/>
    <dgm:cxn modelId="{86CB4897-9F38-4593-B95B-DAD863835B93}" type="presParOf" srcId="{03572301-3EB6-4745-9E14-368C4E75CF6E}" destId="{732B7F78-405C-4B79-A137-912E1155D72D}" srcOrd="3" destOrd="0" presId="urn:microsoft.com/office/officeart/2008/layout/VerticalCurvedList"/>
    <dgm:cxn modelId="{3CCBBA4B-2222-4D63-B5DE-7201C90CE8DB}" type="presParOf" srcId="{03572301-3EB6-4745-9E14-368C4E75CF6E}" destId="{8694EC1E-76B5-4870-A6C8-CFB98795ADA1}" srcOrd="4" destOrd="0" presId="urn:microsoft.com/office/officeart/2008/layout/VerticalCurvedList"/>
    <dgm:cxn modelId="{A270CB9D-2AB0-4AF8-B058-B989627E0B8E}" type="presParOf" srcId="{8694EC1E-76B5-4870-A6C8-CFB98795ADA1}" destId="{16BD2F4F-B15B-405E-8DC1-FB3E0B2B87AB}" srcOrd="0" destOrd="0" presId="urn:microsoft.com/office/officeart/2008/layout/VerticalCurvedList"/>
    <dgm:cxn modelId="{9D6F5139-5DBC-430E-8837-A27CF98CA2E9}" type="presParOf" srcId="{03572301-3EB6-4745-9E14-368C4E75CF6E}" destId="{A091774E-D581-4804-AB91-13C837C74B96}" srcOrd="5" destOrd="0" presId="urn:microsoft.com/office/officeart/2008/layout/VerticalCurvedList"/>
    <dgm:cxn modelId="{696DC221-D841-4344-A8D3-29C940580B0F}" type="presParOf" srcId="{03572301-3EB6-4745-9E14-368C4E75CF6E}" destId="{E4760F52-C689-4012-A9B4-9DDEED8068BE}" srcOrd="6" destOrd="0" presId="urn:microsoft.com/office/officeart/2008/layout/VerticalCurvedList"/>
    <dgm:cxn modelId="{F64FEFE3-922C-48BD-9CA3-703C597BA93E}" type="presParOf" srcId="{E4760F52-C689-4012-A9B4-9DDEED8068BE}" destId="{B413D2DE-D2C1-4044-AC9C-E8311029AABC}" srcOrd="0" destOrd="0" presId="urn:microsoft.com/office/officeart/2008/layout/VerticalCurvedList"/>
    <dgm:cxn modelId="{41B76FA1-97A8-4D64-9472-73658AEF2B35}" type="presParOf" srcId="{03572301-3EB6-4745-9E14-368C4E75CF6E}" destId="{7E2B7324-5A22-423E-AA2C-30416D68341E}" srcOrd="7" destOrd="0" presId="urn:microsoft.com/office/officeart/2008/layout/VerticalCurvedList"/>
    <dgm:cxn modelId="{F73E358F-8903-4C9B-BCC5-0E0F7C1C0BC8}" type="presParOf" srcId="{03572301-3EB6-4745-9E14-368C4E75CF6E}" destId="{E8AC7044-3426-42E5-B439-D3DFBD1DB822}" srcOrd="8" destOrd="0" presId="urn:microsoft.com/office/officeart/2008/layout/VerticalCurvedList"/>
    <dgm:cxn modelId="{B671EDE5-E4E4-4206-A6C1-7AFC1EA7D3C0}" type="presParOf" srcId="{E8AC7044-3426-42E5-B439-D3DFBD1DB822}" destId="{66CCD63B-A9CE-4D5A-8691-A92951550170}" srcOrd="0" destOrd="0" presId="urn:microsoft.com/office/officeart/2008/layout/VerticalCurvedList"/>
    <dgm:cxn modelId="{59C86C4F-D554-444A-9BAF-53D27453C454}" type="presParOf" srcId="{03572301-3EB6-4745-9E14-368C4E75CF6E}" destId="{6A72E152-CE42-45E1-B2BB-76C664C1DC10}" srcOrd="9" destOrd="0" presId="urn:microsoft.com/office/officeart/2008/layout/VerticalCurvedList"/>
    <dgm:cxn modelId="{6D2666D0-AEF4-4ABC-B8CA-E7406C168605}" type="presParOf" srcId="{03572301-3EB6-4745-9E14-368C4E75CF6E}" destId="{3FC32918-AEF7-4C5D-A6A1-C98C79F1E209}" srcOrd="10" destOrd="0" presId="urn:microsoft.com/office/officeart/2008/layout/VerticalCurvedList"/>
    <dgm:cxn modelId="{6F12E337-FF7A-40B6-A526-E64F13C0B8F9}" type="presParOf" srcId="{3FC32918-AEF7-4C5D-A6A1-C98C79F1E209}" destId="{0B712C83-6D07-443F-A2C5-FA21512B4F5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B4A65E-ED99-44F1-B6E5-206BF6F3B28E}" type="doc">
      <dgm:prSet loTypeId="urn:microsoft.com/office/officeart/2005/8/layout/pList2#1" loCatId="list" qsTypeId="urn:microsoft.com/office/officeart/2005/8/quickstyle/simple1" qsCatId="simple" csTypeId="urn:microsoft.com/office/officeart/2005/8/colors/accent1_2" csCatId="accent1" phldr="1"/>
      <dgm:spPr/>
      <dgm:t>
        <a:bodyPr/>
        <a:lstStyle/>
        <a:p>
          <a:endParaRPr lang="es-CO"/>
        </a:p>
      </dgm:t>
    </dgm:pt>
    <dgm:pt modelId="{05690D78-F917-4D8A-99C1-2B01621CDBD1}">
      <dgm:prSet phldrT="[Texto]" custT="1"/>
      <dgm:spPr/>
      <dgm:t>
        <a:bodyPr/>
        <a:lstStyle/>
        <a:p>
          <a:endParaRPr lang="es-CO" sz="1400" b="0" cap="none" spc="0" baseline="0" dirty="0" smtClean="0">
            <a:ln w="18415" cmpd="sng">
              <a:solidFill>
                <a:srgbClr val="FFFFFF"/>
              </a:solidFill>
              <a:prstDash val="solid"/>
            </a:ln>
            <a:solidFill>
              <a:srgbClr val="FF0000"/>
            </a:solidFill>
            <a:effectLst>
              <a:outerShdw blurRad="63500" dir="3600000" algn="tl" rotWithShape="0">
                <a:srgbClr val="000000">
                  <a:alpha val="70000"/>
                </a:srgbClr>
              </a:outerShdw>
            </a:effectLst>
          </a:endParaRPr>
        </a:p>
        <a:p>
          <a:r>
            <a:rPr lang="es-CO" sz="1400" b="1" cap="none" spc="0" baseline="0" dirty="0"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Aharoni" panose="02010803020104030203" pitchFamily="2" charset="-79"/>
              <a:cs typeface="Aharoni" panose="02010803020104030203" pitchFamily="2" charset="-79"/>
            </a:rPr>
            <a:t>INFORMACIÓN</a:t>
          </a:r>
          <a:r>
            <a:rPr lang="es-CO" sz="1400" baseline="0" dirty="0" smtClean="0">
              <a:solidFill>
                <a:srgbClr val="FF0000"/>
              </a:solidFill>
            </a:rPr>
            <a:t> </a:t>
          </a:r>
          <a:r>
            <a:rPr lang="es-CO" sz="1400" dirty="0" smtClean="0">
              <a:solidFill>
                <a:srgbClr val="0617BA"/>
              </a:solidFill>
            </a:rPr>
            <a:t>DE CALIDAD Y EN LENGUAJE APROPIADO</a:t>
          </a:r>
          <a:endParaRPr lang="es-CO" sz="1400" dirty="0">
            <a:solidFill>
              <a:srgbClr val="0617BA"/>
            </a:solidFill>
          </a:endParaRPr>
        </a:p>
      </dgm:t>
    </dgm:pt>
    <dgm:pt modelId="{C76CFCE2-9898-43FA-A6D6-034077784C73}" type="parTrans" cxnId="{A0912D06-3503-4CD9-9FA2-0A757A5BDFA6}">
      <dgm:prSet/>
      <dgm:spPr/>
      <dgm:t>
        <a:bodyPr/>
        <a:lstStyle/>
        <a:p>
          <a:endParaRPr lang="es-CO" sz="1600"/>
        </a:p>
      </dgm:t>
    </dgm:pt>
    <dgm:pt modelId="{7A65410F-314F-4320-8787-9EAC4C8537F1}" type="sibTrans" cxnId="{A0912D06-3503-4CD9-9FA2-0A757A5BDFA6}">
      <dgm:prSet/>
      <dgm:spPr/>
      <dgm:t>
        <a:bodyPr/>
        <a:lstStyle/>
        <a:p>
          <a:endParaRPr lang="es-CO" sz="1600"/>
        </a:p>
      </dgm:t>
    </dgm:pt>
    <dgm:pt modelId="{3FD41961-755F-4A58-BC87-7E1632DF86B2}">
      <dgm:prSet phldrT="[Texto]" custT="1"/>
      <dgm:spPr/>
      <dgm:t>
        <a:bodyPr/>
        <a:lstStyle/>
        <a:p>
          <a:endParaRPr lang="es-CO" sz="1400" b="0" cap="none" spc="0" dirty="0" smtClean="0">
            <a:ln w="18415" cmpd="sng">
              <a:solidFill>
                <a:srgbClr val="FFFFFF"/>
              </a:solidFill>
              <a:prstDash val="solid"/>
            </a:ln>
            <a:solidFill>
              <a:srgbClr val="0617BA"/>
            </a:solidFill>
            <a:effectLst>
              <a:outerShdw blurRad="63500" dir="3600000" algn="tl" rotWithShape="0">
                <a:srgbClr val="000000">
                  <a:alpha val="70000"/>
                </a:srgbClr>
              </a:outerShdw>
            </a:effectLst>
          </a:endParaRPr>
        </a:p>
        <a:p>
          <a:r>
            <a:rPr lang="es-CO" sz="1400" b="1" cap="none" spc="0" dirty="0" smtClean="0">
              <a:ln w="18415" cmpd="sng">
                <a:solidFill>
                  <a:srgbClr val="FFFFFF"/>
                </a:solidFill>
                <a:prstDash val="solid"/>
              </a:ln>
              <a:solidFill>
                <a:srgbClr val="FF0000"/>
              </a:solidFill>
              <a:effectLst>
                <a:outerShdw blurRad="38100" dist="38100" dir="2700000" algn="tl">
                  <a:srgbClr val="000000">
                    <a:alpha val="43137"/>
                  </a:srgbClr>
                </a:outerShdw>
              </a:effectLst>
            </a:rPr>
            <a:t>DIÁLOGO</a:t>
          </a:r>
          <a:r>
            <a:rPr lang="es-CO" sz="1400" dirty="0" smtClean="0">
              <a:solidFill>
                <a:srgbClr val="0617BA"/>
              </a:solidFill>
            </a:rPr>
            <a:t> PARA EXPLICAR, ESCUCHAR Y RETROALIMENTAR LA GESTIÓN</a:t>
          </a:r>
          <a:endParaRPr lang="es-CO" sz="1400" dirty="0">
            <a:solidFill>
              <a:srgbClr val="0617BA"/>
            </a:solidFill>
          </a:endParaRPr>
        </a:p>
      </dgm:t>
    </dgm:pt>
    <dgm:pt modelId="{E96E3401-B68A-4B70-97EC-3E90AE3E4BB1}" type="parTrans" cxnId="{3A96FC97-CFC4-496C-BBA2-392FD6A7E40A}">
      <dgm:prSet/>
      <dgm:spPr/>
      <dgm:t>
        <a:bodyPr/>
        <a:lstStyle/>
        <a:p>
          <a:endParaRPr lang="es-CO" sz="1600"/>
        </a:p>
      </dgm:t>
    </dgm:pt>
    <dgm:pt modelId="{6F23573E-8193-464A-938A-559F19A9681C}" type="sibTrans" cxnId="{3A96FC97-CFC4-496C-BBA2-392FD6A7E40A}">
      <dgm:prSet/>
      <dgm:spPr/>
      <dgm:t>
        <a:bodyPr/>
        <a:lstStyle/>
        <a:p>
          <a:endParaRPr lang="es-CO" sz="1600"/>
        </a:p>
      </dgm:t>
    </dgm:pt>
    <dgm:pt modelId="{84D8B42F-815A-47A6-A7E9-3D586543C291}">
      <dgm:prSet phldrT="[Texto]" custT="1"/>
      <dgm:spPr/>
      <dgm:t>
        <a:bodyPr/>
        <a:lstStyle/>
        <a:p>
          <a:endParaRPr lang="es-CO" sz="1400" b="0" cap="none" spc="0" dirty="0" smtClean="0">
            <a:ln w="18415" cmpd="sng">
              <a:solidFill>
                <a:srgbClr val="FFFFFF"/>
              </a:solidFill>
              <a:prstDash val="solid"/>
            </a:ln>
            <a:solidFill>
              <a:srgbClr val="0617BA"/>
            </a:solidFill>
            <a:effectLst>
              <a:outerShdw blurRad="63500" dir="3600000" algn="tl" rotWithShape="0">
                <a:srgbClr val="000000">
                  <a:alpha val="70000"/>
                </a:srgbClr>
              </a:outerShdw>
            </a:effectLst>
          </a:endParaRPr>
        </a:p>
        <a:p>
          <a:r>
            <a:rPr lang="es-CO" sz="1400" b="1"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Verdana" pitchFamily="34" charset="0"/>
              <a:ea typeface="Verdana" pitchFamily="34" charset="0"/>
              <a:cs typeface="Verdana" pitchFamily="34" charset="0"/>
            </a:rPr>
            <a:t>INCENTIVOS</a:t>
          </a:r>
          <a:r>
            <a:rPr lang="es-CO" sz="1400" b="1" dirty="0" smtClean="0">
              <a:solidFill>
                <a:srgbClr val="FF0000"/>
              </a:solidFill>
              <a:latin typeface="Verdana" pitchFamily="34" charset="0"/>
              <a:ea typeface="Verdana" pitchFamily="34" charset="0"/>
              <a:cs typeface="Verdana" pitchFamily="34" charset="0"/>
            </a:rPr>
            <a:t> </a:t>
          </a:r>
          <a:r>
            <a:rPr lang="es-CO" sz="1400" dirty="0" smtClean="0">
              <a:solidFill>
                <a:srgbClr val="0617BA"/>
              </a:solidFill>
            </a:rPr>
            <a:t>A SERVIDORES PÚBLICOS Y A CIUDADANOS</a:t>
          </a:r>
          <a:endParaRPr lang="es-CO" sz="1400" dirty="0">
            <a:solidFill>
              <a:srgbClr val="0617BA"/>
            </a:solidFill>
          </a:endParaRPr>
        </a:p>
      </dgm:t>
    </dgm:pt>
    <dgm:pt modelId="{014E71FC-2D0F-46EC-9DC8-5CA0A2B5D27D}" type="parTrans" cxnId="{7DBC593F-D044-49F8-BA8E-DB36C5375645}">
      <dgm:prSet/>
      <dgm:spPr/>
      <dgm:t>
        <a:bodyPr/>
        <a:lstStyle/>
        <a:p>
          <a:endParaRPr lang="es-CO" sz="1600"/>
        </a:p>
      </dgm:t>
    </dgm:pt>
    <dgm:pt modelId="{08136C2A-2F8F-46E0-AFDA-4A57C6584E95}" type="sibTrans" cxnId="{7DBC593F-D044-49F8-BA8E-DB36C5375645}">
      <dgm:prSet/>
      <dgm:spPr/>
      <dgm:t>
        <a:bodyPr/>
        <a:lstStyle/>
        <a:p>
          <a:endParaRPr lang="es-CO" sz="1600"/>
        </a:p>
      </dgm:t>
    </dgm:pt>
    <dgm:pt modelId="{EE28A314-5B3B-4BEC-8BF1-A709F5B651E9}" type="pres">
      <dgm:prSet presAssocID="{3DB4A65E-ED99-44F1-B6E5-206BF6F3B28E}" presName="Name0" presStyleCnt="0">
        <dgm:presLayoutVars>
          <dgm:dir/>
          <dgm:resizeHandles val="exact"/>
        </dgm:presLayoutVars>
      </dgm:prSet>
      <dgm:spPr/>
      <dgm:t>
        <a:bodyPr/>
        <a:lstStyle/>
        <a:p>
          <a:endParaRPr lang="es-CO"/>
        </a:p>
      </dgm:t>
    </dgm:pt>
    <dgm:pt modelId="{803613CC-255A-4209-BF61-88FF08CC738E}" type="pres">
      <dgm:prSet presAssocID="{3DB4A65E-ED99-44F1-B6E5-206BF6F3B28E}" presName="bkgdShp" presStyleLbl="alignAccFollowNode1" presStyleIdx="0" presStyleCnt="1" custScaleX="92857" custScaleY="100000" custLinFactNeighborX="429"/>
      <dgm:spPr/>
    </dgm:pt>
    <dgm:pt modelId="{6FCF02E4-0EC5-4A80-8A2C-FFFC25DB56EB}" type="pres">
      <dgm:prSet presAssocID="{3DB4A65E-ED99-44F1-B6E5-206BF6F3B28E}" presName="linComp" presStyleCnt="0"/>
      <dgm:spPr/>
    </dgm:pt>
    <dgm:pt modelId="{9D06D8F4-16CC-4D1C-BBBA-350CED9337EC}" type="pres">
      <dgm:prSet presAssocID="{05690D78-F917-4D8A-99C1-2B01621CDBD1}" presName="compNode" presStyleCnt="0"/>
      <dgm:spPr/>
    </dgm:pt>
    <dgm:pt modelId="{F4C217D0-1151-43FC-A8FE-65F102BBDC23}" type="pres">
      <dgm:prSet presAssocID="{05690D78-F917-4D8A-99C1-2B01621CDBD1}" presName="node" presStyleLbl="node1" presStyleIdx="0" presStyleCnt="3" custScaleX="426475" custLinFactNeighborY="-6734">
        <dgm:presLayoutVars>
          <dgm:bulletEnabled val="1"/>
        </dgm:presLayoutVars>
      </dgm:prSet>
      <dgm:spPr/>
      <dgm:t>
        <a:bodyPr/>
        <a:lstStyle/>
        <a:p>
          <a:endParaRPr lang="es-CO"/>
        </a:p>
      </dgm:t>
    </dgm:pt>
    <dgm:pt modelId="{E67740F2-CEFF-4E29-9A7C-2C1CDE179192}" type="pres">
      <dgm:prSet presAssocID="{05690D78-F917-4D8A-99C1-2B01621CDBD1}" presName="invisiNode" presStyleLbl="node1" presStyleIdx="0" presStyleCnt="3"/>
      <dgm:spPr/>
    </dgm:pt>
    <dgm:pt modelId="{D9B27876-E507-48D2-B623-E35628DE2D16}" type="pres">
      <dgm:prSet presAssocID="{05690D78-F917-4D8A-99C1-2B01621CDBD1}" presName="imagNode" presStyleLbl="fgImgPlace1" presStyleIdx="0" presStyleCnt="3" custScaleX="213923" custScaleY="106060"/>
      <dgm:spPr>
        <a:blipFill rotWithShape="0">
          <a:blip xmlns:r="http://schemas.openxmlformats.org/officeDocument/2006/relationships" r:embed="rId1"/>
          <a:stretch>
            <a:fillRect/>
          </a:stretch>
        </a:blipFill>
      </dgm:spPr>
    </dgm:pt>
    <dgm:pt modelId="{7652FBEF-3D3C-4262-9A02-A2C167EB9ED7}" type="pres">
      <dgm:prSet presAssocID="{7A65410F-314F-4320-8787-9EAC4C8537F1}" presName="sibTrans" presStyleLbl="sibTrans2D1" presStyleIdx="0" presStyleCnt="0"/>
      <dgm:spPr/>
      <dgm:t>
        <a:bodyPr/>
        <a:lstStyle/>
        <a:p>
          <a:endParaRPr lang="es-CO"/>
        </a:p>
      </dgm:t>
    </dgm:pt>
    <dgm:pt modelId="{DC35C791-67E2-4707-AF24-EB4F7DEF49F4}" type="pres">
      <dgm:prSet presAssocID="{3FD41961-755F-4A58-BC87-7E1632DF86B2}" presName="compNode" presStyleCnt="0"/>
      <dgm:spPr/>
    </dgm:pt>
    <dgm:pt modelId="{54601CBC-58D2-4650-BB3F-88173318F428}" type="pres">
      <dgm:prSet presAssocID="{3FD41961-755F-4A58-BC87-7E1632DF86B2}" presName="node" presStyleLbl="node1" presStyleIdx="1" presStyleCnt="3" custScaleX="542987" custLinFactNeighborX="13568" custLinFactNeighborY="-6406">
        <dgm:presLayoutVars>
          <dgm:bulletEnabled val="1"/>
        </dgm:presLayoutVars>
      </dgm:prSet>
      <dgm:spPr/>
      <dgm:t>
        <a:bodyPr/>
        <a:lstStyle/>
        <a:p>
          <a:endParaRPr lang="es-CO"/>
        </a:p>
      </dgm:t>
    </dgm:pt>
    <dgm:pt modelId="{694A60E4-94E2-41EC-B935-B8A38EB7D63C}" type="pres">
      <dgm:prSet presAssocID="{3FD41961-755F-4A58-BC87-7E1632DF86B2}" presName="invisiNode" presStyleLbl="node1" presStyleIdx="1" presStyleCnt="3"/>
      <dgm:spPr/>
    </dgm:pt>
    <dgm:pt modelId="{F59A5C64-5546-42E0-BFB6-6794C87307CD}" type="pres">
      <dgm:prSet presAssocID="{3FD41961-755F-4A58-BC87-7E1632DF86B2}" presName="imagNode" presStyleLbl="fgImgPlace1" presStyleIdx="1" presStyleCnt="3" custScaleX="292422" custScaleY="136363" custLinFactNeighborX="1564" custLinFactNeighborY="0"/>
      <dgm:spPr>
        <a:blipFill rotWithShape="0">
          <a:blip xmlns:r="http://schemas.openxmlformats.org/officeDocument/2006/relationships" r:embed="rId2"/>
          <a:stretch>
            <a:fillRect/>
          </a:stretch>
        </a:blipFill>
      </dgm:spPr>
    </dgm:pt>
    <dgm:pt modelId="{B1699CC2-0428-4D13-B498-227B7CFD971F}" type="pres">
      <dgm:prSet presAssocID="{6F23573E-8193-464A-938A-559F19A9681C}" presName="sibTrans" presStyleLbl="sibTrans2D1" presStyleIdx="0" presStyleCnt="0"/>
      <dgm:spPr/>
      <dgm:t>
        <a:bodyPr/>
        <a:lstStyle/>
        <a:p>
          <a:endParaRPr lang="es-CO"/>
        </a:p>
      </dgm:t>
    </dgm:pt>
    <dgm:pt modelId="{A1440816-79F7-4999-A308-81B3806C98B1}" type="pres">
      <dgm:prSet presAssocID="{84D8B42F-815A-47A6-A7E9-3D586543C291}" presName="compNode" presStyleCnt="0"/>
      <dgm:spPr/>
    </dgm:pt>
    <dgm:pt modelId="{AFDB75F4-1788-48C4-A062-9F6875C93FAA}" type="pres">
      <dgm:prSet presAssocID="{84D8B42F-815A-47A6-A7E9-3D586543C291}" presName="node" presStyleLbl="node1" presStyleIdx="2" presStyleCnt="3" custScaleX="526313" custLinFactNeighborX="41530" custLinFactNeighborY="-7744">
        <dgm:presLayoutVars>
          <dgm:bulletEnabled val="1"/>
        </dgm:presLayoutVars>
      </dgm:prSet>
      <dgm:spPr/>
      <dgm:t>
        <a:bodyPr/>
        <a:lstStyle/>
        <a:p>
          <a:endParaRPr lang="es-CO"/>
        </a:p>
      </dgm:t>
    </dgm:pt>
    <dgm:pt modelId="{000752C7-E0A0-4C09-B588-9CB56565F0D7}" type="pres">
      <dgm:prSet presAssocID="{84D8B42F-815A-47A6-A7E9-3D586543C291}" presName="invisiNode" presStyleLbl="node1" presStyleIdx="2" presStyleCnt="3"/>
      <dgm:spPr/>
    </dgm:pt>
    <dgm:pt modelId="{22C35E55-4EAE-4787-AB49-983B6F0FED7F}" type="pres">
      <dgm:prSet presAssocID="{84D8B42F-815A-47A6-A7E9-3D586543C291}" presName="imagNode" presStyleLbl="fgImgPlace1" presStyleIdx="2" presStyleCnt="3" custScaleX="272524" custScaleY="121587" custLinFactNeighborX="42965" custLinFactNeighborY="-7388"/>
      <dgm:spPr>
        <a:blipFill rotWithShape="0">
          <a:blip xmlns:r="http://schemas.openxmlformats.org/officeDocument/2006/relationships" r:embed="rId3"/>
          <a:stretch>
            <a:fillRect/>
          </a:stretch>
        </a:blipFill>
      </dgm:spPr>
    </dgm:pt>
  </dgm:ptLst>
  <dgm:cxnLst>
    <dgm:cxn modelId="{8FA1D54B-1154-49BA-B312-EF8FDE2E26FA}" type="presOf" srcId="{6F23573E-8193-464A-938A-559F19A9681C}" destId="{B1699CC2-0428-4D13-B498-227B7CFD971F}" srcOrd="0" destOrd="0" presId="urn:microsoft.com/office/officeart/2005/8/layout/pList2#1"/>
    <dgm:cxn modelId="{A23AD09E-8E45-487C-A4A6-CBC34CC7EC2F}" type="presOf" srcId="{3DB4A65E-ED99-44F1-B6E5-206BF6F3B28E}" destId="{EE28A314-5B3B-4BEC-8BF1-A709F5B651E9}" srcOrd="0" destOrd="0" presId="urn:microsoft.com/office/officeart/2005/8/layout/pList2#1"/>
    <dgm:cxn modelId="{F6AD5502-7A15-4B5C-A5C0-2361DDB16828}" type="presOf" srcId="{05690D78-F917-4D8A-99C1-2B01621CDBD1}" destId="{F4C217D0-1151-43FC-A8FE-65F102BBDC23}" srcOrd="0" destOrd="0" presId="urn:microsoft.com/office/officeart/2005/8/layout/pList2#1"/>
    <dgm:cxn modelId="{FC6A59F1-574B-4113-A4AB-03348D184AC0}" type="presOf" srcId="{84D8B42F-815A-47A6-A7E9-3D586543C291}" destId="{AFDB75F4-1788-48C4-A062-9F6875C93FAA}" srcOrd="0" destOrd="0" presId="urn:microsoft.com/office/officeart/2005/8/layout/pList2#1"/>
    <dgm:cxn modelId="{C18FFBCD-60D8-4E55-9895-FFE099378300}" type="presOf" srcId="{7A65410F-314F-4320-8787-9EAC4C8537F1}" destId="{7652FBEF-3D3C-4262-9A02-A2C167EB9ED7}" srcOrd="0" destOrd="0" presId="urn:microsoft.com/office/officeart/2005/8/layout/pList2#1"/>
    <dgm:cxn modelId="{7DBC593F-D044-49F8-BA8E-DB36C5375645}" srcId="{3DB4A65E-ED99-44F1-B6E5-206BF6F3B28E}" destId="{84D8B42F-815A-47A6-A7E9-3D586543C291}" srcOrd="2" destOrd="0" parTransId="{014E71FC-2D0F-46EC-9DC8-5CA0A2B5D27D}" sibTransId="{08136C2A-2F8F-46E0-AFDA-4A57C6584E95}"/>
    <dgm:cxn modelId="{A0912D06-3503-4CD9-9FA2-0A757A5BDFA6}" srcId="{3DB4A65E-ED99-44F1-B6E5-206BF6F3B28E}" destId="{05690D78-F917-4D8A-99C1-2B01621CDBD1}" srcOrd="0" destOrd="0" parTransId="{C76CFCE2-9898-43FA-A6D6-034077784C73}" sibTransId="{7A65410F-314F-4320-8787-9EAC4C8537F1}"/>
    <dgm:cxn modelId="{E1BAF44E-A266-41A0-9708-70E14B1833D2}" type="presOf" srcId="{3FD41961-755F-4A58-BC87-7E1632DF86B2}" destId="{54601CBC-58D2-4650-BB3F-88173318F428}" srcOrd="0" destOrd="0" presId="urn:microsoft.com/office/officeart/2005/8/layout/pList2#1"/>
    <dgm:cxn modelId="{3A96FC97-CFC4-496C-BBA2-392FD6A7E40A}" srcId="{3DB4A65E-ED99-44F1-B6E5-206BF6F3B28E}" destId="{3FD41961-755F-4A58-BC87-7E1632DF86B2}" srcOrd="1" destOrd="0" parTransId="{E96E3401-B68A-4B70-97EC-3E90AE3E4BB1}" sibTransId="{6F23573E-8193-464A-938A-559F19A9681C}"/>
    <dgm:cxn modelId="{B58D8D3B-BFA9-4608-A8F5-218C6765EF3B}" type="presParOf" srcId="{EE28A314-5B3B-4BEC-8BF1-A709F5B651E9}" destId="{803613CC-255A-4209-BF61-88FF08CC738E}" srcOrd="0" destOrd="0" presId="urn:microsoft.com/office/officeart/2005/8/layout/pList2#1"/>
    <dgm:cxn modelId="{A78E5E38-0069-46A4-AF4A-D249A0F330F1}" type="presParOf" srcId="{EE28A314-5B3B-4BEC-8BF1-A709F5B651E9}" destId="{6FCF02E4-0EC5-4A80-8A2C-FFFC25DB56EB}" srcOrd="1" destOrd="0" presId="urn:microsoft.com/office/officeart/2005/8/layout/pList2#1"/>
    <dgm:cxn modelId="{CB6A4B98-CD51-4BEB-8669-227338CF36A4}" type="presParOf" srcId="{6FCF02E4-0EC5-4A80-8A2C-FFFC25DB56EB}" destId="{9D06D8F4-16CC-4D1C-BBBA-350CED9337EC}" srcOrd="0" destOrd="0" presId="urn:microsoft.com/office/officeart/2005/8/layout/pList2#1"/>
    <dgm:cxn modelId="{D020FEF7-5684-476E-80A2-20DAAF16AF80}" type="presParOf" srcId="{9D06D8F4-16CC-4D1C-BBBA-350CED9337EC}" destId="{F4C217D0-1151-43FC-A8FE-65F102BBDC23}" srcOrd="0" destOrd="0" presId="urn:microsoft.com/office/officeart/2005/8/layout/pList2#1"/>
    <dgm:cxn modelId="{F982E555-29AB-4831-ACEC-987FAB6A6A67}" type="presParOf" srcId="{9D06D8F4-16CC-4D1C-BBBA-350CED9337EC}" destId="{E67740F2-CEFF-4E29-9A7C-2C1CDE179192}" srcOrd="1" destOrd="0" presId="urn:microsoft.com/office/officeart/2005/8/layout/pList2#1"/>
    <dgm:cxn modelId="{3D37485A-473E-46C9-97C2-4F1C87573919}" type="presParOf" srcId="{9D06D8F4-16CC-4D1C-BBBA-350CED9337EC}" destId="{D9B27876-E507-48D2-B623-E35628DE2D16}" srcOrd="2" destOrd="0" presId="urn:microsoft.com/office/officeart/2005/8/layout/pList2#1"/>
    <dgm:cxn modelId="{AB96ECEE-C525-4BF8-9EEF-19BA8DE9D26F}" type="presParOf" srcId="{6FCF02E4-0EC5-4A80-8A2C-FFFC25DB56EB}" destId="{7652FBEF-3D3C-4262-9A02-A2C167EB9ED7}" srcOrd="1" destOrd="0" presId="urn:microsoft.com/office/officeart/2005/8/layout/pList2#1"/>
    <dgm:cxn modelId="{D1DFE7A3-0640-481B-AE87-7CC6EB7CBB3B}" type="presParOf" srcId="{6FCF02E4-0EC5-4A80-8A2C-FFFC25DB56EB}" destId="{DC35C791-67E2-4707-AF24-EB4F7DEF49F4}" srcOrd="2" destOrd="0" presId="urn:microsoft.com/office/officeart/2005/8/layout/pList2#1"/>
    <dgm:cxn modelId="{AFD34941-1DC8-442E-86A9-721829552B8D}" type="presParOf" srcId="{DC35C791-67E2-4707-AF24-EB4F7DEF49F4}" destId="{54601CBC-58D2-4650-BB3F-88173318F428}" srcOrd="0" destOrd="0" presId="urn:microsoft.com/office/officeart/2005/8/layout/pList2#1"/>
    <dgm:cxn modelId="{44BF104C-A8DE-4A8D-9922-6B27502001B2}" type="presParOf" srcId="{DC35C791-67E2-4707-AF24-EB4F7DEF49F4}" destId="{694A60E4-94E2-41EC-B935-B8A38EB7D63C}" srcOrd="1" destOrd="0" presId="urn:microsoft.com/office/officeart/2005/8/layout/pList2#1"/>
    <dgm:cxn modelId="{729D9745-2B35-4F50-A61C-CF508D8399BB}" type="presParOf" srcId="{DC35C791-67E2-4707-AF24-EB4F7DEF49F4}" destId="{F59A5C64-5546-42E0-BFB6-6794C87307CD}" srcOrd="2" destOrd="0" presId="urn:microsoft.com/office/officeart/2005/8/layout/pList2#1"/>
    <dgm:cxn modelId="{1BFC8C23-88F1-4C9A-A523-CE1356758C5E}" type="presParOf" srcId="{6FCF02E4-0EC5-4A80-8A2C-FFFC25DB56EB}" destId="{B1699CC2-0428-4D13-B498-227B7CFD971F}" srcOrd="3" destOrd="0" presId="urn:microsoft.com/office/officeart/2005/8/layout/pList2#1"/>
    <dgm:cxn modelId="{29158325-1196-4D56-94A5-6919FDE25245}" type="presParOf" srcId="{6FCF02E4-0EC5-4A80-8A2C-FFFC25DB56EB}" destId="{A1440816-79F7-4999-A308-81B3806C98B1}" srcOrd="4" destOrd="0" presId="urn:microsoft.com/office/officeart/2005/8/layout/pList2#1"/>
    <dgm:cxn modelId="{228FA08C-2C6F-4225-89F0-CDB13EE41545}" type="presParOf" srcId="{A1440816-79F7-4999-A308-81B3806C98B1}" destId="{AFDB75F4-1788-48C4-A062-9F6875C93FAA}" srcOrd="0" destOrd="0" presId="urn:microsoft.com/office/officeart/2005/8/layout/pList2#1"/>
    <dgm:cxn modelId="{569509C2-4BC6-4091-94DD-F61738BDF6F7}" type="presParOf" srcId="{A1440816-79F7-4999-A308-81B3806C98B1}" destId="{000752C7-E0A0-4C09-B588-9CB56565F0D7}" srcOrd="1" destOrd="0" presId="urn:microsoft.com/office/officeart/2005/8/layout/pList2#1"/>
    <dgm:cxn modelId="{27607970-44D0-4344-AFFF-8E15905C2562}" type="presParOf" srcId="{A1440816-79F7-4999-A308-81B3806C98B1}" destId="{22C35E55-4EAE-4787-AB49-983B6F0FED7F}" srcOrd="2" destOrd="0" presId="urn:microsoft.com/office/officeart/2005/8/layout/p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BFEC72-6D3D-4D7C-B7AF-88CDA50A3251}" type="doc">
      <dgm:prSet loTypeId="urn:microsoft.com/office/officeart/2005/8/layout/vProcess5" loCatId="process" qsTypeId="urn:microsoft.com/office/officeart/2005/8/quickstyle/simple4" qsCatId="simple" csTypeId="urn:microsoft.com/office/officeart/2005/8/colors/accent1_1" csCatId="accent1" phldr="1"/>
      <dgm:spPr/>
      <dgm:t>
        <a:bodyPr/>
        <a:lstStyle/>
        <a:p>
          <a:endParaRPr lang="es-CO"/>
        </a:p>
      </dgm:t>
    </dgm:pt>
    <dgm:pt modelId="{0F7D3EB4-C66A-4EA6-B5B7-DFC5624CDBCC}">
      <dgm:prSet phldrT="[Texto]" custT="1">
        <dgm:style>
          <a:lnRef idx="0">
            <a:schemeClr val="dk1"/>
          </a:lnRef>
          <a:fillRef idx="3">
            <a:schemeClr val="dk1"/>
          </a:fillRef>
          <a:effectRef idx="3">
            <a:schemeClr val="dk1"/>
          </a:effectRef>
          <a:fontRef idx="minor">
            <a:schemeClr val="lt1"/>
          </a:fontRef>
        </dgm:style>
      </dgm:prSet>
      <dgm:spPr>
        <a:solidFill>
          <a:srgbClr val="DDDDDD"/>
        </a:solidFill>
      </dgm:spPr>
      <dgm:t>
        <a:bodyPr/>
        <a:lstStyle/>
        <a:p>
          <a:pPr algn="ctr"/>
          <a:r>
            <a:rPr lang="es-CO" sz="1400" b="1" dirty="0" smtClean="0">
              <a:latin typeface="+mn-lt"/>
            </a:rPr>
            <a:t>DEFINICIÓN DEL EQUIPO QUE LIDERE EL PROCESO DE RENDICIÓN DE CUENTAS </a:t>
          </a:r>
          <a:endParaRPr lang="es-CO" sz="1400" b="1" dirty="0">
            <a:latin typeface="+mn-lt"/>
          </a:endParaRPr>
        </a:p>
      </dgm:t>
    </dgm:pt>
    <dgm:pt modelId="{6B20822E-589E-4159-B062-647A4A7E1674}" type="parTrans" cxnId="{5891D9B9-4E6B-42F2-B4CB-86A3006FFEEE}">
      <dgm:prSet/>
      <dgm:spPr/>
      <dgm:t>
        <a:bodyPr/>
        <a:lstStyle/>
        <a:p>
          <a:endParaRPr lang="es-CO" sz="1200" b="1">
            <a:latin typeface="+mn-lt"/>
          </a:endParaRPr>
        </a:p>
      </dgm:t>
    </dgm:pt>
    <dgm:pt modelId="{41580756-9EA5-4A2D-B3CF-E8D1E21096D6}" type="sibTrans" cxnId="{5891D9B9-4E6B-42F2-B4CB-86A3006FFEEE}">
      <dgm:prSet custT="1"/>
      <dgm:spPr/>
      <dgm:t>
        <a:bodyPr/>
        <a:lstStyle/>
        <a:p>
          <a:endParaRPr lang="es-CO" sz="1200" b="1">
            <a:latin typeface="+mn-lt"/>
          </a:endParaRPr>
        </a:p>
      </dgm:t>
    </dgm:pt>
    <dgm:pt modelId="{4EB774CD-5BDF-4BFB-8692-E2183BB88E67}">
      <dgm:prSet custT="1">
        <dgm:style>
          <a:lnRef idx="0">
            <a:schemeClr val="dk1"/>
          </a:lnRef>
          <a:fillRef idx="3">
            <a:schemeClr val="dk1"/>
          </a:fillRef>
          <a:effectRef idx="3">
            <a:schemeClr val="dk1"/>
          </a:effectRef>
          <a:fontRef idx="minor">
            <a:schemeClr val="lt1"/>
          </a:fontRef>
        </dgm:style>
      </dgm:prSet>
      <dgm:spPr>
        <a:solidFill>
          <a:srgbClr val="DDDDDD"/>
        </a:solidFill>
      </dgm:spPr>
      <dgm:t>
        <a:bodyPr/>
        <a:lstStyle/>
        <a:p>
          <a:pPr algn="ctr"/>
          <a:r>
            <a:rPr lang="es-CO" sz="1400" b="1" dirty="0" smtClean="0">
              <a:latin typeface="+mn-lt"/>
            </a:rPr>
            <a:t>DIAGNÓSTICO DEL ESTADO DE LA RENDICIÓN DE CUENTAS EN LA ENTIDAD </a:t>
          </a:r>
          <a:endParaRPr lang="es-CO" sz="1400" b="1" dirty="0">
            <a:latin typeface="+mn-lt"/>
          </a:endParaRPr>
        </a:p>
      </dgm:t>
    </dgm:pt>
    <dgm:pt modelId="{7E62BED9-1D07-4027-8E77-A6FA6DBE5675}" type="parTrans" cxnId="{B28FDAFC-0632-4D5A-9464-A2BCE5A80058}">
      <dgm:prSet/>
      <dgm:spPr/>
      <dgm:t>
        <a:bodyPr/>
        <a:lstStyle/>
        <a:p>
          <a:endParaRPr lang="es-CO" sz="1200" b="1">
            <a:latin typeface="+mn-lt"/>
          </a:endParaRPr>
        </a:p>
      </dgm:t>
    </dgm:pt>
    <dgm:pt modelId="{BE99C3EB-EBDB-4F81-B5DE-DD740036A384}" type="sibTrans" cxnId="{B28FDAFC-0632-4D5A-9464-A2BCE5A80058}">
      <dgm:prSet custT="1"/>
      <dgm:spPr/>
      <dgm:t>
        <a:bodyPr/>
        <a:lstStyle/>
        <a:p>
          <a:endParaRPr lang="es-CO" sz="1200" b="1">
            <a:latin typeface="+mn-lt"/>
          </a:endParaRPr>
        </a:p>
      </dgm:t>
    </dgm:pt>
    <dgm:pt modelId="{1B14A264-BFDE-4906-B86F-DDA66CC3451E}">
      <dgm:prSet custT="1">
        <dgm:style>
          <a:lnRef idx="0">
            <a:schemeClr val="dk1"/>
          </a:lnRef>
          <a:fillRef idx="3">
            <a:schemeClr val="dk1"/>
          </a:fillRef>
          <a:effectRef idx="3">
            <a:schemeClr val="dk1"/>
          </a:effectRef>
          <a:fontRef idx="minor">
            <a:schemeClr val="lt1"/>
          </a:fontRef>
        </dgm:style>
      </dgm:prSet>
      <dgm:spPr>
        <a:solidFill>
          <a:srgbClr val="DDDDDD"/>
        </a:solidFill>
      </dgm:spPr>
      <dgm:t>
        <a:bodyPr/>
        <a:lstStyle/>
        <a:p>
          <a:pPr algn="ctr"/>
          <a:r>
            <a:rPr lang="es-CO" sz="1400" b="1" dirty="0" smtClean="0">
              <a:latin typeface="+mn-lt"/>
            </a:rPr>
            <a:t>CARACTERIZACIÓN DE LOS CIUDADANOS Y GRUPOS DE INTERÉS </a:t>
          </a:r>
          <a:endParaRPr lang="es-CO" sz="1400" b="1" dirty="0">
            <a:latin typeface="+mn-lt"/>
          </a:endParaRPr>
        </a:p>
      </dgm:t>
    </dgm:pt>
    <dgm:pt modelId="{4CBA353B-8600-4EE3-A022-B13F6FB09AF6}" type="parTrans" cxnId="{99E92454-4EC7-4247-A2AD-51478CB7BEBE}">
      <dgm:prSet/>
      <dgm:spPr/>
      <dgm:t>
        <a:bodyPr/>
        <a:lstStyle/>
        <a:p>
          <a:endParaRPr lang="es-CO" sz="1200" b="1">
            <a:latin typeface="+mn-lt"/>
          </a:endParaRPr>
        </a:p>
      </dgm:t>
    </dgm:pt>
    <dgm:pt modelId="{33F9E3A9-D46E-4AC9-9600-86C102AAC06A}" type="sibTrans" cxnId="{99E92454-4EC7-4247-A2AD-51478CB7BEBE}">
      <dgm:prSet custT="1"/>
      <dgm:spPr/>
      <dgm:t>
        <a:bodyPr/>
        <a:lstStyle/>
        <a:p>
          <a:endParaRPr lang="es-CO" sz="1200" b="1">
            <a:latin typeface="+mn-lt"/>
          </a:endParaRPr>
        </a:p>
      </dgm:t>
    </dgm:pt>
    <dgm:pt modelId="{F0F6BBB0-EF60-4299-B791-B8030F2B85BD}">
      <dgm:prSet custT="1">
        <dgm:style>
          <a:lnRef idx="0">
            <a:schemeClr val="dk1"/>
          </a:lnRef>
          <a:fillRef idx="3">
            <a:schemeClr val="dk1"/>
          </a:fillRef>
          <a:effectRef idx="3">
            <a:schemeClr val="dk1"/>
          </a:effectRef>
          <a:fontRef idx="minor">
            <a:schemeClr val="lt1"/>
          </a:fontRef>
        </dgm:style>
      </dgm:prSet>
      <dgm:spPr>
        <a:solidFill>
          <a:srgbClr val="DDDDDD"/>
        </a:solidFill>
      </dgm:spPr>
      <dgm:t>
        <a:bodyPr/>
        <a:lstStyle/>
        <a:p>
          <a:pPr algn="ctr"/>
          <a:r>
            <a:rPr lang="es-CO" sz="1400" b="1" dirty="0" smtClean="0">
              <a:latin typeface="+mn-lt"/>
            </a:rPr>
            <a:t>IDENTIFICACIÓN DE NECESIDADES DE INFORMACIÓN Y VALORACIÓN DE INFORMACIÓN ACTUAL </a:t>
          </a:r>
          <a:endParaRPr lang="es-CO" sz="1400" b="1" dirty="0">
            <a:latin typeface="+mn-lt"/>
          </a:endParaRPr>
        </a:p>
      </dgm:t>
    </dgm:pt>
    <dgm:pt modelId="{DB502B29-0221-482E-8905-E15FAA40FDAC}" type="parTrans" cxnId="{51D12946-3AD3-4C57-B079-568B1ED1C663}">
      <dgm:prSet/>
      <dgm:spPr/>
      <dgm:t>
        <a:bodyPr/>
        <a:lstStyle/>
        <a:p>
          <a:endParaRPr lang="es-CO" sz="1200" b="1">
            <a:latin typeface="+mn-lt"/>
          </a:endParaRPr>
        </a:p>
      </dgm:t>
    </dgm:pt>
    <dgm:pt modelId="{880BB5DF-DE26-4D24-A3B5-DD22FF9AF39D}" type="sibTrans" cxnId="{51D12946-3AD3-4C57-B079-568B1ED1C663}">
      <dgm:prSet custT="1"/>
      <dgm:spPr/>
      <dgm:t>
        <a:bodyPr/>
        <a:lstStyle/>
        <a:p>
          <a:endParaRPr lang="es-CO" sz="1200" b="1">
            <a:latin typeface="+mn-lt"/>
          </a:endParaRPr>
        </a:p>
      </dgm:t>
    </dgm:pt>
    <dgm:pt modelId="{B773292B-E9B0-409E-A060-8B3DDDF42BFA}">
      <dgm:prSet custT="1">
        <dgm:style>
          <a:lnRef idx="0">
            <a:schemeClr val="dk1"/>
          </a:lnRef>
          <a:fillRef idx="3">
            <a:schemeClr val="dk1"/>
          </a:fillRef>
          <a:effectRef idx="3">
            <a:schemeClr val="dk1"/>
          </a:effectRef>
          <a:fontRef idx="minor">
            <a:schemeClr val="lt1"/>
          </a:fontRef>
        </dgm:style>
      </dgm:prSet>
      <dgm:spPr>
        <a:solidFill>
          <a:srgbClr val="DDDDDD"/>
        </a:solidFill>
      </dgm:spPr>
      <dgm:t>
        <a:bodyPr/>
        <a:lstStyle/>
        <a:p>
          <a:pPr algn="ctr"/>
          <a:r>
            <a:rPr lang="es-CO" sz="1400" b="1" dirty="0" smtClean="0">
              <a:latin typeface="+mn-lt"/>
            </a:rPr>
            <a:t>CAPACIDAD OPERATIVA Y DISPONIBILIDAD DE RECURSOS </a:t>
          </a:r>
          <a:endParaRPr lang="es-CO" sz="1400" b="1" dirty="0">
            <a:latin typeface="+mn-lt"/>
          </a:endParaRPr>
        </a:p>
      </dgm:t>
    </dgm:pt>
    <dgm:pt modelId="{0D2100D6-A5F1-49B5-B95E-EDB54B5AB255}" type="parTrans" cxnId="{E58A8D7E-3B41-4867-907F-DDF3F7C6A4C4}">
      <dgm:prSet/>
      <dgm:spPr/>
      <dgm:t>
        <a:bodyPr/>
        <a:lstStyle/>
        <a:p>
          <a:endParaRPr lang="es-CO" sz="1200" b="1">
            <a:latin typeface="+mn-lt"/>
          </a:endParaRPr>
        </a:p>
      </dgm:t>
    </dgm:pt>
    <dgm:pt modelId="{35CC5F13-6730-4110-A287-F567B33CD433}" type="sibTrans" cxnId="{E58A8D7E-3B41-4867-907F-DDF3F7C6A4C4}">
      <dgm:prSet/>
      <dgm:spPr/>
      <dgm:t>
        <a:bodyPr/>
        <a:lstStyle/>
        <a:p>
          <a:endParaRPr lang="es-CO" sz="1200" b="1">
            <a:latin typeface="+mn-lt"/>
          </a:endParaRPr>
        </a:p>
      </dgm:t>
    </dgm:pt>
    <dgm:pt modelId="{2D7E3113-3A99-4739-8C0E-10D11C573F17}" type="pres">
      <dgm:prSet presAssocID="{31BFEC72-6D3D-4D7C-B7AF-88CDA50A3251}" presName="outerComposite" presStyleCnt="0">
        <dgm:presLayoutVars>
          <dgm:chMax val="5"/>
          <dgm:dir/>
          <dgm:resizeHandles val="exact"/>
        </dgm:presLayoutVars>
      </dgm:prSet>
      <dgm:spPr/>
      <dgm:t>
        <a:bodyPr/>
        <a:lstStyle/>
        <a:p>
          <a:endParaRPr lang="es-CO"/>
        </a:p>
      </dgm:t>
    </dgm:pt>
    <dgm:pt modelId="{F8726461-4219-4517-A6C6-DE20A1438515}" type="pres">
      <dgm:prSet presAssocID="{31BFEC72-6D3D-4D7C-B7AF-88CDA50A3251}" presName="dummyMaxCanvas" presStyleCnt="0">
        <dgm:presLayoutVars/>
      </dgm:prSet>
      <dgm:spPr/>
      <dgm:t>
        <a:bodyPr/>
        <a:lstStyle/>
        <a:p>
          <a:endParaRPr lang="es-CO"/>
        </a:p>
      </dgm:t>
    </dgm:pt>
    <dgm:pt modelId="{8C7B8DA3-AF8F-4692-B669-BA3FD1325248}" type="pres">
      <dgm:prSet presAssocID="{31BFEC72-6D3D-4D7C-B7AF-88CDA50A3251}" presName="FiveNodes_1" presStyleLbl="node1" presStyleIdx="0" presStyleCnt="5">
        <dgm:presLayoutVars>
          <dgm:bulletEnabled val="1"/>
        </dgm:presLayoutVars>
      </dgm:prSet>
      <dgm:spPr/>
      <dgm:t>
        <a:bodyPr/>
        <a:lstStyle/>
        <a:p>
          <a:endParaRPr lang="es-CO"/>
        </a:p>
      </dgm:t>
    </dgm:pt>
    <dgm:pt modelId="{32FD6B1B-1DFC-434C-846C-74A9BD7A883C}" type="pres">
      <dgm:prSet presAssocID="{31BFEC72-6D3D-4D7C-B7AF-88CDA50A3251}" presName="FiveNodes_2" presStyleLbl="node1" presStyleIdx="1" presStyleCnt="5">
        <dgm:presLayoutVars>
          <dgm:bulletEnabled val="1"/>
        </dgm:presLayoutVars>
      </dgm:prSet>
      <dgm:spPr/>
      <dgm:t>
        <a:bodyPr/>
        <a:lstStyle/>
        <a:p>
          <a:endParaRPr lang="es-CO"/>
        </a:p>
      </dgm:t>
    </dgm:pt>
    <dgm:pt modelId="{866F3A8A-BE4D-4C12-A285-20F75BF9E5C7}" type="pres">
      <dgm:prSet presAssocID="{31BFEC72-6D3D-4D7C-B7AF-88CDA50A3251}" presName="FiveNodes_3" presStyleLbl="node1" presStyleIdx="2" presStyleCnt="5">
        <dgm:presLayoutVars>
          <dgm:bulletEnabled val="1"/>
        </dgm:presLayoutVars>
      </dgm:prSet>
      <dgm:spPr/>
      <dgm:t>
        <a:bodyPr/>
        <a:lstStyle/>
        <a:p>
          <a:endParaRPr lang="es-CO"/>
        </a:p>
      </dgm:t>
    </dgm:pt>
    <dgm:pt modelId="{F55BE42B-D27D-4D61-AABD-28328E0DD403}" type="pres">
      <dgm:prSet presAssocID="{31BFEC72-6D3D-4D7C-B7AF-88CDA50A3251}" presName="FiveNodes_4" presStyleLbl="node1" presStyleIdx="3" presStyleCnt="5" custScaleX="110969">
        <dgm:presLayoutVars>
          <dgm:bulletEnabled val="1"/>
        </dgm:presLayoutVars>
      </dgm:prSet>
      <dgm:spPr/>
      <dgm:t>
        <a:bodyPr/>
        <a:lstStyle/>
        <a:p>
          <a:endParaRPr lang="es-CO"/>
        </a:p>
      </dgm:t>
    </dgm:pt>
    <dgm:pt modelId="{4D2164FD-64EA-4FED-B33D-BF73FCB485ED}" type="pres">
      <dgm:prSet presAssocID="{31BFEC72-6D3D-4D7C-B7AF-88CDA50A3251}" presName="FiveNodes_5" presStyleLbl="node1" presStyleIdx="4" presStyleCnt="5">
        <dgm:presLayoutVars>
          <dgm:bulletEnabled val="1"/>
        </dgm:presLayoutVars>
      </dgm:prSet>
      <dgm:spPr/>
      <dgm:t>
        <a:bodyPr/>
        <a:lstStyle/>
        <a:p>
          <a:endParaRPr lang="es-CO"/>
        </a:p>
      </dgm:t>
    </dgm:pt>
    <dgm:pt modelId="{6916151B-CEEB-48BC-95CD-1C3D5EEE229B}" type="pres">
      <dgm:prSet presAssocID="{31BFEC72-6D3D-4D7C-B7AF-88CDA50A3251}" presName="FiveConn_1-2" presStyleLbl="fgAccFollowNode1" presStyleIdx="0" presStyleCnt="4">
        <dgm:presLayoutVars>
          <dgm:bulletEnabled val="1"/>
        </dgm:presLayoutVars>
      </dgm:prSet>
      <dgm:spPr/>
      <dgm:t>
        <a:bodyPr/>
        <a:lstStyle/>
        <a:p>
          <a:endParaRPr lang="es-CO"/>
        </a:p>
      </dgm:t>
    </dgm:pt>
    <dgm:pt modelId="{D2647DCB-1488-49B9-B089-CF1BD25912FB}" type="pres">
      <dgm:prSet presAssocID="{31BFEC72-6D3D-4D7C-B7AF-88CDA50A3251}" presName="FiveConn_2-3" presStyleLbl="fgAccFollowNode1" presStyleIdx="1" presStyleCnt="4">
        <dgm:presLayoutVars>
          <dgm:bulletEnabled val="1"/>
        </dgm:presLayoutVars>
      </dgm:prSet>
      <dgm:spPr/>
      <dgm:t>
        <a:bodyPr/>
        <a:lstStyle/>
        <a:p>
          <a:endParaRPr lang="es-CO"/>
        </a:p>
      </dgm:t>
    </dgm:pt>
    <dgm:pt modelId="{F41CC5FA-F89C-43A2-9F10-89DFD0323FFC}" type="pres">
      <dgm:prSet presAssocID="{31BFEC72-6D3D-4D7C-B7AF-88CDA50A3251}" presName="FiveConn_3-4" presStyleLbl="fgAccFollowNode1" presStyleIdx="2" presStyleCnt="4">
        <dgm:presLayoutVars>
          <dgm:bulletEnabled val="1"/>
        </dgm:presLayoutVars>
      </dgm:prSet>
      <dgm:spPr/>
      <dgm:t>
        <a:bodyPr/>
        <a:lstStyle/>
        <a:p>
          <a:endParaRPr lang="es-CO"/>
        </a:p>
      </dgm:t>
    </dgm:pt>
    <dgm:pt modelId="{1CEDF346-FE05-41B3-B04D-55135EC3B569}" type="pres">
      <dgm:prSet presAssocID="{31BFEC72-6D3D-4D7C-B7AF-88CDA50A3251}" presName="FiveConn_4-5" presStyleLbl="fgAccFollowNode1" presStyleIdx="3" presStyleCnt="4">
        <dgm:presLayoutVars>
          <dgm:bulletEnabled val="1"/>
        </dgm:presLayoutVars>
      </dgm:prSet>
      <dgm:spPr/>
      <dgm:t>
        <a:bodyPr/>
        <a:lstStyle/>
        <a:p>
          <a:endParaRPr lang="es-CO"/>
        </a:p>
      </dgm:t>
    </dgm:pt>
    <dgm:pt modelId="{702EFF5B-DCBF-40DC-84A8-6A64FAC26D0E}" type="pres">
      <dgm:prSet presAssocID="{31BFEC72-6D3D-4D7C-B7AF-88CDA50A3251}" presName="FiveNodes_1_text" presStyleLbl="node1" presStyleIdx="4" presStyleCnt="5">
        <dgm:presLayoutVars>
          <dgm:bulletEnabled val="1"/>
        </dgm:presLayoutVars>
      </dgm:prSet>
      <dgm:spPr/>
      <dgm:t>
        <a:bodyPr/>
        <a:lstStyle/>
        <a:p>
          <a:endParaRPr lang="es-CO"/>
        </a:p>
      </dgm:t>
    </dgm:pt>
    <dgm:pt modelId="{287A516C-3AB2-44AB-A61B-00DF229A2DF5}" type="pres">
      <dgm:prSet presAssocID="{31BFEC72-6D3D-4D7C-B7AF-88CDA50A3251}" presName="FiveNodes_2_text" presStyleLbl="node1" presStyleIdx="4" presStyleCnt="5">
        <dgm:presLayoutVars>
          <dgm:bulletEnabled val="1"/>
        </dgm:presLayoutVars>
      </dgm:prSet>
      <dgm:spPr/>
      <dgm:t>
        <a:bodyPr/>
        <a:lstStyle/>
        <a:p>
          <a:endParaRPr lang="es-CO"/>
        </a:p>
      </dgm:t>
    </dgm:pt>
    <dgm:pt modelId="{ACDE72D9-5F43-4F53-B3B9-E15BCF74B24A}" type="pres">
      <dgm:prSet presAssocID="{31BFEC72-6D3D-4D7C-B7AF-88CDA50A3251}" presName="FiveNodes_3_text" presStyleLbl="node1" presStyleIdx="4" presStyleCnt="5">
        <dgm:presLayoutVars>
          <dgm:bulletEnabled val="1"/>
        </dgm:presLayoutVars>
      </dgm:prSet>
      <dgm:spPr/>
      <dgm:t>
        <a:bodyPr/>
        <a:lstStyle/>
        <a:p>
          <a:endParaRPr lang="es-CO"/>
        </a:p>
      </dgm:t>
    </dgm:pt>
    <dgm:pt modelId="{AAFE32A9-EB14-481C-B35A-83489F8E9F2A}" type="pres">
      <dgm:prSet presAssocID="{31BFEC72-6D3D-4D7C-B7AF-88CDA50A3251}" presName="FiveNodes_4_text" presStyleLbl="node1" presStyleIdx="4" presStyleCnt="5">
        <dgm:presLayoutVars>
          <dgm:bulletEnabled val="1"/>
        </dgm:presLayoutVars>
      </dgm:prSet>
      <dgm:spPr/>
      <dgm:t>
        <a:bodyPr/>
        <a:lstStyle/>
        <a:p>
          <a:endParaRPr lang="es-CO"/>
        </a:p>
      </dgm:t>
    </dgm:pt>
    <dgm:pt modelId="{72DEA243-A588-4169-8543-BEB1D8CA64D0}" type="pres">
      <dgm:prSet presAssocID="{31BFEC72-6D3D-4D7C-B7AF-88CDA50A3251}" presName="FiveNodes_5_text" presStyleLbl="node1" presStyleIdx="4" presStyleCnt="5">
        <dgm:presLayoutVars>
          <dgm:bulletEnabled val="1"/>
        </dgm:presLayoutVars>
      </dgm:prSet>
      <dgm:spPr/>
      <dgm:t>
        <a:bodyPr/>
        <a:lstStyle/>
        <a:p>
          <a:endParaRPr lang="es-CO"/>
        </a:p>
      </dgm:t>
    </dgm:pt>
  </dgm:ptLst>
  <dgm:cxnLst>
    <dgm:cxn modelId="{6810E5B8-7D5E-4E24-9DB5-C8901CA2B34E}" type="presOf" srcId="{B773292B-E9B0-409E-A060-8B3DDDF42BFA}" destId="{72DEA243-A588-4169-8543-BEB1D8CA64D0}" srcOrd="1" destOrd="0" presId="urn:microsoft.com/office/officeart/2005/8/layout/vProcess5"/>
    <dgm:cxn modelId="{8424F32B-F4E0-4CAF-B1FF-8AD570997771}" type="presOf" srcId="{1B14A264-BFDE-4906-B86F-DDA66CC3451E}" destId="{ACDE72D9-5F43-4F53-B3B9-E15BCF74B24A}" srcOrd="1" destOrd="0" presId="urn:microsoft.com/office/officeart/2005/8/layout/vProcess5"/>
    <dgm:cxn modelId="{50FC2685-15E2-49CD-9ED8-A17EDB1CBDC1}" type="presOf" srcId="{BE99C3EB-EBDB-4F81-B5DE-DD740036A384}" destId="{D2647DCB-1488-49B9-B089-CF1BD25912FB}" srcOrd="0" destOrd="0" presId="urn:microsoft.com/office/officeart/2005/8/layout/vProcess5"/>
    <dgm:cxn modelId="{0534A4A6-5DF1-4D86-AA71-4607A2E6A901}" type="presOf" srcId="{4EB774CD-5BDF-4BFB-8692-E2183BB88E67}" destId="{287A516C-3AB2-44AB-A61B-00DF229A2DF5}" srcOrd="1" destOrd="0" presId="urn:microsoft.com/office/officeart/2005/8/layout/vProcess5"/>
    <dgm:cxn modelId="{14BD1EEC-2C11-4167-9BE8-D2AEB326D24F}" type="presOf" srcId="{41580756-9EA5-4A2D-B3CF-E8D1E21096D6}" destId="{6916151B-CEEB-48BC-95CD-1C3D5EEE229B}" srcOrd="0" destOrd="0" presId="urn:microsoft.com/office/officeart/2005/8/layout/vProcess5"/>
    <dgm:cxn modelId="{99E92454-4EC7-4247-A2AD-51478CB7BEBE}" srcId="{31BFEC72-6D3D-4D7C-B7AF-88CDA50A3251}" destId="{1B14A264-BFDE-4906-B86F-DDA66CC3451E}" srcOrd="2" destOrd="0" parTransId="{4CBA353B-8600-4EE3-A022-B13F6FB09AF6}" sibTransId="{33F9E3A9-D46E-4AC9-9600-86C102AAC06A}"/>
    <dgm:cxn modelId="{527CAD33-693B-4FAE-81FA-6A766E5646A7}" type="presOf" srcId="{0F7D3EB4-C66A-4EA6-B5B7-DFC5624CDBCC}" destId="{8C7B8DA3-AF8F-4692-B669-BA3FD1325248}" srcOrd="0" destOrd="0" presId="urn:microsoft.com/office/officeart/2005/8/layout/vProcess5"/>
    <dgm:cxn modelId="{51D12946-3AD3-4C57-B079-568B1ED1C663}" srcId="{31BFEC72-6D3D-4D7C-B7AF-88CDA50A3251}" destId="{F0F6BBB0-EF60-4299-B791-B8030F2B85BD}" srcOrd="3" destOrd="0" parTransId="{DB502B29-0221-482E-8905-E15FAA40FDAC}" sibTransId="{880BB5DF-DE26-4D24-A3B5-DD22FF9AF39D}"/>
    <dgm:cxn modelId="{C8EDE3B6-957D-4E23-A514-909AD73E01C6}" type="presOf" srcId="{B773292B-E9B0-409E-A060-8B3DDDF42BFA}" destId="{4D2164FD-64EA-4FED-B33D-BF73FCB485ED}" srcOrd="0" destOrd="0" presId="urn:microsoft.com/office/officeart/2005/8/layout/vProcess5"/>
    <dgm:cxn modelId="{D08A0BA6-00E2-4A30-BC55-0C511016B7A7}" type="presOf" srcId="{880BB5DF-DE26-4D24-A3B5-DD22FF9AF39D}" destId="{1CEDF346-FE05-41B3-B04D-55135EC3B569}" srcOrd="0" destOrd="0" presId="urn:microsoft.com/office/officeart/2005/8/layout/vProcess5"/>
    <dgm:cxn modelId="{F6E76511-D5D4-4D48-96E4-97C0C4F53238}" type="presOf" srcId="{1B14A264-BFDE-4906-B86F-DDA66CC3451E}" destId="{866F3A8A-BE4D-4C12-A285-20F75BF9E5C7}" srcOrd="0" destOrd="0" presId="urn:microsoft.com/office/officeart/2005/8/layout/vProcess5"/>
    <dgm:cxn modelId="{C17642D1-22A4-46BD-B8E8-9994FC502FEE}" type="presOf" srcId="{31BFEC72-6D3D-4D7C-B7AF-88CDA50A3251}" destId="{2D7E3113-3A99-4739-8C0E-10D11C573F17}" srcOrd="0" destOrd="0" presId="urn:microsoft.com/office/officeart/2005/8/layout/vProcess5"/>
    <dgm:cxn modelId="{B28FDAFC-0632-4D5A-9464-A2BCE5A80058}" srcId="{31BFEC72-6D3D-4D7C-B7AF-88CDA50A3251}" destId="{4EB774CD-5BDF-4BFB-8692-E2183BB88E67}" srcOrd="1" destOrd="0" parTransId="{7E62BED9-1D07-4027-8E77-A6FA6DBE5675}" sibTransId="{BE99C3EB-EBDB-4F81-B5DE-DD740036A384}"/>
    <dgm:cxn modelId="{5891D9B9-4E6B-42F2-B4CB-86A3006FFEEE}" srcId="{31BFEC72-6D3D-4D7C-B7AF-88CDA50A3251}" destId="{0F7D3EB4-C66A-4EA6-B5B7-DFC5624CDBCC}" srcOrd="0" destOrd="0" parTransId="{6B20822E-589E-4159-B062-647A4A7E1674}" sibTransId="{41580756-9EA5-4A2D-B3CF-E8D1E21096D6}"/>
    <dgm:cxn modelId="{E58A8D7E-3B41-4867-907F-DDF3F7C6A4C4}" srcId="{31BFEC72-6D3D-4D7C-B7AF-88CDA50A3251}" destId="{B773292B-E9B0-409E-A060-8B3DDDF42BFA}" srcOrd="4" destOrd="0" parTransId="{0D2100D6-A5F1-49B5-B95E-EDB54B5AB255}" sibTransId="{35CC5F13-6730-4110-A287-F567B33CD433}"/>
    <dgm:cxn modelId="{EE3125F2-4EEF-4BAB-B61F-62927107EC4D}" type="presOf" srcId="{0F7D3EB4-C66A-4EA6-B5B7-DFC5624CDBCC}" destId="{702EFF5B-DCBF-40DC-84A8-6A64FAC26D0E}" srcOrd="1" destOrd="0" presId="urn:microsoft.com/office/officeart/2005/8/layout/vProcess5"/>
    <dgm:cxn modelId="{7070BEB0-736E-4538-81E0-9104BCFAFC60}" type="presOf" srcId="{F0F6BBB0-EF60-4299-B791-B8030F2B85BD}" destId="{F55BE42B-D27D-4D61-AABD-28328E0DD403}" srcOrd="0" destOrd="0" presId="urn:microsoft.com/office/officeart/2005/8/layout/vProcess5"/>
    <dgm:cxn modelId="{34C00C94-623C-4241-8DAD-95E2820C19D5}" type="presOf" srcId="{F0F6BBB0-EF60-4299-B791-B8030F2B85BD}" destId="{AAFE32A9-EB14-481C-B35A-83489F8E9F2A}" srcOrd="1" destOrd="0" presId="urn:microsoft.com/office/officeart/2005/8/layout/vProcess5"/>
    <dgm:cxn modelId="{E8AA39C5-2AAE-4A4C-96D3-75FDC6771EFF}" type="presOf" srcId="{4EB774CD-5BDF-4BFB-8692-E2183BB88E67}" destId="{32FD6B1B-1DFC-434C-846C-74A9BD7A883C}" srcOrd="0" destOrd="0" presId="urn:microsoft.com/office/officeart/2005/8/layout/vProcess5"/>
    <dgm:cxn modelId="{826122CA-CE7D-42C3-897B-8F75EDF9ACA8}" type="presOf" srcId="{33F9E3A9-D46E-4AC9-9600-86C102AAC06A}" destId="{F41CC5FA-F89C-43A2-9F10-89DFD0323FFC}" srcOrd="0" destOrd="0" presId="urn:microsoft.com/office/officeart/2005/8/layout/vProcess5"/>
    <dgm:cxn modelId="{CD16B167-6D38-4DCE-9D2F-4AAB15A57934}" type="presParOf" srcId="{2D7E3113-3A99-4739-8C0E-10D11C573F17}" destId="{F8726461-4219-4517-A6C6-DE20A1438515}" srcOrd="0" destOrd="0" presId="urn:microsoft.com/office/officeart/2005/8/layout/vProcess5"/>
    <dgm:cxn modelId="{08A2C865-5B46-451A-B1EC-208D1DDD0F45}" type="presParOf" srcId="{2D7E3113-3A99-4739-8C0E-10D11C573F17}" destId="{8C7B8DA3-AF8F-4692-B669-BA3FD1325248}" srcOrd="1" destOrd="0" presId="urn:microsoft.com/office/officeart/2005/8/layout/vProcess5"/>
    <dgm:cxn modelId="{451D093E-198A-48D7-B978-48BA6FD61680}" type="presParOf" srcId="{2D7E3113-3A99-4739-8C0E-10D11C573F17}" destId="{32FD6B1B-1DFC-434C-846C-74A9BD7A883C}" srcOrd="2" destOrd="0" presId="urn:microsoft.com/office/officeart/2005/8/layout/vProcess5"/>
    <dgm:cxn modelId="{A2738CC4-4FBD-4ED9-89E8-E3487C1FB626}" type="presParOf" srcId="{2D7E3113-3A99-4739-8C0E-10D11C573F17}" destId="{866F3A8A-BE4D-4C12-A285-20F75BF9E5C7}" srcOrd="3" destOrd="0" presId="urn:microsoft.com/office/officeart/2005/8/layout/vProcess5"/>
    <dgm:cxn modelId="{86F0D906-1B08-4DF7-8884-B2577BF1113C}" type="presParOf" srcId="{2D7E3113-3A99-4739-8C0E-10D11C573F17}" destId="{F55BE42B-D27D-4D61-AABD-28328E0DD403}" srcOrd="4" destOrd="0" presId="urn:microsoft.com/office/officeart/2005/8/layout/vProcess5"/>
    <dgm:cxn modelId="{188D0064-10FB-47AD-970C-7BAB6470512C}" type="presParOf" srcId="{2D7E3113-3A99-4739-8C0E-10D11C573F17}" destId="{4D2164FD-64EA-4FED-B33D-BF73FCB485ED}" srcOrd="5" destOrd="0" presId="urn:microsoft.com/office/officeart/2005/8/layout/vProcess5"/>
    <dgm:cxn modelId="{D85CD5E9-1C34-4A16-B6D4-6B259F2E7169}" type="presParOf" srcId="{2D7E3113-3A99-4739-8C0E-10D11C573F17}" destId="{6916151B-CEEB-48BC-95CD-1C3D5EEE229B}" srcOrd="6" destOrd="0" presId="urn:microsoft.com/office/officeart/2005/8/layout/vProcess5"/>
    <dgm:cxn modelId="{65B66D30-71B8-4136-A6A0-4904FAEC6472}" type="presParOf" srcId="{2D7E3113-3A99-4739-8C0E-10D11C573F17}" destId="{D2647DCB-1488-49B9-B089-CF1BD25912FB}" srcOrd="7" destOrd="0" presId="urn:microsoft.com/office/officeart/2005/8/layout/vProcess5"/>
    <dgm:cxn modelId="{07FF64FF-680D-416D-A967-E33298529341}" type="presParOf" srcId="{2D7E3113-3A99-4739-8C0E-10D11C573F17}" destId="{F41CC5FA-F89C-43A2-9F10-89DFD0323FFC}" srcOrd="8" destOrd="0" presId="urn:microsoft.com/office/officeart/2005/8/layout/vProcess5"/>
    <dgm:cxn modelId="{A2408AA3-22C1-4962-B3A5-9BF9E56F1AC9}" type="presParOf" srcId="{2D7E3113-3A99-4739-8C0E-10D11C573F17}" destId="{1CEDF346-FE05-41B3-B04D-55135EC3B569}" srcOrd="9" destOrd="0" presId="urn:microsoft.com/office/officeart/2005/8/layout/vProcess5"/>
    <dgm:cxn modelId="{46F98E37-ED05-4CBA-8217-D67325F5D9B2}" type="presParOf" srcId="{2D7E3113-3A99-4739-8C0E-10D11C573F17}" destId="{702EFF5B-DCBF-40DC-84A8-6A64FAC26D0E}" srcOrd="10" destOrd="0" presId="urn:microsoft.com/office/officeart/2005/8/layout/vProcess5"/>
    <dgm:cxn modelId="{CAC6B0F0-FE06-4352-8F75-BEA9BE75F9AB}" type="presParOf" srcId="{2D7E3113-3A99-4739-8C0E-10D11C573F17}" destId="{287A516C-3AB2-44AB-A61B-00DF229A2DF5}" srcOrd="11" destOrd="0" presId="urn:microsoft.com/office/officeart/2005/8/layout/vProcess5"/>
    <dgm:cxn modelId="{13297A41-3FE5-4F08-8B95-80C382F57BED}" type="presParOf" srcId="{2D7E3113-3A99-4739-8C0E-10D11C573F17}" destId="{ACDE72D9-5F43-4F53-B3B9-E15BCF74B24A}" srcOrd="12" destOrd="0" presId="urn:microsoft.com/office/officeart/2005/8/layout/vProcess5"/>
    <dgm:cxn modelId="{E3EA354F-8A48-4533-AE1F-DC9A752765C0}" type="presParOf" srcId="{2D7E3113-3A99-4739-8C0E-10D11C573F17}" destId="{AAFE32A9-EB14-481C-B35A-83489F8E9F2A}" srcOrd="13" destOrd="0" presId="urn:microsoft.com/office/officeart/2005/8/layout/vProcess5"/>
    <dgm:cxn modelId="{3CF8C479-4714-4177-9DDC-37F7BC57281C}" type="presParOf" srcId="{2D7E3113-3A99-4739-8C0E-10D11C573F17}" destId="{72DEA243-A588-4169-8543-BEB1D8CA64D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54EB46-8274-4267-83CD-BC1ACA655EC4}" type="doc">
      <dgm:prSet loTypeId="urn:microsoft.com/office/officeart/2005/8/layout/lProcess3" loCatId="process" qsTypeId="urn:microsoft.com/office/officeart/2005/8/quickstyle/simple1#8" qsCatId="simple" csTypeId="urn:microsoft.com/office/officeart/2005/8/colors/accent1_2#8" csCatId="accent1" phldr="1"/>
      <dgm:spPr/>
      <dgm:t>
        <a:bodyPr/>
        <a:lstStyle/>
        <a:p>
          <a:endParaRPr lang="es-AR"/>
        </a:p>
      </dgm:t>
    </dgm:pt>
    <dgm:pt modelId="{9CAB2D65-6234-4F02-B7DA-1D6F7BBAF209}">
      <dgm:prSet phldrT="[Texto]" custT="1"/>
      <dgm:spPr>
        <a:xfrm>
          <a:off x="360040" y="2727462"/>
          <a:ext cx="2953453" cy="1181381"/>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AR" sz="1800" dirty="0" smtClean="0">
              <a:solidFill>
                <a:sysClr val="window" lastClr="FFFFFF"/>
              </a:solidFill>
              <a:latin typeface="Comic Sans MS" pitchFamily="66" charset="0"/>
              <a:ea typeface="+mn-ea"/>
              <a:cs typeface="+mn-cs"/>
            </a:rPr>
            <a:t>Priorizar contenidos de información según públicos</a:t>
          </a:r>
          <a:endParaRPr lang="es-AR" sz="1800" dirty="0">
            <a:solidFill>
              <a:sysClr val="window" lastClr="FFFFFF"/>
            </a:solidFill>
            <a:latin typeface="Comic Sans MS" pitchFamily="66" charset="0"/>
            <a:ea typeface="+mn-ea"/>
            <a:cs typeface="+mn-cs"/>
          </a:endParaRPr>
        </a:p>
      </dgm:t>
    </dgm:pt>
    <dgm:pt modelId="{8557B779-2FD1-4E40-8B14-BCE0227927BC}" type="parTrans" cxnId="{AF8A27B5-182B-4111-9FE4-A08945AB0A0B}">
      <dgm:prSet/>
      <dgm:spPr/>
      <dgm:t>
        <a:bodyPr/>
        <a:lstStyle/>
        <a:p>
          <a:endParaRPr lang="es-AR" sz="1800">
            <a:latin typeface="Comic Sans MS" pitchFamily="66" charset="0"/>
          </a:endParaRPr>
        </a:p>
      </dgm:t>
    </dgm:pt>
    <dgm:pt modelId="{ACFA89C6-25BC-4B92-AD75-C23E09BFA660}" type="sibTrans" cxnId="{AF8A27B5-182B-4111-9FE4-A08945AB0A0B}">
      <dgm:prSet/>
      <dgm:spPr/>
      <dgm:t>
        <a:bodyPr/>
        <a:lstStyle/>
        <a:p>
          <a:endParaRPr lang="es-AR" sz="1800">
            <a:latin typeface="Comic Sans MS" pitchFamily="66" charset="0"/>
          </a:endParaRPr>
        </a:p>
      </dgm:t>
    </dgm:pt>
    <dgm:pt modelId="{76D7DDA4-92CD-4E39-B339-5942443C05E3}">
      <dgm:prSet phldrT="[Texto]" custT="1"/>
      <dgm:spPr>
        <a:xfrm>
          <a:off x="2929545" y="2827879"/>
          <a:ext cx="2451366" cy="980546"/>
        </a:xfrm>
        <a:solidFill>
          <a:schemeClr val="bg2">
            <a:lumMod val="75000"/>
            <a:alpha val="90000"/>
          </a:schemeClr>
        </a:solidFill>
        <a:ln w="25400" cap="flat" cmpd="sng" algn="ctr">
          <a:solidFill>
            <a:srgbClr val="4F81BD">
              <a:alpha val="90000"/>
              <a:tint val="40000"/>
              <a:hueOff val="0"/>
              <a:satOff val="0"/>
              <a:lumOff val="0"/>
              <a:alphaOff val="0"/>
            </a:srgbClr>
          </a:solidFill>
          <a:prstDash val="solid"/>
        </a:ln>
        <a:effectLst/>
      </dgm:spPr>
      <dgm:t>
        <a:bodyPr/>
        <a:lstStyle/>
        <a:p>
          <a:r>
            <a:rPr lang="es-AR" sz="1800" dirty="0" smtClean="0">
              <a:solidFill>
                <a:sysClr val="windowText" lastClr="000000">
                  <a:hueOff val="0"/>
                  <a:satOff val="0"/>
                  <a:lumOff val="0"/>
                  <a:alphaOff val="0"/>
                </a:sysClr>
              </a:solidFill>
              <a:latin typeface="Comic Sans MS" pitchFamily="66" charset="0"/>
              <a:ea typeface="+mn-ea"/>
              <a:cs typeface="+mn-cs"/>
            </a:rPr>
            <a:t>Producir información con atributos de calidad</a:t>
          </a:r>
          <a:endParaRPr lang="es-AR" sz="1800" dirty="0">
            <a:solidFill>
              <a:sysClr val="windowText" lastClr="000000">
                <a:hueOff val="0"/>
                <a:satOff val="0"/>
                <a:lumOff val="0"/>
                <a:alphaOff val="0"/>
              </a:sysClr>
            </a:solidFill>
            <a:latin typeface="Comic Sans MS" pitchFamily="66" charset="0"/>
            <a:ea typeface="+mn-ea"/>
            <a:cs typeface="+mn-cs"/>
          </a:endParaRPr>
        </a:p>
      </dgm:t>
    </dgm:pt>
    <dgm:pt modelId="{12ABB7AB-ACCF-4062-97DB-71ACFBF0C741}" type="parTrans" cxnId="{893B5032-7D40-42B3-9155-714E4E172B84}">
      <dgm:prSet/>
      <dgm:spPr/>
      <dgm:t>
        <a:bodyPr/>
        <a:lstStyle/>
        <a:p>
          <a:endParaRPr lang="es-AR" sz="1800">
            <a:latin typeface="Comic Sans MS" pitchFamily="66" charset="0"/>
          </a:endParaRPr>
        </a:p>
      </dgm:t>
    </dgm:pt>
    <dgm:pt modelId="{36E31D21-66D4-43AC-9149-1B0F5C4DBABA}" type="sibTrans" cxnId="{893B5032-7D40-42B3-9155-714E4E172B84}">
      <dgm:prSet/>
      <dgm:spPr/>
      <dgm:t>
        <a:bodyPr/>
        <a:lstStyle/>
        <a:p>
          <a:endParaRPr lang="es-AR" sz="1800">
            <a:latin typeface="Comic Sans MS" pitchFamily="66" charset="0"/>
          </a:endParaRPr>
        </a:p>
      </dgm:t>
    </dgm:pt>
    <dgm:pt modelId="{2B32E320-3828-4B25-9EEB-24C2A56BF4FC}">
      <dgm:prSet phldrT="[Texto]" custT="1"/>
      <dgm:spPr>
        <a:xfrm>
          <a:off x="5037719" y="2827879"/>
          <a:ext cx="2451366" cy="980546"/>
        </a:xfrm>
        <a:solidFill>
          <a:schemeClr val="accent6">
            <a:lumMod val="75000"/>
            <a:alpha val="90000"/>
          </a:schemeClr>
        </a:solidFill>
        <a:ln w="25400" cap="flat" cmpd="sng" algn="ctr">
          <a:solidFill>
            <a:srgbClr val="4F81BD">
              <a:alpha val="90000"/>
              <a:tint val="40000"/>
              <a:hueOff val="0"/>
              <a:satOff val="0"/>
              <a:lumOff val="0"/>
              <a:alphaOff val="0"/>
            </a:srgbClr>
          </a:solidFill>
          <a:prstDash val="solid"/>
        </a:ln>
        <a:effectLst/>
      </dgm:spPr>
      <dgm:t>
        <a:bodyPr/>
        <a:lstStyle/>
        <a:p>
          <a:r>
            <a:rPr lang="es-AR" sz="1800" dirty="0" smtClean="0">
              <a:solidFill>
                <a:schemeClr val="bg2">
                  <a:lumMod val="20000"/>
                  <a:lumOff val="80000"/>
                </a:schemeClr>
              </a:solidFill>
              <a:latin typeface="Comic Sans MS" pitchFamily="66" charset="0"/>
              <a:ea typeface="+mn-ea"/>
              <a:cs typeface="+mn-cs"/>
            </a:rPr>
            <a:t>Divulgar y distribuir la información</a:t>
          </a:r>
          <a:endParaRPr lang="es-AR" sz="1800" dirty="0">
            <a:solidFill>
              <a:schemeClr val="bg2">
                <a:lumMod val="20000"/>
                <a:lumOff val="80000"/>
              </a:schemeClr>
            </a:solidFill>
            <a:latin typeface="Comic Sans MS" pitchFamily="66" charset="0"/>
            <a:ea typeface="+mn-ea"/>
            <a:cs typeface="+mn-cs"/>
          </a:endParaRPr>
        </a:p>
      </dgm:t>
    </dgm:pt>
    <dgm:pt modelId="{0BD028CC-018A-4B17-A37F-1EC1F6FECEB8}" type="parTrans" cxnId="{A47BCF13-629C-47F6-A00D-0F4AAA890068}">
      <dgm:prSet/>
      <dgm:spPr/>
      <dgm:t>
        <a:bodyPr/>
        <a:lstStyle/>
        <a:p>
          <a:endParaRPr lang="es-AR" sz="1800">
            <a:latin typeface="Comic Sans MS" pitchFamily="66" charset="0"/>
          </a:endParaRPr>
        </a:p>
      </dgm:t>
    </dgm:pt>
    <dgm:pt modelId="{C384C49B-8AB6-4F94-A7E4-3D342D9E22CC}" type="sibTrans" cxnId="{A47BCF13-629C-47F6-A00D-0F4AAA890068}">
      <dgm:prSet/>
      <dgm:spPr/>
      <dgm:t>
        <a:bodyPr/>
        <a:lstStyle/>
        <a:p>
          <a:endParaRPr lang="es-AR" sz="1800">
            <a:latin typeface="Comic Sans MS" pitchFamily="66" charset="0"/>
          </a:endParaRPr>
        </a:p>
      </dgm:t>
    </dgm:pt>
    <dgm:pt modelId="{D020DF66-1C68-4C45-B6F6-7069F5E364B4}" type="pres">
      <dgm:prSet presAssocID="{A754EB46-8274-4267-83CD-BC1ACA655EC4}" presName="Name0" presStyleCnt="0">
        <dgm:presLayoutVars>
          <dgm:chPref val="3"/>
          <dgm:dir/>
          <dgm:animLvl val="lvl"/>
          <dgm:resizeHandles/>
        </dgm:presLayoutVars>
      </dgm:prSet>
      <dgm:spPr/>
      <dgm:t>
        <a:bodyPr/>
        <a:lstStyle/>
        <a:p>
          <a:endParaRPr lang="es-AR"/>
        </a:p>
      </dgm:t>
    </dgm:pt>
    <dgm:pt modelId="{FE58F37B-5B16-4DE5-A4B0-E3EB47337F48}" type="pres">
      <dgm:prSet presAssocID="{9CAB2D65-6234-4F02-B7DA-1D6F7BBAF209}" presName="horFlow" presStyleCnt="0"/>
      <dgm:spPr/>
    </dgm:pt>
    <dgm:pt modelId="{9DC17854-1D52-463F-AF00-CC55B2A0F5D8}" type="pres">
      <dgm:prSet presAssocID="{9CAB2D65-6234-4F02-B7DA-1D6F7BBAF209}" presName="bigChev" presStyleLbl="node1" presStyleIdx="0" presStyleCnt="1"/>
      <dgm:spPr>
        <a:prstGeom prst="chevron">
          <a:avLst/>
        </a:prstGeom>
      </dgm:spPr>
      <dgm:t>
        <a:bodyPr/>
        <a:lstStyle/>
        <a:p>
          <a:endParaRPr lang="es-AR"/>
        </a:p>
      </dgm:t>
    </dgm:pt>
    <dgm:pt modelId="{57A7FF27-900A-4A80-9E45-FFCBD2F64DC8}" type="pres">
      <dgm:prSet presAssocID="{12ABB7AB-ACCF-4062-97DB-71ACFBF0C741}" presName="parTrans" presStyleCnt="0"/>
      <dgm:spPr/>
    </dgm:pt>
    <dgm:pt modelId="{FC4EBD78-0F15-4D01-9D69-371E8E827C06}" type="pres">
      <dgm:prSet presAssocID="{76D7DDA4-92CD-4E39-B339-5942443C05E3}" presName="node" presStyleLbl="alignAccFollowNode1" presStyleIdx="0" presStyleCnt="2" custScaleY="112064">
        <dgm:presLayoutVars>
          <dgm:bulletEnabled val="1"/>
        </dgm:presLayoutVars>
      </dgm:prSet>
      <dgm:spPr>
        <a:prstGeom prst="chevron">
          <a:avLst/>
        </a:prstGeom>
      </dgm:spPr>
      <dgm:t>
        <a:bodyPr/>
        <a:lstStyle/>
        <a:p>
          <a:endParaRPr lang="es-AR"/>
        </a:p>
      </dgm:t>
    </dgm:pt>
    <dgm:pt modelId="{5DACF747-E51F-48D1-9DFF-FCB120257E52}" type="pres">
      <dgm:prSet presAssocID="{36E31D21-66D4-43AC-9149-1B0F5C4DBABA}" presName="sibTrans" presStyleCnt="0"/>
      <dgm:spPr/>
    </dgm:pt>
    <dgm:pt modelId="{4664D76A-3776-4F3C-9197-F04718868AE4}" type="pres">
      <dgm:prSet presAssocID="{2B32E320-3828-4B25-9EEB-24C2A56BF4FC}" presName="node" presStyleLbl="alignAccFollowNode1" presStyleIdx="1" presStyleCnt="2" custScaleY="116213">
        <dgm:presLayoutVars>
          <dgm:bulletEnabled val="1"/>
        </dgm:presLayoutVars>
      </dgm:prSet>
      <dgm:spPr>
        <a:prstGeom prst="chevron">
          <a:avLst/>
        </a:prstGeom>
      </dgm:spPr>
      <dgm:t>
        <a:bodyPr/>
        <a:lstStyle/>
        <a:p>
          <a:endParaRPr lang="es-AR"/>
        </a:p>
      </dgm:t>
    </dgm:pt>
  </dgm:ptLst>
  <dgm:cxnLst>
    <dgm:cxn modelId="{E977D83A-4905-4986-8A08-85C9C6216D7B}" type="presOf" srcId="{76D7DDA4-92CD-4E39-B339-5942443C05E3}" destId="{FC4EBD78-0F15-4D01-9D69-371E8E827C06}" srcOrd="0" destOrd="0" presId="urn:microsoft.com/office/officeart/2005/8/layout/lProcess3"/>
    <dgm:cxn modelId="{A47BCF13-629C-47F6-A00D-0F4AAA890068}" srcId="{9CAB2D65-6234-4F02-B7DA-1D6F7BBAF209}" destId="{2B32E320-3828-4B25-9EEB-24C2A56BF4FC}" srcOrd="1" destOrd="0" parTransId="{0BD028CC-018A-4B17-A37F-1EC1F6FECEB8}" sibTransId="{C384C49B-8AB6-4F94-A7E4-3D342D9E22CC}"/>
    <dgm:cxn modelId="{AF8A27B5-182B-4111-9FE4-A08945AB0A0B}" srcId="{A754EB46-8274-4267-83CD-BC1ACA655EC4}" destId="{9CAB2D65-6234-4F02-B7DA-1D6F7BBAF209}" srcOrd="0" destOrd="0" parTransId="{8557B779-2FD1-4E40-8B14-BCE0227927BC}" sibTransId="{ACFA89C6-25BC-4B92-AD75-C23E09BFA660}"/>
    <dgm:cxn modelId="{893B5032-7D40-42B3-9155-714E4E172B84}" srcId="{9CAB2D65-6234-4F02-B7DA-1D6F7BBAF209}" destId="{76D7DDA4-92CD-4E39-B339-5942443C05E3}" srcOrd="0" destOrd="0" parTransId="{12ABB7AB-ACCF-4062-97DB-71ACFBF0C741}" sibTransId="{36E31D21-66D4-43AC-9149-1B0F5C4DBABA}"/>
    <dgm:cxn modelId="{EFDD5D3B-BED8-49B8-B8B6-F896E15FDC8A}" type="presOf" srcId="{A754EB46-8274-4267-83CD-BC1ACA655EC4}" destId="{D020DF66-1C68-4C45-B6F6-7069F5E364B4}" srcOrd="0" destOrd="0" presId="urn:microsoft.com/office/officeart/2005/8/layout/lProcess3"/>
    <dgm:cxn modelId="{6C75C781-A65D-4BF4-883A-F517A300AD9B}" type="presOf" srcId="{9CAB2D65-6234-4F02-B7DA-1D6F7BBAF209}" destId="{9DC17854-1D52-463F-AF00-CC55B2A0F5D8}" srcOrd="0" destOrd="0" presId="urn:microsoft.com/office/officeart/2005/8/layout/lProcess3"/>
    <dgm:cxn modelId="{DC765BA6-3626-48C8-8AC4-D90EA4E8311B}" type="presOf" srcId="{2B32E320-3828-4B25-9EEB-24C2A56BF4FC}" destId="{4664D76A-3776-4F3C-9197-F04718868AE4}" srcOrd="0" destOrd="0" presId="urn:microsoft.com/office/officeart/2005/8/layout/lProcess3"/>
    <dgm:cxn modelId="{CD235107-9C09-4907-B924-606856094B58}" type="presParOf" srcId="{D020DF66-1C68-4C45-B6F6-7069F5E364B4}" destId="{FE58F37B-5B16-4DE5-A4B0-E3EB47337F48}" srcOrd="0" destOrd="0" presId="urn:microsoft.com/office/officeart/2005/8/layout/lProcess3"/>
    <dgm:cxn modelId="{FE205B8B-BC89-40DD-9AB7-2E7FDB66D01C}" type="presParOf" srcId="{FE58F37B-5B16-4DE5-A4B0-E3EB47337F48}" destId="{9DC17854-1D52-463F-AF00-CC55B2A0F5D8}" srcOrd="0" destOrd="0" presId="urn:microsoft.com/office/officeart/2005/8/layout/lProcess3"/>
    <dgm:cxn modelId="{2BC9AD7C-F60F-4988-92CE-ECEB31FCCE23}" type="presParOf" srcId="{FE58F37B-5B16-4DE5-A4B0-E3EB47337F48}" destId="{57A7FF27-900A-4A80-9E45-FFCBD2F64DC8}" srcOrd="1" destOrd="0" presId="urn:microsoft.com/office/officeart/2005/8/layout/lProcess3"/>
    <dgm:cxn modelId="{F5A6C98B-F7C8-4AF8-82E0-C72E77447FEA}" type="presParOf" srcId="{FE58F37B-5B16-4DE5-A4B0-E3EB47337F48}" destId="{FC4EBD78-0F15-4D01-9D69-371E8E827C06}" srcOrd="2" destOrd="0" presId="urn:microsoft.com/office/officeart/2005/8/layout/lProcess3"/>
    <dgm:cxn modelId="{8B05CCC8-BEB0-46AC-BE03-FB67A37657F4}" type="presParOf" srcId="{FE58F37B-5B16-4DE5-A4B0-E3EB47337F48}" destId="{5DACF747-E51F-48D1-9DFF-FCB120257E52}" srcOrd="3" destOrd="0" presId="urn:microsoft.com/office/officeart/2005/8/layout/lProcess3"/>
    <dgm:cxn modelId="{C4BC4E6F-527A-421D-A178-897F227DA970}" type="presParOf" srcId="{FE58F37B-5B16-4DE5-A4B0-E3EB47337F48}" destId="{4664D76A-3776-4F3C-9197-F04718868AE4}"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754EB46-8274-4267-83CD-BC1ACA655EC4}" type="doc">
      <dgm:prSet loTypeId="urn:microsoft.com/office/officeart/2005/8/layout/lProcess3" loCatId="process" qsTypeId="urn:microsoft.com/office/officeart/2005/8/quickstyle/simple1#8" qsCatId="simple" csTypeId="urn:microsoft.com/office/officeart/2005/8/colors/accent1_2#8" csCatId="accent1" phldr="1"/>
      <dgm:spPr/>
      <dgm:t>
        <a:bodyPr/>
        <a:lstStyle/>
        <a:p>
          <a:endParaRPr lang="es-AR"/>
        </a:p>
      </dgm:t>
    </dgm:pt>
    <dgm:pt modelId="{9CAB2D65-6234-4F02-B7DA-1D6F7BBAF209}">
      <dgm:prSet phldrT="[Texto]" custT="1"/>
      <dgm:spPr>
        <a:xfrm>
          <a:off x="360040" y="2727462"/>
          <a:ext cx="2953453" cy="1181381"/>
        </a:xfrm>
        <a:solidFill>
          <a:schemeClr val="accent4">
            <a:lumMod val="75000"/>
          </a:schemeClr>
        </a:solidFill>
        <a:ln w="25400" cap="flat" cmpd="sng" algn="ctr">
          <a:solidFill>
            <a:sysClr val="window" lastClr="FFFFFF">
              <a:hueOff val="0"/>
              <a:satOff val="0"/>
              <a:lumOff val="0"/>
              <a:alphaOff val="0"/>
            </a:sysClr>
          </a:solidFill>
          <a:prstDash val="solid"/>
        </a:ln>
        <a:effectLst/>
      </dgm:spPr>
      <dgm:t>
        <a:bodyPr/>
        <a:lstStyle/>
        <a:p>
          <a:r>
            <a:rPr lang="es-CO" sz="1800" dirty="0" smtClean="0">
              <a:latin typeface="Comic Sans MS" pitchFamily="66" charset="0"/>
            </a:rPr>
            <a:t>Definición de metodología de diálogo presencial</a:t>
          </a:r>
          <a:endParaRPr lang="es-AR" sz="1800" dirty="0">
            <a:solidFill>
              <a:sysClr val="window" lastClr="FFFFFF"/>
            </a:solidFill>
            <a:latin typeface="Comic Sans MS" pitchFamily="66" charset="0"/>
            <a:ea typeface="+mn-ea"/>
            <a:cs typeface="+mn-cs"/>
          </a:endParaRPr>
        </a:p>
      </dgm:t>
    </dgm:pt>
    <dgm:pt modelId="{8557B779-2FD1-4E40-8B14-BCE0227927BC}" type="parTrans" cxnId="{AF8A27B5-182B-4111-9FE4-A08945AB0A0B}">
      <dgm:prSet/>
      <dgm:spPr/>
      <dgm:t>
        <a:bodyPr/>
        <a:lstStyle/>
        <a:p>
          <a:endParaRPr lang="es-AR" sz="1800">
            <a:latin typeface="Comic Sans MS" pitchFamily="66" charset="0"/>
          </a:endParaRPr>
        </a:p>
      </dgm:t>
    </dgm:pt>
    <dgm:pt modelId="{ACFA89C6-25BC-4B92-AD75-C23E09BFA660}" type="sibTrans" cxnId="{AF8A27B5-182B-4111-9FE4-A08945AB0A0B}">
      <dgm:prSet/>
      <dgm:spPr/>
      <dgm:t>
        <a:bodyPr/>
        <a:lstStyle/>
        <a:p>
          <a:endParaRPr lang="es-AR" sz="1800">
            <a:latin typeface="Comic Sans MS" pitchFamily="66" charset="0"/>
          </a:endParaRPr>
        </a:p>
      </dgm:t>
    </dgm:pt>
    <dgm:pt modelId="{76D7DDA4-92CD-4E39-B339-5942443C05E3}">
      <dgm:prSet phldrT="[Texto]" custT="1"/>
      <dgm:spPr>
        <a:xfrm>
          <a:off x="2929545" y="2827879"/>
          <a:ext cx="2451366" cy="980546"/>
        </a:xfrm>
        <a:solidFill>
          <a:schemeClr val="bg2">
            <a:lumMod val="75000"/>
            <a:alpha val="90000"/>
          </a:schemeClr>
        </a:solidFill>
        <a:ln w="25400" cap="flat" cmpd="sng" algn="ctr">
          <a:solidFill>
            <a:srgbClr val="4F81BD">
              <a:alpha val="90000"/>
              <a:tint val="40000"/>
              <a:hueOff val="0"/>
              <a:satOff val="0"/>
              <a:lumOff val="0"/>
              <a:alphaOff val="0"/>
            </a:srgbClr>
          </a:solidFill>
          <a:prstDash val="solid"/>
        </a:ln>
        <a:effectLst/>
      </dgm:spPr>
      <dgm:t>
        <a:bodyPr/>
        <a:lstStyle/>
        <a:p>
          <a:r>
            <a:rPr lang="es-AR" sz="1800" dirty="0" smtClean="0">
              <a:solidFill>
                <a:schemeClr val="tx1"/>
              </a:solidFill>
              <a:latin typeface="Comic Sans MS" pitchFamily="66" charset="0"/>
              <a:ea typeface="+mn-ea"/>
              <a:cs typeface="+mn-cs"/>
            </a:rPr>
            <a:t>Motivar la participación ciudadana -organizaciones sociales</a:t>
          </a:r>
          <a:endParaRPr lang="es-AR" sz="1800" dirty="0">
            <a:solidFill>
              <a:schemeClr val="tx1"/>
            </a:solidFill>
            <a:latin typeface="Comic Sans MS" pitchFamily="66" charset="0"/>
            <a:ea typeface="+mn-ea"/>
            <a:cs typeface="+mn-cs"/>
          </a:endParaRPr>
        </a:p>
      </dgm:t>
    </dgm:pt>
    <dgm:pt modelId="{12ABB7AB-ACCF-4062-97DB-71ACFBF0C741}" type="parTrans" cxnId="{893B5032-7D40-42B3-9155-714E4E172B84}">
      <dgm:prSet/>
      <dgm:spPr/>
      <dgm:t>
        <a:bodyPr/>
        <a:lstStyle/>
        <a:p>
          <a:endParaRPr lang="es-AR" sz="1800">
            <a:latin typeface="Comic Sans MS" pitchFamily="66" charset="0"/>
          </a:endParaRPr>
        </a:p>
      </dgm:t>
    </dgm:pt>
    <dgm:pt modelId="{36E31D21-66D4-43AC-9149-1B0F5C4DBABA}" type="sibTrans" cxnId="{893B5032-7D40-42B3-9155-714E4E172B84}">
      <dgm:prSet/>
      <dgm:spPr/>
      <dgm:t>
        <a:bodyPr/>
        <a:lstStyle/>
        <a:p>
          <a:endParaRPr lang="es-AR" sz="1800">
            <a:latin typeface="Comic Sans MS" pitchFamily="66" charset="0"/>
          </a:endParaRPr>
        </a:p>
      </dgm:t>
    </dgm:pt>
    <dgm:pt modelId="{2B32E320-3828-4B25-9EEB-24C2A56BF4FC}">
      <dgm:prSet phldrT="[Texto]" custT="1"/>
      <dgm:spPr>
        <a:xfrm>
          <a:off x="5037719" y="2827879"/>
          <a:ext cx="2451366" cy="980546"/>
        </a:xfrm>
        <a:solidFill>
          <a:schemeClr val="accent6">
            <a:lumMod val="75000"/>
            <a:alpha val="90000"/>
          </a:schemeClr>
        </a:solidFill>
        <a:ln w="25400" cap="flat" cmpd="sng" algn="ctr">
          <a:solidFill>
            <a:srgbClr val="4F81BD">
              <a:alpha val="90000"/>
              <a:tint val="40000"/>
              <a:hueOff val="0"/>
              <a:satOff val="0"/>
              <a:lumOff val="0"/>
              <a:alphaOff val="0"/>
            </a:srgbClr>
          </a:solidFill>
          <a:prstDash val="solid"/>
        </a:ln>
        <a:effectLst/>
      </dgm:spPr>
      <dgm:t>
        <a:bodyPr/>
        <a:lstStyle/>
        <a:p>
          <a:r>
            <a:rPr lang="es-AR" sz="1800" dirty="0" smtClean="0">
              <a:solidFill>
                <a:schemeClr val="bg1"/>
              </a:solidFill>
              <a:latin typeface="Comic Sans MS" pitchFamily="66" charset="0"/>
              <a:ea typeface="+mn-ea"/>
              <a:cs typeface="+mn-cs"/>
            </a:rPr>
            <a:t>Convocar y preparar el diálogo en la RC</a:t>
          </a:r>
          <a:endParaRPr lang="es-AR" sz="1800" dirty="0">
            <a:solidFill>
              <a:schemeClr val="bg1"/>
            </a:solidFill>
            <a:latin typeface="Comic Sans MS" pitchFamily="66" charset="0"/>
            <a:ea typeface="+mn-ea"/>
            <a:cs typeface="+mn-cs"/>
          </a:endParaRPr>
        </a:p>
      </dgm:t>
    </dgm:pt>
    <dgm:pt modelId="{0BD028CC-018A-4B17-A37F-1EC1F6FECEB8}" type="parTrans" cxnId="{A47BCF13-629C-47F6-A00D-0F4AAA890068}">
      <dgm:prSet/>
      <dgm:spPr/>
      <dgm:t>
        <a:bodyPr/>
        <a:lstStyle/>
        <a:p>
          <a:endParaRPr lang="es-AR" sz="1800">
            <a:latin typeface="Comic Sans MS" pitchFamily="66" charset="0"/>
          </a:endParaRPr>
        </a:p>
      </dgm:t>
    </dgm:pt>
    <dgm:pt modelId="{C384C49B-8AB6-4F94-A7E4-3D342D9E22CC}" type="sibTrans" cxnId="{A47BCF13-629C-47F6-A00D-0F4AAA890068}">
      <dgm:prSet/>
      <dgm:spPr/>
      <dgm:t>
        <a:bodyPr/>
        <a:lstStyle/>
        <a:p>
          <a:endParaRPr lang="es-AR" sz="1800">
            <a:latin typeface="Comic Sans MS" pitchFamily="66" charset="0"/>
          </a:endParaRPr>
        </a:p>
      </dgm:t>
    </dgm:pt>
    <dgm:pt modelId="{D020DF66-1C68-4C45-B6F6-7069F5E364B4}" type="pres">
      <dgm:prSet presAssocID="{A754EB46-8274-4267-83CD-BC1ACA655EC4}" presName="Name0" presStyleCnt="0">
        <dgm:presLayoutVars>
          <dgm:chPref val="3"/>
          <dgm:dir/>
          <dgm:animLvl val="lvl"/>
          <dgm:resizeHandles/>
        </dgm:presLayoutVars>
      </dgm:prSet>
      <dgm:spPr/>
      <dgm:t>
        <a:bodyPr/>
        <a:lstStyle/>
        <a:p>
          <a:endParaRPr lang="es-AR"/>
        </a:p>
      </dgm:t>
    </dgm:pt>
    <dgm:pt modelId="{FE58F37B-5B16-4DE5-A4B0-E3EB47337F48}" type="pres">
      <dgm:prSet presAssocID="{9CAB2D65-6234-4F02-B7DA-1D6F7BBAF209}" presName="horFlow" presStyleCnt="0"/>
      <dgm:spPr/>
    </dgm:pt>
    <dgm:pt modelId="{9DC17854-1D52-463F-AF00-CC55B2A0F5D8}" type="pres">
      <dgm:prSet presAssocID="{9CAB2D65-6234-4F02-B7DA-1D6F7BBAF209}" presName="bigChev" presStyleLbl="node1" presStyleIdx="0" presStyleCnt="1" custLinFactNeighborX="17959" custLinFactNeighborY="-3496"/>
      <dgm:spPr>
        <a:prstGeom prst="chevron">
          <a:avLst/>
        </a:prstGeom>
      </dgm:spPr>
      <dgm:t>
        <a:bodyPr/>
        <a:lstStyle/>
        <a:p>
          <a:endParaRPr lang="es-AR"/>
        </a:p>
      </dgm:t>
    </dgm:pt>
    <dgm:pt modelId="{57A7FF27-900A-4A80-9E45-FFCBD2F64DC8}" type="pres">
      <dgm:prSet presAssocID="{12ABB7AB-ACCF-4062-97DB-71ACFBF0C741}" presName="parTrans" presStyleCnt="0"/>
      <dgm:spPr/>
    </dgm:pt>
    <dgm:pt modelId="{FC4EBD78-0F15-4D01-9D69-371E8E827C06}" type="pres">
      <dgm:prSet presAssocID="{76D7DDA4-92CD-4E39-B339-5942443C05E3}" presName="node" presStyleLbl="alignAccFollowNode1" presStyleIdx="0" presStyleCnt="2" custScaleX="107082" custScaleY="118913">
        <dgm:presLayoutVars>
          <dgm:bulletEnabled val="1"/>
        </dgm:presLayoutVars>
      </dgm:prSet>
      <dgm:spPr>
        <a:prstGeom prst="chevron">
          <a:avLst/>
        </a:prstGeom>
      </dgm:spPr>
      <dgm:t>
        <a:bodyPr/>
        <a:lstStyle/>
        <a:p>
          <a:endParaRPr lang="es-AR"/>
        </a:p>
      </dgm:t>
    </dgm:pt>
    <dgm:pt modelId="{5DACF747-E51F-48D1-9DFF-FCB120257E52}" type="pres">
      <dgm:prSet presAssocID="{36E31D21-66D4-43AC-9149-1B0F5C4DBABA}" presName="sibTrans" presStyleCnt="0"/>
      <dgm:spPr/>
    </dgm:pt>
    <dgm:pt modelId="{4664D76A-3776-4F3C-9197-F04718868AE4}" type="pres">
      <dgm:prSet presAssocID="{2B32E320-3828-4B25-9EEB-24C2A56BF4FC}" presName="node" presStyleLbl="alignAccFollowNode1" presStyleIdx="1" presStyleCnt="2" custScaleY="116213">
        <dgm:presLayoutVars>
          <dgm:bulletEnabled val="1"/>
        </dgm:presLayoutVars>
      </dgm:prSet>
      <dgm:spPr>
        <a:prstGeom prst="chevron">
          <a:avLst/>
        </a:prstGeom>
      </dgm:spPr>
      <dgm:t>
        <a:bodyPr/>
        <a:lstStyle/>
        <a:p>
          <a:endParaRPr lang="es-AR"/>
        </a:p>
      </dgm:t>
    </dgm:pt>
  </dgm:ptLst>
  <dgm:cxnLst>
    <dgm:cxn modelId="{A47BCF13-629C-47F6-A00D-0F4AAA890068}" srcId="{9CAB2D65-6234-4F02-B7DA-1D6F7BBAF209}" destId="{2B32E320-3828-4B25-9EEB-24C2A56BF4FC}" srcOrd="1" destOrd="0" parTransId="{0BD028CC-018A-4B17-A37F-1EC1F6FECEB8}" sibTransId="{C384C49B-8AB6-4F94-A7E4-3D342D9E22CC}"/>
    <dgm:cxn modelId="{566D906C-BCFB-455A-B42E-129707FAE079}" type="presOf" srcId="{A754EB46-8274-4267-83CD-BC1ACA655EC4}" destId="{D020DF66-1C68-4C45-B6F6-7069F5E364B4}" srcOrd="0" destOrd="0" presId="urn:microsoft.com/office/officeart/2005/8/layout/lProcess3"/>
    <dgm:cxn modelId="{AF8A27B5-182B-4111-9FE4-A08945AB0A0B}" srcId="{A754EB46-8274-4267-83CD-BC1ACA655EC4}" destId="{9CAB2D65-6234-4F02-B7DA-1D6F7BBAF209}" srcOrd="0" destOrd="0" parTransId="{8557B779-2FD1-4E40-8B14-BCE0227927BC}" sibTransId="{ACFA89C6-25BC-4B92-AD75-C23E09BFA660}"/>
    <dgm:cxn modelId="{893B5032-7D40-42B3-9155-714E4E172B84}" srcId="{9CAB2D65-6234-4F02-B7DA-1D6F7BBAF209}" destId="{76D7DDA4-92CD-4E39-B339-5942443C05E3}" srcOrd="0" destOrd="0" parTransId="{12ABB7AB-ACCF-4062-97DB-71ACFBF0C741}" sibTransId="{36E31D21-66D4-43AC-9149-1B0F5C4DBABA}"/>
    <dgm:cxn modelId="{4BD0D59D-4C98-4D96-AF73-9D537C91A448}" type="presOf" srcId="{76D7DDA4-92CD-4E39-B339-5942443C05E3}" destId="{FC4EBD78-0F15-4D01-9D69-371E8E827C06}" srcOrd="0" destOrd="0" presId="urn:microsoft.com/office/officeart/2005/8/layout/lProcess3"/>
    <dgm:cxn modelId="{DCEE3F88-9EB6-4181-8772-41B089BF4D1E}" type="presOf" srcId="{9CAB2D65-6234-4F02-B7DA-1D6F7BBAF209}" destId="{9DC17854-1D52-463F-AF00-CC55B2A0F5D8}" srcOrd="0" destOrd="0" presId="urn:microsoft.com/office/officeart/2005/8/layout/lProcess3"/>
    <dgm:cxn modelId="{337D631F-CD09-4FEA-8CBE-4167939A496C}" type="presOf" srcId="{2B32E320-3828-4B25-9EEB-24C2A56BF4FC}" destId="{4664D76A-3776-4F3C-9197-F04718868AE4}" srcOrd="0" destOrd="0" presId="urn:microsoft.com/office/officeart/2005/8/layout/lProcess3"/>
    <dgm:cxn modelId="{160BD16C-CBCB-4B49-A32B-FA2389161C32}" type="presParOf" srcId="{D020DF66-1C68-4C45-B6F6-7069F5E364B4}" destId="{FE58F37B-5B16-4DE5-A4B0-E3EB47337F48}" srcOrd="0" destOrd="0" presId="urn:microsoft.com/office/officeart/2005/8/layout/lProcess3"/>
    <dgm:cxn modelId="{C3B461FB-8B59-4816-B3A0-97F1732160EB}" type="presParOf" srcId="{FE58F37B-5B16-4DE5-A4B0-E3EB47337F48}" destId="{9DC17854-1D52-463F-AF00-CC55B2A0F5D8}" srcOrd="0" destOrd="0" presId="urn:microsoft.com/office/officeart/2005/8/layout/lProcess3"/>
    <dgm:cxn modelId="{F6E3C12A-57D2-48EC-8849-F05C8EB1EC28}" type="presParOf" srcId="{FE58F37B-5B16-4DE5-A4B0-E3EB47337F48}" destId="{57A7FF27-900A-4A80-9E45-FFCBD2F64DC8}" srcOrd="1" destOrd="0" presId="urn:microsoft.com/office/officeart/2005/8/layout/lProcess3"/>
    <dgm:cxn modelId="{052D0151-2BC1-49D5-8B24-EECAE74A4F8B}" type="presParOf" srcId="{FE58F37B-5B16-4DE5-A4B0-E3EB47337F48}" destId="{FC4EBD78-0F15-4D01-9D69-371E8E827C06}" srcOrd="2" destOrd="0" presId="urn:microsoft.com/office/officeart/2005/8/layout/lProcess3"/>
    <dgm:cxn modelId="{6327FD4B-E5AD-4313-B7B1-54B9FF317755}" type="presParOf" srcId="{FE58F37B-5B16-4DE5-A4B0-E3EB47337F48}" destId="{5DACF747-E51F-48D1-9DFF-FCB120257E52}" srcOrd="3" destOrd="0" presId="urn:microsoft.com/office/officeart/2005/8/layout/lProcess3"/>
    <dgm:cxn modelId="{B1C0DA6E-7219-4A97-B72E-C1624B2F0AC1}" type="presParOf" srcId="{FE58F37B-5B16-4DE5-A4B0-E3EB47337F48}" destId="{4664D76A-3776-4F3C-9197-F04718868AE4}"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2904651-E498-49A1-85DE-0E2082C545BC}"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s-CO"/>
        </a:p>
      </dgm:t>
    </dgm:pt>
    <dgm:pt modelId="{96DC1C58-0822-4DA0-BF02-30601AD9C15A}">
      <dgm:prSet phldrT="[Texto]" custT="1"/>
      <dgm:spPr>
        <a:solidFill>
          <a:srgbClr val="C00000"/>
        </a:solidFill>
      </dgm:spPr>
      <dgm:t>
        <a:bodyPr/>
        <a:lstStyle/>
        <a:p>
          <a:r>
            <a:rPr lang="es-CO" sz="1600" b="1" dirty="0" smtClean="0"/>
            <a:t>Encuentros para consultar temas de interés</a:t>
          </a:r>
          <a:endParaRPr lang="es-CO" sz="1600" b="1" dirty="0"/>
        </a:p>
      </dgm:t>
    </dgm:pt>
    <dgm:pt modelId="{2322FD32-DEE7-4D3A-A61B-9AE165DD9F19}" type="parTrans" cxnId="{04EBF139-BF30-4A61-9F66-EF503AE4C1D8}">
      <dgm:prSet/>
      <dgm:spPr/>
      <dgm:t>
        <a:bodyPr/>
        <a:lstStyle/>
        <a:p>
          <a:endParaRPr lang="es-CO"/>
        </a:p>
      </dgm:t>
    </dgm:pt>
    <dgm:pt modelId="{309C15D7-6B0F-4D85-B366-20B16D3532C1}" type="sibTrans" cxnId="{04EBF139-BF30-4A61-9F66-EF503AE4C1D8}">
      <dgm:prSet/>
      <dgm:spPr/>
      <dgm:t>
        <a:bodyPr/>
        <a:lstStyle/>
        <a:p>
          <a:endParaRPr lang="es-CO"/>
        </a:p>
      </dgm:t>
    </dgm:pt>
    <dgm:pt modelId="{BEBC0852-9CFB-40C9-9EB6-D6E16AA3FB82}">
      <dgm:prSet phldrT="[Texto]" custT="1"/>
      <dgm:spPr>
        <a:solidFill>
          <a:schemeClr val="accent3">
            <a:lumMod val="75000"/>
          </a:schemeClr>
        </a:solidFill>
      </dgm:spPr>
      <dgm:t>
        <a:bodyPr/>
        <a:lstStyle/>
        <a:p>
          <a:r>
            <a:rPr lang="es-CO" sz="1600" b="1" dirty="0" smtClean="0">
              <a:solidFill>
                <a:schemeClr val="tx1"/>
              </a:solidFill>
            </a:rPr>
            <a:t>Encuentros de diálogo con organizaciones sociales y grupos de interés sobre resultados del informe de gestión</a:t>
          </a:r>
          <a:endParaRPr lang="es-CO" sz="1600" b="1" dirty="0">
            <a:solidFill>
              <a:schemeClr val="tx1"/>
            </a:solidFill>
          </a:endParaRPr>
        </a:p>
      </dgm:t>
    </dgm:pt>
    <dgm:pt modelId="{6F6C2BCE-63AE-49A9-AAEA-941F4C8BDA92}" type="parTrans" cxnId="{93D31557-9710-4F11-9ABC-2C5D097CDE96}">
      <dgm:prSet/>
      <dgm:spPr/>
      <dgm:t>
        <a:bodyPr/>
        <a:lstStyle/>
        <a:p>
          <a:endParaRPr lang="es-CO"/>
        </a:p>
      </dgm:t>
    </dgm:pt>
    <dgm:pt modelId="{290F7261-119C-4223-9825-C255BD17EF35}" type="sibTrans" cxnId="{93D31557-9710-4F11-9ABC-2C5D097CDE96}">
      <dgm:prSet/>
      <dgm:spPr/>
      <dgm:t>
        <a:bodyPr/>
        <a:lstStyle/>
        <a:p>
          <a:endParaRPr lang="es-CO"/>
        </a:p>
      </dgm:t>
    </dgm:pt>
    <dgm:pt modelId="{DC0D36AC-BCED-4C98-A1F5-02354E37E63E}">
      <dgm:prSet phldrT="[Texto]" custT="1"/>
      <dgm:spPr>
        <a:solidFill>
          <a:schemeClr val="accent6">
            <a:lumMod val="75000"/>
          </a:schemeClr>
        </a:solidFill>
      </dgm:spPr>
      <dgm:t>
        <a:bodyPr/>
        <a:lstStyle/>
        <a:p>
          <a:r>
            <a:rPr lang="es-CO" sz="1600" b="1" dirty="0" smtClean="0"/>
            <a:t>Foros, mesas públicas, talleres lúdicos para evaluar la gestión</a:t>
          </a:r>
          <a:endParaRPr lang="es-CO" sz="1600" b="1" dirty="0"/>
        </a:p>
      </dgm:t>
    </dgm:pt>
    <dgm:pt modelId="{47FF0C44-D1D2-4B57-8FD4-D2C9AF0E151C}" type="parTrans" cxnId="{CA665017-F043-41CF-B3A2-634611A72EEC}">
      <dgm:prSet/>
      <dgm:spPr/>
      <dgm:t>
        <a:bodyPr/>
        <a:lstStyle/>
        <a:p>
          <a:endParaRPr lang="es-CO"/>
        </a:p>
      </dgm:t>
    </dgm:pt>
    <dgm:pt modelId="{C1876A14-E20B-4543-AF12-2F33290CB8E6}" type="sibTrans" cxnId="{CA665017-F043-41CF-B3A2-634611A72EEC}">
      <dgm:prSet/>
      <dgm:spPr/>
      <dgm:t>
        <a:bodyPr/>
        <a:lstStyle/>
        <a:p>
          <a:endParaRPr lang="es-CO"/>
        </a:p>
      </dgm:t>
    </dgm:pt>
    <dgm:pt modelId="{A47F965D-EC2F-42C8-A4AF-DD7B18300178}">
      <dgm:prSet phldrT="[Texto]" custT="1"/>
      <dgm:spPr>
        <a:solidFill>
          <a:schemeClr val="accent4">
            <a:lumMod val="75000"/>
          </a:schemeClr>
        </a:solidFill>
      </dgm:spPr>
      <dgm:t>
        <a:bodyPr/>
        <a:lstStyle/>
        <a:p>
          <a:r>
            <a:rPr lang="es-CO" sz="1600" b="1" dirty="0" smtClean="0"/>
            <a:t>Audiencia Pública participativa</a:t>
          </a:r>
          <a:endParaRPr lang="es-CO" sz="1600" b="1" dirty="0"/>
        </a:p>
      </dgm:t>
    </dgm:pt>
    <dgm:pt modelId="{2DA3DB17-8304-4369-B808-2F3264363292}" type="parTrans" cxnId="{36AF7350-E271-4569-80B7-2F68998CADF6}">
      <dgm:prSet/>
      <dgm:spPr/>
      <dgm:t>
        <a:bodyPr/>
        <a:lstStyle/>
        <a:p>
          <a:endParaRPr lang="es-CO"/>
        </a:p>
      </dgm:t>
    </dgm:pt>
    <dgm:pt modelId="{40032EFA-E6D3-455A-8D66-A9EB498EFFCD}" type="sibTrans" cxnId="{36AF7350-E271-4569-80B7-2F68998CADF6}">
      <dgm:prSet/>
      <dgm:spPr/>
      <dgm:t>
        <a:bodyPr/>
        <a:lstStyle/>
        <a:p>
          <a:endParaRPr lang="es-CO"/>
        </a:p>
      </dgm:t>
    </dgm:pt>
    <dgm:pt modelId="{A3932E06-CCA5-4EA3-8DCA-72776304F142}" type="pres">
      <dgm:prSet presAssocID="{B2904651-E498-49A1-85DE-0E2082C545BC}" presName="matrix" presStyleCnt="0">
        <dgm:presLayoutVars>
          <dgm:chMax val="1"/>
          <dgm:dir/>
          <dgm:resizeHandles val="exact"/>
        </dgm:presLayoutVars>
      </dgm:prSet>
      <dgm:spPr/>
      <dgm:t>
        <a:bodyPr/>
        <a:lstStyle/>
        <a:p>
          <a:endParaRPr lang="es-CO"/>
        </a:p>
      </dgm:t>
    </dgm:pt>
    <dgm:pt modelId="{348A6A74-8C33-4FA8-B2A5-EB4237F3787D}" type="pres">
      <dgm:prSet presAssocID="{B2904651-E498-49A1-85DE-0E2082C545BC}" presName="axisShape" presStyleLbl="bgShp" presStyleIdx="0" presStyleCnt="1"/>
      <dgm:spPr/>
    </dgm:pt>
    <dgm:pt modelId="{7938282C-FB9A-47C9-B407-64EB0A5B928E}" type="pres">
      <dgm:prSet presAssocID="{B2904651-E498-49A1-85DE-0E2082C545BC}" presName="rect1" presStyleLbl="node1" presStyleIdx="0" presStyleCnt="4" custScaleX="124931" custScaleY="107991" custLinFactNeighborX="-19927" custLinFactNeighborY="-7944">
        <dgm:presLayoutVars>
          <dgm:chMax val="0"/>
          <dgm:chPref val="0"/>
          <dgm:bulletEnabled val="1"/>
        </dgm:presLayoutVars>
      </dgm:prSet>
      <dgm:spPr/>
      <dgm:t>
        <a:bodyPr/>
        <a:lstStyle/>
        <a:p>
          <a:endParaRPr lang="es-CO"/>
        </a:p>
      </dgm:t>
    </dgm:pt>
    <dgm:pt modelId="{F27627F1-892C-439E-A986-97A30762C2E3}" type="pres">
      <dgm:prSet presAssocID="{B2904651-E498-49A1-85DE-0E2082C545BC}" presName="rect2" presStyleLbl="node1" presStyleIdx="1" presStyleCnt="4" custScaleX="136896" custLinFactNeighborX="12460" custLinFactNeighborY="-7944">
        <dgm:presLayoutVars>
          <dgm:chMax val="0"/>
          <dgm:chPref val="0"/>
          <dgm:bulletEnabled val="1"/>
        </dgm:presLayoutVars>
      </dgm:prSet>
      <dgm:spPr/>
      <dgm:t>
        <a:bodyPr/>
        <a:lstStyle/>
        <a:p>
          <a:endParaRPr lang="es-CO"/>
        </a:p>
      </dgm:t>
    </dgm:pt>
    <dgm:pt modelId="{B05C5741-5C81-43DC-849F-CE78AC94BA95}" type="pres">
      <dgm:prSet presAssocID="{B2904651-E498-49A1-85DE-0E2082C545BC}" presName="rect3" presStyleLbl="node1" presStyleIdx="2" presStyleCnt="4" custScaleX="121821" custScaleY="95424" custLinFactNeighborX="-12861" custLinFactNeighborY="5607">
        <dgm:presLayoutVars>
          <dgm:chMax val="0"/>
          <dgm:chPref val="0"/>
          <dgm:bulletEnabled val="1"/>
        </dgm:presLayoutVars>
      </dgm:prSet>
      <dgm:spPr/>
      <dgm:t>
        <a:bodyPr/>
        <a:lstStyle/>
        <a:p>
          <a:endParaRPr lang="es-CO"/>
        </a:p>
      </dgm:t>
    </dgm:pt>
    <dgm:pt modelId="{EB36DE7C-8BD6-4210-91AD-1A83BB83F365}" type="pres">
      <dgm:prSet presAssocID="{B2904651-E498-49A1-85DE-0E2082C545BC}" presName="rect4" presStyleLbl="node1" presStyleIdx="3" presStyleCnt="4" custScaleX="125442" custScaleY="69766" custLinFactNeighborX="7134" custLinFactNeighborY="1995">
        <dgm:presLayoutVars>
          <dgm:chMax val="0"/>
          <dgm:chPref val="0"/>
          <dgm:bulletEnabled val="1"/>
        </dgm:presLayoutVars>
      </dgm:prSet>
      <dgm:spPr/>
      <dgm:t>
        <a:bodyPr/>
        <a:lstStyle/>
        <a:p>
          <a:endParaRPr lang="es-CO"/>
        </a:p>
      </dgm:t>
    </dgm:pt>
  </dgm:ptLst>
  <dgm:cxnLst>
    <dgm:cxn modelId="{36AF7350-E271-4569-80B7-2F68998CADF6}" srcId="{B2904651-E498-49A1-85DE-0E2082C545BC}" destId="{A47F965D-EC2F-42C8-A4AF-DD7B18300178}" srcOrd="3" destOrd="0" parTransId="{2DA3DB17-8304-4369-B808-2F3264363292}" sibTransId="{40032EFA-E6D3-455A-8D66-A9EB498EFFCD}"/>
    <dgm:cxn modelId="{CA665017-F043-41CF-B3A2-634611A72EEC}" srcId="{B2904651-E498-49A1-85DE-0E2082C545BC}" destId="{DC0D36AC-BCED-4C98-A1F5-02354E37E63E}" srcOrd="2" destOrd="0" parTransId="{47FF0C44-D1D2-4B57-8FD4-D2C9AF0E151C}" sibTransId="{C1876A14-E20B-4543-AF12-2F33290CB8E6}"/>
    <dgm:cxn modelId="{C48F1D1A-240F-48F6-BAA8-967B9A473EF4}" type="presOf" srcId="{96DC1C58-0822-4DA0-BF02-30601AD9C15A}" destId="{7938282C-FB9A-47C9-B407-64EB0A5B928E}" srcOrd="0" destOrd="0" presId="urn:microsoft.com/office/officeart/2005/8/layout/matrix2"/>
    <dgm:cxn modelId="{CC773149-404B-4364-A0A5-3963212A8443}" type="presOf" srcId="{DC0D36AC-BCED-4C98-A1F5-02354E37E63E}" destId="{B05C5741-5C81-43DC-849F-CE78AC94BA95}" srcOrd="0" destOrd="0" presId="urn:microsoft.com/office/officeart/2005/8/layout/matrix2"/>
    <dgm:cxn modelId="{27D8086A-F590-48E8-8C3A-DB7BC0F96D96}" type="presOf" srcId="{A47F965D-EC2F-42C8-A4AF-DD7B18300178}" destId="{EB36DE7C-8BD6-4210-91AD-1A83BB83F365}" srcOrd="0" destOrd="0" presId="urn:microsoft.com/office/officeart/2005/8/layout/matrix2"/>
    <dgm:cxn modelId="{93D31557-9710-4F11-9ABC-2C5D097CDE96}" srcId="{B2904651-E498-49A1-85DE-0E2082C545BC}" destId="{BEBC0852-9CFB-40C9-9EB6-D6E16AA3FB82}" srcOrd="1" destOrd="0" parTransId="{6F6C2BCE-63AE-49A9-AAEA-941F4C8BDA92}" sibTransId="{290F7261-119C-4223-9825-C255BD17EF35}"/>
    <dgm:cxn modelId="{04EBF139-BF30-4A61-9F66-EF503AE4C1D8}" srcId="{B2904651-E498-49A1-85DE-0E2082C545BC}" destId="{96DC1C58-0822-4DA0-BF02-30601AD9C15A}" srcOrd="0" destOrd="0" parTransId="{2322FD32-DEE7-4D3A-A61B-9AE165DD9F19}" sibTransId="{309C15D7-6B0F-4D85-B366-20B16D3532C1}"/>
    <dgm:cxn modelId="{44974C70-CC7B-4E51-A395-1F686940EFE7}" type="presOf" srcId="{BEBC0852-9CFB-40C9-9EB6-D6E16AA3FB82}" destId="{F27627F1-892C-439E-A986-97A30762C2E3}" srcOrd="0" destOrd="0" presId="urn:microsoft.com/office/officeart/2005/8/layout/matrix2"/>
    <dgm:cxn modelId="{9B94B6FE-3E14-4401-B3E4-9BEDD1DBA67A}" type="presOf" srcId="{B2904651-E498-49A1-85DE-0E2082C545BC}" destId="{A3932E06-CCA5-4EA3-8DCA-72776304F142}" srcOrd="0" destOrd="0" presId="urn:microsoft.com/office/officeart/2005/8/layout/matrix2"/>
    <dgm:cxn modelId="{D804DEF2-67D7-4CFC-A0B3-4F8A115583E0}" type="presParOf" srcId="{A3932E06-CCA5-4EA3-8DCA-72776304F142}" destId="{348A6A74-8C33-4FA8-B2A5-EB4237F3787D}" srcOrd="0" destOrd="0" presId="urn:microsoft.com/office/officeart/2005/8/layout/matrix2"/>
    <dgm:cxn modelId="{D62B57DC-32AC-4A56-84CB-A3668365B9C2}" type="presParOf" srcId="{A3932E06-CCA5-4EA3-8DCA-72776304F142}" destId="{7938282C-FB9A-47C9-B407-64EB0A5B928E}" srcOrd="1" destOrd="0" presId="urn:microsoft.com/office/officeart/2005/8/layout/matrix2"/>
    <dgm:cxn modelId="{DDE884C7-C8BD-4B08-BF57-6D32750B11F2}" type="presParOf" srcId="{A3932E06-CCA5-4EA3-8DCA-72776304F142}" destId="{F27627F1-892C-439E-A986-97A30762C2E3}" srcOrd="2" destOrd="0" presId="urn:microsoft.com/office/officeart/2005/8/layout/matrix2"/>
    <dgm:cxn modelId="{26656697-DCBE-4457-A1E7-1F37DE8B09B4}" type="presParOf" srcId="{A3932E06-CCA5-4EA3-8DCA-72776304F142}" destId="{B05C5741-5C81-43DC-849F-CE78AC94BA95}" srcOrd="3" destOrd="0" presId="urn:microsoft.com/office/officeart/2005/8/layout/matrix2"/>
    <dgm:cxn modelId="{4BC08877-EE27-4FA1-ACDB-5332350EFA71}" type="presParOf" srcId="{A3932E06-CCA5-4EA3-8DCA-72776304F142}" destId="{EB36DE7C-8BD6-4210-91AD-1A83BB83F365}"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754EB46-8274-4267-83CD-BC1ACA655EC4}" type="doc">
      <dgm:prSet loTypeId="urn:microsoft.com/office/officeart/2005/8/layout/lProcess3" loCatId="process" qsTypeId="urn:microsoft.com/office/officeart/2005/8/quickstyle/simple1#8" qsCatId="simple" csTypeId="urn:microsoft.com/office/officeart/2005/8/colors/accent1_2#8" csCatId="accent1" phldr="1"/>
      <dgm:spPr/>
      <dgm:t>
        <a:bodyPr/>
        <a:lstStyle/>
        <a:p>
          <a:endParaRPr lang="es-AR"/>
        </a:p>
      </dgm:t>
    </dgm:pt>
    <dgm:pt modelId="{9CAB2D65-6234-4F02-B7DA-1D6F7BBAF209}">
      <dgm:prSet phldrT="[Texto]" custT="1"/>
      <dgm:spPr>
        <a:xfrm>
          <a:off x="360040" y="2727462"/>
          <a:ext cx="2953453" cy="1181381"/>
        </a:xfr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s-AR" sz="1800" b="1" dirty="0" smtClean="0"/>
            <a:t>Sensibilizar y capacitar a los funcionarios de la entidad </a:t>
          </a:r>
          <a:endParaRPr lang="es-AR" sz="1800" dirty="0">
            <a:solidFill>
              <a:sysClr val="window" lastClr="FFFFFF"/>
            </a:solidFill>
            <a:latin typeface="Comic Sans MS" pitchFamily="66" charset="0"/>
            <a:ea typeface="+mn-ea"/>
            <a:cs typeface="+mn-cs"/>
          </a:endParaRPr>
        </a:p>
      </dgm:t>
    </dgm:pt>
    <dgm:pt modelId="{8557B779-2FD1-4E40-8B14-BCE0227927BC}" type="parTrans" cxnId="{AF8A27B5-182B-4111-9FE4-A08945AB0A0B}">
      <dgm:prSet/>
      <dgm:spPr/>
      <dgm:t>
        <a:bodyPr/>
        <a:lstStyle/>
        <a:p>
          <a:endParaRPr lang="es-AR" sz="1800">
            <a:latin typeface="Comic Sans MS" pitchFamily="66" charset="0"/>
          </a:endParaRPr>
        </a:p>
      </dgm:t>
    </dgm:pt>
    <dgm:pt modelId="{ACFA89C6-25BC-4B92-AD75-C23E09BFA660}" type="sibTrans" cxnId="{AF8A27B5-182B-4111-9FE4-A08945AB0A0B}">
      <dgm:prSet/>
      <dgm:spPr/>
      <dgm:t>
        <a:bodyPr/>
        <a:lstStyle/>
        <a:p>
          <a:endParaRPr lang="es-AR" sz="1800">
            <a:latin typeface="Comic Sans MS" pitchFamily="66" charset="0"/>
          </a:endParaRPr>
        </a:p>
      </dgm:t>
    </dgm:pt>
    <dgm:pt modelId="{76D7DDA4-92CD-4E39-B339-5942443C05E3}">
      <dgm:prSet phldrT="[Texto]" custT="1"/>
      <dgm:spPr>
        <a:xfrm>
          <a:off x="2929545" y="2827879"/>
          <a:ext cx="2451366" cy="980546"/>
        </a:xfrm>
        <a:solidFill>
          <a:schemeClr val="bg2">
            <a:lumMod val="75000"/>
            <a:alpha val="90000"/>
          </a:schemeClr>
        </a:solidFill>
        <a:ln w="25400" cap="flat" cmpd="sng" algn="ctr">
          <a:solidFill>
            <a:srgbClr val="4F81BD">
              <a:alpha val="90000"/>
              <a:tint val="40000"/>
              <a:hueOff val="0"/>
              <a:satOff val="0"/>
              <a:lumOff val="0"/>
              <a:alphaOff val="0"/>
            </a:srgbClr>
          </a:solidFill>
          <a:prstDash val="solid"/>
        </a:ln>
        <a:effectLst/>
      </dgm:spPr>
      <dgm:t>
        <a:bodyPr/>
        <a:lstStyle/>
        <a:p>
          <a:r>
            <a:rPr lang="es-AR" sz="1900" b="1" dirty="0" smtClean="0">
              <a:solidFill>
                <a:sysClr val="windowText" lastClr="000000">
                  <a:hueOff val="0"/>
                  <a:satOff val="0"/>
                  <a:lumOff val="0"/>
                  <a:alphaOff val="0"/>
                </a:sysClr>
              </a:solidFill>
              <a:latin typeface="Comic Sans MS" pitchFamily="66" charset="0"/>
              <a:ea typeface="+mn-ea"/>
              <a:cs typeface="+mn-cs"/>
            </a:rPr>
            <a:t>Crear incentivos internos</a:t>
          </a:r>
          <a:endParaRPr lang="es-AR" sz="1900" b="1" dirty="0">
            <a:solidFill>
              <a:sysClr val="windowText" lastClr="000000">
                <a:hueOff val="0"/>
                <a:satOff val="0"/>
                <a:lumOff val="0"/>
                <a:alphaOff val="0"/>
              </a:sysClr>
            </a:solidFill>
            <a:latin typeface="Comic Sans MS" pitchFamily="66" charset="0"/>
            <a:ea typeface="+mn-ea"/>
            <a:cs typeface="+mn-cs"/>
          </a:endParaRPr>
        </a:p>
      </dgm:t>
    </dgm:pt>
    <dgm:pt modelId="{12ABB7AB-ACCF-4062-97DB-71ACFBF0C741}" type="parTrans" cxnId="{893B5032-7D40-42B3-9155-714E4E172B84}">
      <dgm:prSet/>
      <dgm:spPr/>
      <dgm:t>
        <a:bodyPr/>
        <a:lstStyle/>
        <a:p>
          <a:endParaRPr lang="es-AR" sz="1800">
            <a:latin typeface="Comic Sans MS" pitchFamily="66" charset="0"/>
          </a:endParaRPr>
        </a:p>
      </dgm:t>
    </dgm:pt>
    <dgm:pt modelId="{36E31D21-66D4-43AC-9149-1B0F5C4DBABA}" type="sibTrans" cxnId="{893B5032-7D40-42B3-9155-714E4E172B84}">
      <dgm:prSet/>
      <dgm:spPr/>
      <dgm:t>
        <a:bodyPr/>
        <a:lstStyle/>
        <a:p>
          <a:endParaRPr lang="es-AR" sz="1800">
            <a:latin typeface="Comic Sans MS" pitchFamily="66" charset="0"/>
          </a:endParaRPr>
        </a:p>
      </dgm:t>
    </dgm:pt>
    <dgm:pt modelId="{2B32E320-3828-4B25-9EEB-24C2A56BF4FC}">
      <dgm:prSet phldrT="[Texto]" custT="1"/>
      <dgm:spPr>
        <a:xfrm>
          <a:off x="5037719" y="2827879"/>
          <a:ext cx="2451366" cy="980546"/>
        </a:xfrm>
        <a:solidFill>
          <a:schemeClr val="accent6">
            <a:lumMod val="75000"/>
            <a:alpha val="90000"/>
          </a:schemeClr>
        </a:solidFill>
        <a:ln w="25400" cap="flat" cmpd="sng" algn="ctr">
          <a:solidFill>
            <a:srgbClr val="4F81BD">
              <a:alpha val="90000"/>
              <a:tint val="40000"/>
              <a:hueOff val="0"/>
              <a:satOff val="0"/>
              <a:lumOff val="0"/>
              <a:alphaOff val="0"/>
            </a:srgbClr>
          </a:solidFill>
          <a:prstDash val="solid"/>
        </a:ln>
        <a:effectLst/>
      </dgm:spPr>
      <dgm:t>
        <a:bodyPr/>
        <a:lstStyle/>
        <a:p>
          <a:r>
            <a:rPr lang="es-AR" sz="1800" b="1" dirty="0" smtClean="0">
              <a:solidFill>
                <a:schemeClr val="bg2">
                  <a:lumMod val="20000"/>
                  <a:lumOff val="80000"/>
                </a:schemeClr>
              </a:solidFill>
              <a:latin typeface="Comic Sans MS" pitchFamily="66" charset="0"/>
              <a:ea typeface="+mn-ea"/>
              <a:cs typeface="+mn-cs"/>
            </a:rPr>
            <a:t>Publicar memorias de eventos</a:t>
          </a:r>
          <a:endParaRPr lang="es-AR" sz="1800" b="1" dirty="0">
            <a:solidFill>
              <a:schemeClr val="bg2">
                <a:lumMod val="20000"/>
                <a:lumOff val="80000"/>
              </a:schemeClr>
            </a:solidFill>
            <a:latin typeface="Comic Sans MS" pitchFamily="66" charset="0"/>
            <a:ea typeface="+mn-ea"/>
            <a:cs typeface="+mn-cs"/>
          </a:endParaRPr>
        </a:p>
      </dgm:t>
    </dgm:pt>
    <dgm:pt modelId="{0BD028CC-018A-4B17-A37F-1EC1F6FECEB8}" type="parTrans" cxnId="{A47BCF13-629C-47F6-A00D-0F4AAA890068}">
      <dgm:prSet/>
      <dgm:spPr/>
      <dgm:t>
        <a:bodyPr/>
        <a:lstStyle/>
        <a:p>
          <a:endParaRPr lang="es-AR" sz="1800">
            <a:latin typeface="Comic Sans MS" pitchFamily="66" charset="0"/>
          </a:endParaRPr>
        </a:p>
      </dgm:t>
    </dgm:pt>
    <dgm:pt modelId="{C384C49B-8AB6-4F94-A7E4-3D342D9E22CC}" type="sibTrans" cxnId="{A47BCF13-629C-47F6-A00D-0F4AAA890068}">
      <dgm:prSet/>
      <dgm:spPr/>
      <dgm:t>
        <a:bodyPr/>
        <a:lstStyle/>
        <a:p>
          <a:endParaRPr lang="es-AR" sz="1800">
            <a:latin typeface="Comic Sans MS" pitchFamily="66" charset="0"/>
          </a:endParaRPr>
        </a:p>
      </dgm:t>
    </dgm:pt>
    <dgm:pt modelId="{D020DF66-1C68-4C45-B6F6-7069F5E364B4}" type="pres">
      <dgm:prSet presAssocID="{A754EB46-8274-4267-83CD-BC1ACA655EC4}" presName="Name0" presStyleCnt="0">
        <dgm:presLayoutVars>
          <dgm:chPref val="3"/>
          <dgm:dir/>
          <dgm:animLvl val="lvl"/>
          <dgm:resizeHandles/>
        </dgm:presLayoutVars>
      </dgm:prSet>
      <dgm:spPr/>
      <dgm:t>
        <a:bodyPr/>
        <a:lstStyle/>
        <a:p>
          <a:endParaRPr lang="es-AR"/>
        </a:p>
      </dgm:t>
    </dgm:pt>
    <dgm:pt modelId="{FE58F37B-5B16-4DE5-A4B0-E3EB47337F48}" type="pres">
      <dgm:prSet presAssocID="{9CAB2D65-6234-4F02-B7DA-1D6F7BBAF209}" presName="horFlow" presStyleCnt="0"/>
      <dgm:spPr/>
    </dgm:pt>
    <dgm:pt modelId="{9DC17854-1D52-463F-AF00-CC55B2A0F5D8}" type="pres">
      <dgm:prSet presAssocID="{9CAB2D65-6234-4F02-B7DA-1D6F7BBAF209}" presName="bigChev" presStyleLbl="node1" presStyleIdx="0" presStyleCnt="1" custScaleX="83306" custScaleY="100133" custLinFactNeighborX="-11788" custLinFactNeighborY="-3714"/>
      <dgm:spPr>
        <a:prstGeom prst="chevron">
          <a:avLst/>
        </a:prstGeom>
      </dgm:spPr>
      <dgm:t>
        <a:bodyPr/>
        <a:lstStyle/>
        <a:p>
          <a:endParaRPr lang="es-AR"/>
        </a:p>
      </dgm:t>
    </dgm:pt>
    <dgm:pt modelId="{57A7FF27-900A-4A80-9E45-FFCBD2F64DC8}" type="pres">
      <dgm:prSet presAssocID="{12ABB7AB-ACCF-4062-97DB-71ACFBF0C741}" presName="parTrans" presStyleCnt="0"/>
      <dgm:spPr/>
    </dgm:pt>
    <dgm:pt modelId="{FC4EBD78-0F15-4D01-9D69-371E8E827C06}" type="pres">
      <dgm:prSet presAssocID="{76D7DDA4-92CD-4E39-B339-5942443C05E3}" presName="node" presStyleLbl="alignAccFollowNode1" presStyleIdx="0" presStyleCnt="2" custScaleX="84334" custScaleY="112064" custLinFactNeighborX="-42589" custLinFactNeighborY="-2848">
        <dgm:presLayoutVars>
          <dgm:bulletEnabled val="1"/>
        </dgm:presLayoutVars>
      </dgm:prSet>
      <dgm:spPr>
        <a:prstGeom prst="chevron">
          <a:avLst/>
        </a:prstGeom>
      </dgm:spPr>
      <dgm:t>
        <a:bodyPr/>
        <a:lstStyle/>
        <a:p>
          <a:endParaRPr lang="es-AR"/>
        </a:p>
      </dgm:t>
    </dgm:pt>
    <dgm:pt modelId="{5DACF747-E51F-48D1-9DFF-FCB120257E52}" type="pres">
      <dgm:prSet presAssocID="{36E31D21-66D4-43AC-9149-1B0F5C4DBABA}" presName="sibTrans" presStyleCnt="0"/>
      <dgm:spPr/>
    </dgm:pt>
    <dgm:pt modelId="{4664D76A-3776-4F3C-9197-F04718868AE4}" type="pres">
      <dgm:prSet presAssocID="{2B32E320-3828-4B25-9EEB-24C2A56BF4FC}" presName="node" presStyleLbl="alignAccFollowNode1" presStyleIdx="1" presStyleCnt="2" custScaleX="80553" custScaleY="116213" custLinFactNeighborX="-94133" custLinFactNeighborY="-2215">
        <dgm:presLayoutVars>
          <dgm:bulletEnabled val="1"/>
        </dgm:presLayoutVars>
      </dgm:prSet>
      <dgm:spPr>
        <a:prstGeom prst="chevron">
          <a:avLst/>
        </a:prstGeom>
      </dgm:spPr>
      <dgm:t>
        <a:bodyPr/>
        <a:lstStyle/>
        <a:p>
          <a:endParaRPr lang="es-AR"/>
        </a:p>
      </dgm:t>
    </dgm:pt>
  </dgm:ptLst>
  <dgm:cxnLst>
    <dgm:cxn modelId="{A47BCF13-629C-47F6-A00D-0F4AAA890068}" srcId="{9CAB2D65-6234-4F02-B7DA-1D6F7BBAF209}" destId="{2B32E320-3828-4B25-9EEB-24C2A56BF4FC}" srcOrd="1" destOrd="0" parTransId="{0BD028CC-018A-4B17-A37F-1EC1F6FECEB8}" sibTransId="{C384C49B-8AB6-4F94-A7E4-3D342D9E22CC}"/>
    <dgm:cxn modelId="{1053E950-940A-41D8-AABB-FD9DFB36039C}" type="presOf" srcId="{76D7DDA4-92CD-4E39-B339-5942443C05E3}" destId="{FC4EBD78-0F15-4D01-9D69-371E8E827C06}" srcOrd="0" destOrd="0" presId="urn:microsoft.com/office/officeart/2005/8/layout/lProcess3"/>
    <dgm:cxn modelId="{AF8A27B5-182B-4111-9FE4-A08945AB0A0B}" srcId="{A754EB46-8274-4267-83CD-BC1ACA655EC4}" destId="{9CAB2D65-6234-4F02-B7DA-1D6F7BBAF209}" srcOrd="0" destOrd="0" parTransId="{8557B779-2FD1-4E40-8B14-BCE0227927BC}" sibTransId="{ACFA89C6-25BC-4B92-AD75-C23E09BFA660}"/>
    <dgm:cxn modelId="{893B5032-7D40-42B3-9155-714E4E172B84}" srcId="{9CAB2D65-6234-4F02-B7DA-1D6F7BBAF209}" destId="{76D7DDA4-92CD-4E39-B339-5942443C05E3}" srcOrd="0" destOrd="0" parTransId="{12ABB7AB-ACCF-4062-97DB-71ACFBF0C741}" sibTransId="{36E31D21-66D4-43AC-9149-1B0F5C4DBABA}"/>
    <dgm:cxn modelId="{9E643356-3CC4-4718-94B5-B0588306BCD9}" type="presOf" srcId="{9CAB2D65-6234-4F02-B7DA-1D6F7BBAF209}" destId="{9DC17854-1D52-463F-AF00-CC55B2A0F5D8}" srcOrd="0" destOrd="0" presId="urn:microsoft.com/office/officeart/2005/8/layout/lProcess3"/>
    <dgm:cxn modelId="{B031FBAF-9629-4558-999E-134AC71CF9DF}" type="presOf" srcId="{2B32E320-3828-4B25-9EEB-24C2A56BF4FC}" destId="{4664D76A-3776-4F3C-9197-F04718868AE4}" srcOrd="0" destOrd="0" presId="urn:microsoft.com/office/officeart/2005/8/layout/lProcess3"/>
    <dgm:cxn modelId="{7DB537E5-8F6B-4395-8F19-CA5CAF0ED839}" type="presOf" srcId="{A754EB46-8274-4267-83CD-BC1ACA655EC4}" destId="{D020DF66-1C68-4C45-B6F6-7069F5E364B4}" srcOrd="0" destOrd="0" presId="urn:microsoft.com/office/officeart/2005/8/layout/lProcess3"/>
    <dgm:cxn modelId="{7C5F61CE-A3EC-47CD-83D1-0F899678778C}" type="presParOf" srcId="{D020DF66-1C68-4C45-B6F6-7069F5E364B4}" destId="{FE58F37B-5B16-4DE5-A4B0-E3EB47337F48}" srcOrd="0" destOrd="0" presId="urn:microsoft.com/office/officeart/2005/8/layout/lProcess3"/>
    <dgm:cxn modelId="{1289ED1E-A58A-48BD-B311-196F005CB883}" type="presParOf" srcId="{FE58F37B-5B16-4DE5-A4B0-E3EB47337F48}" destId="{9DC17854-1D52-463F-AF00-CC55B2A0F5D8}" srcOrd="0" destOrd="0" presId="urn:microsoft.com/office/officeart/2005/8/layout/lProcess3"/>
    <dgm:cxn modelId="{CBF0774A-2BF6-455C-891D-36E7FA462D0A}" type="presParOf" srcId="{FE58F37B-5B16-4DE5-A4B0-E3EB47337F48}" destId="{57A7FF27-900A-4A80-9E45-FFCBD2F64DC8}" srcOrd="1" destOrd="0" presId="urn:microsoft.com/office/officeart/2005/8/layout/lProcess3"/>
    <dgm:cxn modelId="{4A8A27B8-599A-46CA-8EA4-2572F7C1E5B3}" type="presParOf" srcId="{FE58F37B-5B16-4DE5-A4B0-E3EB47337F48}" destId="{FC4EBD78-0F15-4D01-9D69-371E8E827C06}" srcOrd="2" destOrd="0" presId="urn:microsoft.com/office/officeart/2005/8/layout/lProcess3"/>
    <dgm:cxn modelId="{BE58E18D-3633-47AF-8EDF-256CAABE942A}" type="presParOf" srcId="{FE58F37B-5B16-4DE5-A4B0-E3EB47337F48}" destId="{5DACF747-E51F-48D1-9DFF-FCB120257E52}" srcOrd="3" destOrd="0" presId="urn:microsoft.com/office/officeart/2005/8/layout/lProcess3"/>
    <dgm:cxn modelId="{073CF2CC-C6E1-45A1-9B11-B00F5E513EBA}" type="presParOf" srcId="{FE58F37B-5B16-4DE5-A4B0-E3EB47337F48}" destId="{4664D76A-3776-4F3C-9197-F04718868AE4}" srcOrd="4"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2826C24-3165-4380-A8EA-3ABD916DE68E}" type="doc">
      <dgm:prSet loTypeId="urn:microsoft.com/office/officeart/2005/8/layout/chevron1" loCatId="process" qsTypeId="urn:microsoft.com/office/officeart/2005/8/quickstyle/simple1" qsCatId="simple" csTypeId="urn:microsoft.com/office/officeart/2005/8/colors/accent4_4" csCatId="accent4" phldr="1"/>
      <dgm:spPr/>
    </dgm:pt>
    <dgm:pt modelId="{D1A9B20D-1519-4FD3-9878-735886E8BF6C}">
      <dgm:prSet phldrT="[Texto]" custT="1"/>
      <dgm:spPr/>
      <dgm:t>
        <a:bodyPr/>
        <a:lstStyle/>
        <a:p>
          <a:r>
            <a:rPr lang="es-CO" sz="1600" b="1" dirty="0" smtClean="0"/>
            <a:t>DE CADA ACCIÓN</a:t>
          </a:r>
          <a:endParaRPr lang="es-CO" sz="1600" b="1" dirty="0"/>
        </a:p>
      </dgm:t>
    </dgm:pt>
    <dgm:pt modelId="{1195F8FB-596B-43F4-92E5-1A4D52495A57}" type="parTrans" cxnId="{59FD1278-7F94-485A-8B6B-A65ACA6156D1}">
      <dgm:prSet/>
      <dgm:spPr/>
      <dgm:t>
        <a:bodyPr/>
        <a:lstStyle/>
        <a:p>
          <a:endParaRPr lang="es-CO" sz="1600" b="1">
            <a:solidFill>
              <a:schemeClr val="tx1"/>
            </a:solidFill>
          </a:endParaRPr>
        </a:p>
      </dgm:t>
    </dgm:pt>
    <dgm:pt modelId="{31079772-09AE-4D4C-B51C-C8746DBCB969}" type="sibTrans" cxnId="{59FD1278-7F94-485A-8B6B-A65ACA6156D1}">
      <dgm:prSet/>
      <dgm:spPr/>
      <dgm:t>
        <a:bodyPr/>
        <a:lstStyle/>
        <a:p>
          <a:endParaRPr lang="es-CO" sz="1600" b="1">
            <a:solidFill>
              <a:schemeClr val="tx1"/>
            </a:solidFill>
          </a:endParaRPr>
        </a:p>
      </dgm:t>
    </dgm:pt>
    <dgm:pt modelId="{B5748C47-F686-4AE7-A540-046D69A33EF9}">
      <dgm:prSet phldrT="[Texto]" custT="1"/>
      <dgm:spPr/>
      <dgm:t>
        <a:bodyPr/>
        <a:lstStyle/>
        <a:p>
          <a:r>
            <a:rPr lang="es-CO" sz="1600" b="1" dirty="0" smtClean="0"/>
            <a:t>DE LA ESTRATEGIA</a:t>
          </a:r>
          <a:endParaRPr lang="es-CO" sz="1600" b="1" dirty="0"/>
        </a:p>
      </dgm:t>
    </dgm:pt>
    <dgm:pt modelId="{F39056CB-8C92-452B-BCAC-2E3021F5DF14}" type="parTrans" cxnId="{7E7A8CA7-4444-4B37-ADCC-D84F8D0A9D8B}">
      <dgm:prSet/>
      <dgm:spPr/>
      <dgm:t>
        <a:bodyPr/>
        <a:lstStyle/>
        <a:p>
          <a:endParaRPr lang="es-CO" sz="1600" b="1">
            <a:solidFill>
              <a:schemeClr val="tx1"/>
            </a:solidFill>
          </a:endParaRPr>
        </a:p>
      </dgm:t>
    </dgm:pt>
    <dgm:pt modelId="{39F1F309-BF39-4036-B40E-43F01B739F1A}" type="sibTrans" cxnId="{7E7A8CA7-4444-4B37-ADCC-D84F8D0A9D8B}">
      <dgm:prSet/>
      <dgm:spPr/>
      <dgm:t>
        <a:bodyPr/>
        <a:lstStyle/>
        <a:p>
          <a:endParaRPr lang="es-CO" sz="1600" b="1">
            <a:solidFill>
              <a:schemeClr val="tx1"/>
            </a:solidFill>
          </a:endParaRPr>
        </a:p>
      </dgm:t>
    </dgm:pt>
    <dgm:pt modelId="{46BFB938-B6DD-4CD2-9F62-DB2F17288081}">
      <dgm:prSet phldrT="[Texto]" custT="1"/>
      <dgm:spPr/>
      <dgm:t>
        <a:bodyPr/>
        <a:lstStyle/>
        <a:p>
          <a:pPr marL="0" indent="0"/>
          <a:r>
            <a:rPr lang="es-CO" sz="1600" b="1" dirty="0" smtClean="0"/>
            <a:t>EVALUACIONES EXTERNAS</a:t>
          </a:r>
          <a:endParaRPr lang="es-CO" sz="1600" b="1" dirty="0"/>
        </a:p>
      </dgm:t>
    </dgm:pt>
    <dgm:pt modelId="{54389FF4-5F73-46A9-AB8C-E5DE3508C6BD}" type="parTrans" cxnId="{C075DE23-0A66-4871-B28A-EE6CA01BA085}">
      <dgm:prSet/>
      <dgm:spPr/>
      <dgm:t>
        <a:bodyPr/>
        <a:lstStyle/>
        <a:p>
          <a:endParaRPr lang="es-CO" sz="1600" b="1">
            <a:solidFill>
              <a:schemeClr val="tx1"/>
            </a:solidFill>
          </a:endParaRPr>
        </a:p>
      </dgm:t>
    </dgm:pt>
    <dgm:pt modelId="{FDD3486B-FD0C-4385-B990-7A257286F9C7}" type="sibTrans" cxnId="{C075DE23-0A66-4871-B28A-EE6CA01BA085}">
      <dgm:prSet/>
      <dgm:spPr/>
      <dgm:t>
        <a:bodyPr/>
        <a:lstStyle/>
        <a:p>
          <a:endParaRPr lang="es-CO" sz="1600" b="1">
            <a:solidFill>
              <a:schemeClr val="tx1"/>
            </a:solidFill>
          </a:endParaRPr>
        </a:p>
      </dgm:t>
    </dgm:pt>
    <dgm:pt modelId="{C69A9A19-C30F-426F-91EE-B5E47F76B23A}" type="pres">
      <dgm:prSet presAssocID="{22826C24-3165-4380-A8EA-3ABD916DE68E}" presName="Name0" presStyleCnt="0">
        <dgm:presLayoutVars>
          <dgm:dir/>
          <dgm:animLvl val="lvl"/>
          <dgm:resizeHandles val="exact"/>
        </dgm:presLayoutVars>
      </dgm:prSet>
      <dgm:spPr/>
    </dgm:pt>
    <dgm:pt modelId="{4FFE135C-D95C-4694-82AB-0E63167DE3BB}" type="pres">
      <dgm:prSet presAssocID="{D1A9B20D-1519-4FD3-9878-735886E8BF6C}" presName="parTxOnly" presStyleLbl="node1" presStyleIdx="0" presStyleCnt="3" custScaleX="1599374" custScaleY="2000000" custLinFactX="384492" custLinFactNeighborX="400000">
        <dgm:presLayoutVars>
          <dgm:chMax val="0"/>
          <dgm:chPref val="0"/>
          <dgm:bulletEnabled val="1"/>
        </dgm:presLayoutVars>
      </dgm:prSet>
      <dgm:spPr/>
      <dgm:t>
        <a:bodyPr/>
        <a:lstStyle/>
        <a:p>
          <a:endParaRPr lang="es-CO"/>
        </a:p>
      </dgm:t>
    </dgm:pt>
    <dgm:pt modelId="{C56639B3-7618-45F5-A158-77CCE61E5612}" type="pres">
      <dgm:prSet presAssocID="{31079772-09AE-4D4C-B51C-C8746DBCB969}" presName="parTxOnlySpace" presStyleCnt="0"/>
      <dgm:spPr/>
    </dgm:pt>
    <dgm:pt modelId="{AA628258-C8A3-42DE-8C55-C95571103F5A}" type="pres">
      <dgm:prSet presAssocID="{B5748C47-F686-4AE7-A540-046D69A33EF9}" presName="parTxOnly" presStyleLbl="node1" presStyleIdx="1" presStyleCnt="3" custScaleX="1877682" custScaleY="2000000">
        <dgm:presLayoutVars>
          <dgm:chMax val="0"/>
          <dgm:chPref val="0"/>
          <dgm:bulletEnabled val="1"/>
        </dgm:presLayoutVars>
      </dgm:prSet>
      <dgm:spPr/>
      <dgm:t>
        <a:bodyPr/>
        <a:lstStyle/>
        <a:p>
          <a:endParaRPr lang="es-CO"/>
        </a:p>
      </dgm:t>
    </dgm:pt>
    <dgm:pt modelId="{9337A6FE-FF1C-4F56-85E6-2ACE45E4E2B3}" type="pres">
      <dgm:prSet presAssocID="{39F1F309-BF39-4036-B40E-43F01B739F1A}" presName="parTxOnlySpace" presStyleCnt="0"/>
      <dgm:spPr/>
    </dgm:pt>
    <dgm:pt modelId="{B3C1F545-9887-4F29-BA40-82D31D054E54}" type="pres">
      <dgm:prSet presAssocID="{46BFB938-B6DD-4CD2-9F62-DB2F17288081}" presName="parTxOnly" presStyleLbl="node1" presStyleIdx="2" presStyleCnt="3" custScaleX="2000000" custScaleY="2000000" custLinFactX="-366227" custLinFactNeighborX="-400000">
        <dgm:presLayoutVars>
          <dgm:chMax val="0"/>
          <dgm:chPref val="0"/>
          <dgm:bulletEnabled val="1"/>
        </dgm:presLayoutVars>
      </dgm:prSet>
      <dgm:spPr/>
      <dgm:t>
        <a:bodyPr/>
        <a:lstStyle/>
        <a:p>
          <a:endParaRPr lang="es-CO"/>
        </a:p>
      </dgm:t>
    </dgm:pt>
  </dgm:ptLst>
  <dgm:cxnLst>
    <dgm:cxn modelId="{C075DE23-0A66-4871-B28A-EE6CA01BA085}" srcId="{22826C24-3165-4380-A8EA-3ABD916DE68E}" destId="{46BFB938-B6DD-4CD2-9F62-DB2F17288081}" srcOrd="2" destOrd="0" parTransId="{54389FF4-5F73-46A9-AB8C-E5DE3508C6BD}" sibTransId="{FDD3486B-FD0C-4385-B990-7A257286F9C7}"/>
    <dgm:cxn modelId="{0B189F7F-6E75-4E24-8396-30D9689CFD5B}" type="presOf" srcId="{B5748C47-F686-4AE7-A540-046D69A33EF9}" destId="{AA628258-C8A3-42DE-8C55-C95571103F5A}" srcOrd="0" destOrd="0" presId="urn:microsoft.com/office/officeart/2005/8/layout/chevron1"/>
    <dgm:cxn modelId="{E34AAAF3-4BAB-4E4E-912D-8AE4FA9DEC66}" type="presOf" srcId="{22826C24-3165-4380-A8EA-3ABD916DE68E}" destId="{C69A9A19-C30F-426F-91EE-B5E47F76B23A}" srcOrd="0" destOrd="0" presId="urn:microsoft.com/office/officeart/2005/8/layout/chevron1"/>
    <dgm:cxn modelId="{59FD1278-7F94-485A-8B6B-A65ACA6156D1}" srcId="{22826C24-3165-4380-A8EA-3ABD916DE68E}" destId="{D1A9B20D-1519-4FD3-9878-735886E8BF6C}" srcOrd="0" destOrd="0" parTransId="{1195F8FB-596B-43F4-92E5-1A4D52495A57}" sibTransId="{31079772-09AE-4D4C-B51C-C8746DBCB969}"/>
    <dgm:cxn modelId="{E788FA98-47D6-4BC9-AA17-14153ED48737}" type="presOf" srcId="{D1A9B20D-1519-4FD3-9878-735886E8BF6C}" destId="{4FFE135C-D95C-4694-82AB-0E63167DE3BB}" srcOrd="0" destOrd="0" presId="urn:microsoft.com/office/officeart/2005/8/layout/chevron1"/>
    <dgm:cxn modelId="{7E7A8CA7-4444-4B37-ADCC-D84F8D0A9D8B}" srcId="{22826C24-3165-4380-A8EA-3ABD916DE68E}" destId="{B5748C47-F686-4AE7-A540-046D69A33EF9}" srcOrd="1" destOrd="0" parTransId="{F39056CB-8C92-452B-BCAC-2E3021F5DF14}" sibTransId="{39F1F309-BF39-4036-B40E-43F01B739F1A}"/>
    <dgm:cxn modelId="{984BE15A-511C-43E4-8FE8-443B5076F420}" type="presOf" srcId="{46BFB938-B6DD-4CD2-9F62-DB2F17288081}" destId="{B3C1F545-9887-4F29-BA40-82D31D054E54}" srcOrd="0" destOrd="0" presId="urn:microsoft.com/office/officeart/2005/8/layout/chevron1"/>
    <dgm:cxn modelId="{08E7A4E3-4F76-463F-862F-5EE2127320AD}" type="presParOf" srcId="{C69A9A19-C30F-426F-91EE-B5E47F76B23A}" destId="{4FFE135C-D95C-4694-82AB-0E63167DE3BB}" srcOrd="0" destOrd="0" presId="urn:microsoft.com/office/officeart/2005/8/layout/chevron1"/>
    <dgm:cxn modelId="{1EBEB722-8904-4217-A067-6003683E97E0}" type="presParOf" srcId="{C69A9A19-C30F-426F-91EE-B5E47F76B23A}" destId="{C56639B3-7618-45F5-A158-77CCE61E5612}" srcOrd="1" destOrd="0" presId="urn:microsoft.com/office/officeart/2005/8/layout/chevron1"/>
    <dgm:cxn modelId="{249F011A-416B-47FA-8885-573D667A4C4D}" type="presParOf" srcId="{C69A9A19-C30F-426F-91EE-B5E47F76B23A}" destId="{AA628258-C8A3-42DE-8C55-C95571103F5A}" srcOrd="2" destOrd="0" presId="urn:microsoft.com/office/officeart/2005/8/layout/chevron1"/>
    <dgm:cxn modelId="{BD37AEC3-B711-4310-9ED1-FEDCEA8DBFDA}" type="presParOf" srcId="{C69A9A19-C30F-426F-91EE-B5E47F76B23A}" destId="{9337A6FE-FF1C-4F56-85E6-2ACE45E4E2B3}" srcOrd="3" destOrd="0" presId="urn:microsoft.com/office/officeart/2005/8/layout/chevron1"/>
    <dgm:cxn modelId="{BC25AB30-B2D7-4ABB-B69B-A5221975E14C}" type="presParOf" srcId="{C69A9A19-C30F-426F-91EE-B5E47F76B23A}" destId="{B3C1F545-9887-4F29-BA40-82D31D054E54}"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B2301-757F-4A34-A916-BDBDF5EB62B3}">
      <dsp:nvSpPr>
        <dsp:cNvPr id="0" name=""/>
        <dsp:cNvSpPr/>
      </dsp:nvSpPr>
      <dsp:spPr>
        <a:xfrm>
          <a:off x="224874" y="0"/>
          <a:ext cx="3785551" cy="2225692"/>
        </a:xfrm>
        <a:prstGeom prst="rect">
          <a:avLst/>
        </a:prstGeom>
        <a:solidFill>
          <a:schemeClr val="accent5">
            <a:lumMod val="90000"/>
            <a:alpha val="40000"/>
          </a:schemeClr>
        </a:solidFill>
        <a:ln>
          <a:solidFill>
            <a:schemeClr val="accent1"/>
          </a:solid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759265" tIns="76200" rIns="76200" bIns="76200" numCol="1" spcCol="1270" anchor="ctr" anchorCtr="0">
          <a:noAutofit/>
        </a:bodyPr>
        <a:lstStyle/>
        <a:p>
          <a:pPr lvl="0" algn="r" defTabSz="889000">
            <a:lnSpc>
              <a:spcPct val="90000"/>
            </a:lnSpc>
            <a:spcBef>
              <a:spcPct val="0"/>
            </a:spcBef>
            <a:spcAft>
              <a:spcPct val="35000"/>
            </a:spcAft>
          </a:pPr>
          <a:r>
            <a:rPr lang="es-CO" sz="2000" b="1" kern="1200" dirty="0" smtClean="0">
              <a:solidFill>
                <a:srgbClr val="0617BA"/>
              </a:solidFill>
            </a:rPr>
            <a:t>Proceso</a:t>
          </a:r>
        </a:p>
        <a:p>
          <a:pPr lvl="0" algn="r" defTabSz="889000">
            <a:lnSpc>
              <a:spcPct val="90000"/>
            </a:lnSpc>
            <a:spcBef>
              <a:spcPct val="0"/>
            </a:spcBef>
            <a:spcAft>
              <a:spcPct val="35000"/>
            </a:spcAft>
          </a:pPr>
          <a:r>
            <a:rPr lang="es-CO" sz="2000" b="1" kern="1200" dirty="0" smtClean="0">
              <a:solidFill>
                <a:srgbClr val="0617BA"/>
              </a:solidFill>
            </a:rPr>
            <a:t> permanente </a:t>
          </a:r>
          <a:endParaRPr lang="es-CO" sz="2000" kern="1200" dirty="0">
            <a:solidFill>
              <a:srgbClr val="0617BA"/>
            </a:solidFill>
          </a:endParaRPr>
        </a:p>
      </dsp:txBody>
      <dsp:txXfrm>
        <a:off x="224874" y="0"/>
        <a:ext cx="3785551" cy="2225692"/>
      </dsp:txXfrm>
    </dsp:sp>
    <dsp:sp modelId="{2F82E1C4-B9E0-481C-B4E1-C7B8CC06F556}">
      <dsp:nvSpPr>
        <dsp:cNvPr id="0" name=""/>
        <dsp:cNvSpPr/>
      </dsp:nvSpPr>
      <dsp:spPr>
        <a:xfrm>
          <a:off x="1583" y="259013"/>
          <a:ext cx="1757841" cy="1536739"/>
        </a:xfrm>
        <a:prstGeom prst="rect">
          <a:avLst/>
        </a:prstGeom>
        <a:blipFill rotWithShape="1">
          <a:blip xmlns:r="http://schemas.openxmlformats.org/officeDocument/2006/relationships" r:embed="rId1"/>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B7664B2B-D24F-48ED-A4D8-4E8D575C1E78}">
      <dsp:nvSpPr>
        <dsp:cNvPr id="0" name=""/>
        <dsp:cNvSpPr/>
      </dsp:nvSpPr>
      <dsp:spPr>
        <a:xfrm>
          <a:off x="5126352" y="167621"/>
          <a:ext cx="3729198" cy="1901779"/>
        </a:xfrm>
        <a:prstGeom prst="rect">
          <a:avLst/>
        </a:prstGeom>
        <a:solidFill>
          <a:schemeClr val="accent5">
            <a:lumMod val="90000"/>
            <a:alpha val="40000"/>
          </a:schemeClr>
        </a:solidFill>
        <a:ln>
          <a:solidFill>
            <a:schemeClr val="accent1"/>
          </a:solid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759265" tIns="76200" rIns="76200" bIns="76200" numCol="1" spcCol="1270" anchor="ctr" anchorCtr="0">
          <a:noAutofit/>
        </a:bodyPr>
        <a:lstStyle/>
        <a:p>
          <a:pPr lvl="0" algn="r" defTabSz="889000">
            <a:lnSpc>
              <a:spcPct val="90000"/>
            </a:lnSpc>
            <a:spcBef>
              <a:spcPct val="0"/>
            </a:spcBef>
            <a:spcAft>
              <a:spcPct val="35000"/>
            </a:spcAft>
          </a:pPr>
          <a:r>
            <a:rPr lang="es-CO" sz="2000" b="1" kern="1200" dirty="0" smtClean="0">
              <a:solidFill>
                <a:srgbClr val="0617BA"/>
              </a:solidFill>
            </a:rPr>
            <a:t>Relación de</a:t>
          </a:r>
        </a:p>
        <a:p>
          <a:pPr lvl="0" algn="r" defTabSz="889000">
            <a:lnSpc>
              <a:spcPct val="90000"/>
            </a:lnSpc>
            <a:spcBef>
              <a:spcPct val="0"/>
            </a:spcBef>
            <a:spcAft>
              <a:spcPct val="35000"/>
            </a:spcAft>
          </a:pPr>
          <a:r>
            <a:rPr lang="es-CO" sz="2000" b="1" kern="1200" dirty="0" smtClean="0">
              <a:solidFill>
                <a:srgbClr val="0617BA"/>
              </a:solidFill>
            </a:rPr>
            <a:t> doble vía </a:t>
          </a:r>
        </a:p>
        <a:p>
          <a:pPr lvl="0" algn="r" defTabSz="889000">
            <a:lnSpc>
              <a:spcPct val="90000"/>
            </a:lnSpc>
            <a:spcBef>
              <a:spcPct val="0"/>
            </a:spcBef>
            <a:spcAft>
              <a:spcPct val="35000"/>
            </a:spcAft>
          </a:pPr>
          <a:r>
            <a:rPr lang="es-CO" sz="2000" b="1" kern="1200" dirty="0" smtClean="0">
              <a:solidFill>
                <a:srgbClr val="0617BA"/>
              </a:solidFill>
            </a:rPr>
            <a:t>entre el gobierno,</a:t>
          </a:r>
        </a:p>
        <a:p>
          <a:pPr lvl="0" algn="r" defTabSz="889000">
            <a:lnSpc>
              <a:spcPct val="90000"/>
            </a:lnSpc>
            <a:spcBef>
              <a:spcPct val="0"/>
            </a:spcBef>
            <a:spcAft>
              <a:spcPct val="35000"/>
            </a:spcAft>
          </a:pPr>
          <a:r>
            <a:rPr lang="es-CO" sz="2000" b="1" kern="1200" dirty="0" smtClean="0">
              <a:solidFill>
                <a:srgbClr val="0617BA"/>
              </a:solidFill>
            </a:rPr>
            <a:t> los ciudadanos </a:t>
          </a:r>
        </a:p>
        <a:p>
          <a:pPr lvl="0" algn="r" defTabSz="889000">
            <a:lnSpc>
              <a:spcPct val="90000"/>
            </a:lnSpc>
            <a:spcBef>
              <a:spcPct val="0"/>
            </a:spcBef>
            <a:spcAft>
              <a:spcPct val="35000"/>
            </a:spcAft>
          </a:pPr>
          <a:r>
            <a:rPr lang="es-CO" sz="2000" b="1" kern="1200" dirty="0" smtClean="0">
              <a:solidFill>
                <a:srgbClr val="0617BA"/>
              </a:solidFill>
            </a:rPr>
            <a:t>y los actores</a:t>
          </a:r>
          <a:endParaRPr lang="es-CO" sz="2000" b="1" kern="1200" dirty="0">
            <a:solidFill>
              <a:srgbClr val="0617BA"/>
            </a:solidFill>
          </a:endParaRPr>
        </a:p>
      </dsp:txBody>
      <dsp:txXfrm>
        <a:off x="5126352" y="167621"/>
        <a:ext cx="3729198" cy="1901779"/>
      </dsp:txXfrm>
    </dsp:sp>
    <dsp:sp modelId="{88ABCB4A-1B6B-43C4-B840-F756D89165F4}">
      <dsp:nvSpPr>
        <dsp:cNvPr id="0" name=""/>
        <dsp:cNvSpPr/>
      </dsp:nvSpPr>
      <dsp:spPr>
        <a:xfrm>
          <a:off x="4471481" y="362943"/>
          <a:ext cx="1855862" cy="1458515"/>
        </a:xfrm>
        <a:prstGeom prst="rect">
          <a:avLst/>
        </a:prstGeom>
        <a:blipFill rotWithShape="1">
          <a:blip xmlns:r="http://schemas.openxmlformats.org/officeDocument/2006/relationships" r:embed="rId2"/>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191AB065-E564-4FAB-B79A-D1EBACFBC5E4}">
      <dsp:nvSpPr>
        <dsp:cNvPr id="0" name=""/>
        <dsp:cNvSpPr/>
      </dsp:nvSpPr>
      <dsp:spPr>
        <a:xfrm>
          <a:off x="2484270" y="2538728"/>
          <a:ext cx="4105518" cy="1774964"/>
        </a:xfrm>
        <a:prstGeom prst="rect">
          <a:avLst/>
        </a:prstGeom>
        <a:solidFill>
          <a:schemeClr val="accent5">
            <a:lumMod val="90000"/>
            <a:alpha val="40000"/>
          </a:schemeClr>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dsp:style>
      <dsp:txBody>
        <a:bodyPr spcFirstLastPara="0" vert="horz" wrap="square" lIns="759265" tIns="76200" rIns="76200" bIns="76200" numCol="1" spcCol="1270" anchor="ctr" anchorCtr="0">
          <a:noAutofit/>
        </a:bodyPr>
        <a:lstStyle/>
        <a:p>
          <a:pPr lvl="0" algn="r" defTabSz="889000">
            <a:lnSpc>
              <a:spcPct val="90000"/>
            </a:lnSpc>
            <a:spcBef>
              <a:spcPct val="0"/>
            </a:spcBef>
            <a:spcAft>
              <a:spcPct val="35000"/>
            </a:spcAft>
          </a:pPr>
          <a:r>
            <a:rPr lang="es-CO" sz="2000" b="1" kern="1200" dirty="0" smtClean="0">
              <a:solidFill>
                <a:srgbClr val="0617BA"/>
              </a:solidFill>
            </a:rPr>
            <a:t>Interesados </a:t>
          </a:r>
        </a:p>
        <a:p>
          <a:pPr lvl="0" algn="r" defTabSz="889000">
            <a:lnSpc>
              <a:spcPct val="90000"/>
            </a:lnSpc>
            <a:spcBef>
              <a:spcPct val="0"/>
            </a:spcBef>
            <a:spcAft>
              <a:spcPct val="35000"/>
            </a:spcAft>
          </a:pPr>
          <a:r>
            <a:rPr lang="es-CO" sz="2000" b="1" kern="1200" dirty="0" smtClean="0">
              <a:solidFill>
                <a:srgbClr val="0617BA"/>
              </a:solidFill>
            </a:rPr>
            <a:t>resultados </a:t>
          </a:r>
        </a:p>
        <a:p>
          <a:pPr lvl="0" algn="r" defTabSz="889000">
            <a:lnSpc>
              <a:spcPct val="90000"/>
            </a:lnSpc>
            <a:spcBef>
              <a:spcPct val="0"/>
            </a:spcBef>
            <a:spcAft>
              <a:spcPct val="35000"/>
            </a:spcAft>
          </a:pPr>
          <a:r>
            <a:rPr lang="es-CO" sz="2000" b="1" kern="1200" dirty="0" smtClean="0">
              <a:solidFill>
                <a:srgbClr val="0617BA"/>
              </a:solidFill>
            </a:rPr>
            <a:t>y en la</a:t>
          </a:r>
        </a:p>
        <a:p>
          <a:pPr lvl="0" algn="r" defTabSz="889000">
            <a:lnSpc>
              <a:spcPct val="90000"/>
            </a:lnSpc>
            <a:spcBef>
              <a:spcPct val="0"/>
            </a:spcBef>
            <a:spcAft>
              <a:spcPct val="35000"/>
            </a:spcAft>
          </a:pPr>
          <a:r>
            <a:rPr lang="es-CO" sz="2000" b="1" kern="1200" dirty="0" smtClean="0">
              <a:solidFill>
                <a:srgbClr val="0617BA"/>
              </a:solidFill>
            </a:rPr>
            <a:t> gestión pública</a:t>
          </a:r>
          <a:endParaRPr lang="es-CO" sz="2000" b="1" kern="1200" dirty="0">
            <a:solidFill>
              <a:srgbClr val="0617BA"/>
            </a:solidFill>
          </a:endParaRPr>
        </a:p>
      </dsp:txBody>
      <dsp:txXfrm>
        <a:off x="2484270" y="2538728"/>
        <a:ext cx="4105518" cy="1774964"/>
      </dsp:txXfrm>
    </dsp:sp>
    <dsp:sp modelId="{3B092D18-8D2D-4FA9-AB5B-88FBC09791A2}">
      <dsp:nvSpPr>
        <dsp:cNvPr id="0" name=""/>
        <dsp:cNvSpPr/>
      </dsp:nvSpPr>
      <dsp:spPr>
        <a:xfrm>
          <a:off x="2060083" y="2678572"/>
          <a:ext cx="1787007" cy="1534774"/>
        </a:xfrm>
        <a:prstGeom prst="rect">
          <a:avLst/>
        </a:prstGeom>
        <a:blipFill rotWithShape="1">
          <a:blip xmlns:r="http://schemas.openxmlformats.org/officeDocument/2006/relationships" r:embed="rId3"/>
          <a:stretch>
            <a:fillRect/>
          </a:stretch>
        </a:blip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F7A276-A10A-4090-A735-6C7BFFB9746C}">
      <dsp:nvSpPr>
        <dsp:cNvPr id="0" name=""/>
        <dsp:cNvSpPr/>
      </dsp:nvSpPr>
      <dsp:spPr>
        <a:xfrm>
          <a:off x="-52278" y="5"/>
          <a:ext cx="6583190" cy="728582"/>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s-CO" sz="2500" b="1" kern="1200" dirty="0" smtClean="0">
              <a:solidFill>
                <a:schemeClr val="tx1"/>
              </a:solidFill>
            </a:rPr>
            <a:t>Saludo de bienvenida y presentación de la metodología</a:t>
          </a:r>
          <a:endParaRPr lang="es-ES" sz="2500" b="1" kern="1200" dirty="0">
            <a:solidFill>
              <a:schemeClr val="tx1"/>
            </a:solidFill>
          </a:endParaRPr>
        </a:p>
      </dsp:txBody>
      <dsp:txXfrm>
        <a:off x="-30939" y="21344"/>
        <a:ext cx="5255976" cy="685904"/>
      </dsp:txXfrm>
    </dsp:sp>
    <dsp:sp modelId="{B0752F6A-33DE-412E-A940-C170F963B21F}">
      <dsp:nvSpPr>
        <dsp:cNvPr id="0" name=""/>
        <dsp:cNvSpPr/>
      </dsp:nvSpPr>
      <dsp:spPr>
        <a:xfrm>
          <a:off x="464696" y="807234"/>
          <a:ext cx="6649326" cy="687678"/>
        </a:xfrm>
        <a:prstGeom prst="roundRect">
          <a:avLst>
            <a:gd name="adj" fmla="val 10000"/>
          </a:avLst>
        </a:prstGeom>
        <a:solidFill>
          <a:schemeClr val="accent2">
            <a:hueOff val="-4800000"/>
            <a:satOff val="-16668"/>
            <a:lumOff val="20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l" defTabSz="1111250">
            <a:lnSpc>
              <a:spcPct val="90000"/>
            </a:lnSpc>
            <a:spcBef>
              <a:spcPct val="0"/>
            </a:spcBef>
            <a:spcAft>
              <a:spcPct val="35000"/>
            </a:spcAft>
          </a:pPr>
          <a:r>
            <a:rPr lang="es-CO" sz="2500" b="1" kern="1200" dirty="0" smtClean="0">
              <a:solidFill>
                <a:schemeClr val="tx1"/>
              </a:solidFill>
            </a:rPr>
            <a:t>1. El Jefe de entidad presenta su informe</a:t>
          </a:r>
          <a:endParaRPr lang="es-ES" sz="2500" b="1" kern="1200" dirty="0">
            <a:solidFill>
              <a:schemeClr val="bg1"/>
            </a:solidFill>
          </a:endParaRPr>
        </a:p>
      </dsp:txBody>
      <dsp:txXfrm>
        <a:off x="484837" y="827375"/>
        <a:ext cx="5288963" cy="647396"/>
      </dsp:txXfrm>
    </dsp:sp>
    <dsp:sp modelId="{F9DD7D51-2655-498B-8481-57BA6B367C90}">
      <dsp:nvSpPr>
        <dsp:cNvPr id="0" name=""/>
        <dsp:cNvSpPr/>
      </dsp:nvSpPr>
      <dsp:spPr>
        <a:xfrm>
          <a:off x="648625" y="1557055"/>
          <a:ext cx="7365139" cy="2770326"/>
        </a:xfrm>
        <a:prstGeom prst="roundRect">
          <a:avLst>
            <a:gd name="adj" fmla="val 10000"/>
          </a:avLst>
        </a:prstGeom>
        <a:solidFill>
          <a:schemeClr val="accent2">
            <a:hueOff val="-9600000"/>
            <a:satOff val="-33335"/>
            <a:lumOff val="400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s-CO" sz="2400" b="1" kern="1200" dirty="0" smtClean="0">
              <a:solidFill>
                <a:schemeClr val="tx1"/>
              </a:solidFill>
            </a:rPr>
            <a:t> Diálogo Ciudadano </a:t>
          </a:r>
        </a:p>
        <a:p>
          <a:pPr marL="0" marR="0" lvl="0" indent="0" algn="l" defTabSz="914400" eaLnBrk="1" fontAlgn="auto" latinLnBrk="0" hangingPunct="1">
            <a:lnSpc>
              <a:spcPct val="100000"/>
            </a:lnSpc>
            <a:spcBef>
              <a:spcPct val="0"/>
            </a:spcBef>
            <a:spcAft>
              <a:spcPts val="0"/>
            </a:spcAft>
            <a:buClrTx/>
            <a:buSzTx/>
            <a:buFontTx/>
            <a:buNone/>
            <a:tabLst/>
            <a:defRPr/>
          </a:pPr>
          <a:r>
            <a:rPr lang="es-CO" sz="2400" b="1" kern="1200" dirty="0" smtClean="0">
              <a:solidFill>
                <a:schemeClr val="tx1"/>
              </a:solidFill>
            </a:rPr>
            <a:t>2 - Mesas-talleres de evaluación con ciudadanos</a:t>
          </a:r>
        </a:p>
        <a:p>
          <a:pPr marL="0" marR="0" lvl="0" indent="0" algn="l" defTabSz="914400" eaLnBrk="1" fontAlgn="auto" latinLnBrk="0" hangingPunct="1">
            <a:lnSpc>
              <a:spcPct val="100000"/>
            </a:lnSpc>
            <a:spcBef>
              <a:spcPct val="0"/>
            </a:spcBef>
            <a:spcAft>
              <a:spcPts val="0"/>
            </a:spcAft>
            <a:buClrTx/>
            <a:buSzTx/>
            <a:buFontTx/>
            <a:buNone/>
            <a:tabLst/>
            <a:defRPr/>
          </a:pPr>
          <a:r>
            <a:rPr lang="es-CO" sz="2400" b="1" kern="1200" dirty="0" smtClean="0">
              <a:solidFill>
                <a:schemeClr val="tx1"/>
              </a:solidFill>
            </a:rPr>
            <a:t>3. El jefe de la entidad ESCUCHA conclusión ciudadana</a:t>
          </a:r>
          <a:endParaRPr lang="es-ES" sz="2400" b="1" kern="1200" dirty="0">
            <a:solidFill>
              <a:schemeClr val="tx1"/>
            </a:solidFill>
          </a:endParaRPr>
        </a:p>
      </dsp:txBody>
      <dsp:txXfrm>
        <a:off x="729765" y="1638195"/>
        <a:ext cx="5749874" cy="2608046"/>
      </dsp:txXfrm>
    </dsp:sp>
    <dsp:sp modelId="{22B54DD6-6AC9-4315-927F-0BF8836C8081}">
      <dsp:nvSpPr>
        <dsp:cNvPr id="0" name=""/>
        <dsp:cNvSpPr/>
      </dsp:nvSpPr>
      <dsp:spPr>
        <a:xfrm>
          <a:off x="1448307" y="4385604"/>
          <a:ext cx="6761305" cy="885936"/>
        </a:xfrm>
        <a:prstGeom prst="roundRect">
          <a:avLst>
            <a:gd name="adj" fmla="val 10000"/>
          </a:avLst>
        </a:prstGeom>
        <a:solidFill>
          <a:schemeClr val="accent2">
            <a:hueOff val="-14400000"/>
            <a:satOff val="-50003"/>
            <a:lumOff val="6000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endParaRPr lang="es-CO" sz="2400" b="1" kern="1200" dirty="0" smtClean="0">
            <a:solidFill>
              <a:schemeClr val="tx1"/>
            </a:solidFill>
          </a:endParaRPr>
        </a:p>
        <a:p>
          <a:pPr marL="0" marR="0" lvl="0" indent="0" algn="l" defTabSz="914400" eaLnBrk="1" fontAlgn="auto" latinLnBrk="0" hangingPunct="1">
            <a:lnSpc>
              <a:spcPct val="100000"/>
            </a:lnSpc>
            <a:spcBef>
              <a:spcPct val="0"/>
            </a:spcBef>
            <a:spcAft>
              <a:spcPts val="0"/>
            </a:spcAft>
            <a:buClrTx/>
            <a:buSzTx/>
            <a:buFontTx/>
            <a:buNone/>
            <a:tabLst/>
            <a:defRPr/>
          </a:pPr>
          <a:r>
            <a:rPr lang="es-CO" sz="2400" b="1" kern="1200" dirty="0" smtClean="0">
              <a:solidFill>
                <a:schemeClr val="tx1"/>
              </a:solidFill>
            </a:rPr>
            <a:t>4. Jefe de la entidad explica y se compromete con plan de mejora</a:t>
          </a:r>
        </a:p>
        <a:p>
          <a:pPr lvl="0" algn="l" defTabSz="800100">
            <a:lnSpc>
              <a:spcPct val="90000"/>
            </a:lnSpc>
            <a:spcBef>
              <a:spcPct val="0"/>
            </a:spcBef>
            <a:spcAft>
              <a:spcPct val="35000"/>
            </a:spcAft>
          </a:pPr>
          <a:endParaRPr lang="es-CO" sz="2400" kern="1200" dirty="0">
            <a:solidFill>
              <a:schemeClr val="tx1"/>
            </a:solidFill>
          </a:endParaRPr>
        </a:p>
      </dsp:txBody>
      <dsp:txXfrm>
        <a:off x="1474255" y="4411552"/>
        <a:ext cx="5367097" cy="834040"/>
      </dsp:txXfrm>
    </dsp:sp>
    <dsp:sp modelId="{5A440C02-1A0B-43FD-A750-9EF34C936A34}">
      <dsp:nvSpPr>
        <dsp:cNvPr id="0" name=""/>
        <dsp:cNvSpPr/>
      </dsp:nvSpPr>
      <dsp:spPr>
        <a:xfrm>
          <a:off x="5259666" y="247227"/>
          <a:ext cx="753830" cy="753830"/>
        </a:xfrm>
        <a:prstGeom prst="downArrow">
          <a:avLst>
            <a:gd name="adj1" fmla="val 55000"/>
            <a:gd name="adj2" fmla="val 45000"/>
          </a:avLst>
        </a:prstGeom>
        <a:solidFill>
          <a:schemeClr val="accent2">
            <a:alpha val="9000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s-ES" sz="2500" kern="1200">
            <a:solidFill>
              <a:schemeClr val="tx1"/>
            </a:solidFill>
          </a:endParaRPr>
        </a:p>
      </dsp:txBody>
      <dsp:txXfrm>
        <a:off x="5429278" y="247227"/>
        <a:ext cx="414606" cy="567257"/>
      </dsp:txXfrm>
    </dsp:sp>
    <dsp:sp modelId="{1D1B2FF1-992B-495B-8F42-9C2F24AAA779}">
      <dsp:nvSpPr>
        <dsp:cNvPr id="0" name=""/>
        <dsp:cNvSpPr/>
      </dsp:nvSpPr>
      <dsp:spPr>
        <a:xfrm>
          <a:off x="6447541" y="1118038"/>
          <a:ext cx="753830" cy="753830"/>
        </a:xfrm>
        <a:prstGeom prst="downArrow">
          <a:avLst>
            <a:gd name="adj1" fmla="val 55000"/>
            <a:gd name="adj2" fmla="val 45000"/>
          </a:avLst>
        </a:prstGeom>
        <a:solidFill>
          <a:schemeClr val="accent2">
            <a:alpha val="90000"/>
          </a:schemeClr>
        </a:solidFill>
        <a:ln w="25400" cap="flat" cmpd="sng" algn="ctr">
          <a:solidFill>
            <a:schemeClr val="accent2">
              <a:tint val="40000"/>
              <a:alpha val="90000"/>
              <a:hueOff val="-7200000"/>
              <a:satOff val="-9747"/>
              <a:lumOff val="813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s-ES" sz="2500" kern="1200">
            <a:solidFill>
              <a:schemeClr val="tx1"/>
            </a:solidFill>
          </a:endParaRPr>
        </a:p>
      </dsp:txBody>
      <dsp:txXfrm>
        <a:off x="6617153" y="1118038"/>
        <a:ext cx="414606" cy="567257"/>
      </dsp:txXfrm>
    </dsp:sp>
    <dsp:sp modelId="{D75B190E-691C-4F5B-99A5-99B338125E64}">
      <dsp:nvSpPr>
        <dsp:cNvPr id="0" name=""/>
        <dsp:cNvSpPr/>
      </dsp:nvSpPr>
      <dsp:spPr>
        <a:xfrm>
          <a:off x="6861209" y="3966953"/>
          <a:ext cx="753830" cy="753830"/>
        </a:xfrm>
        <a:prstGeom prst="downArrow">
          <a:avLst>
            <a:gd name="adj1" fmla="val 55000"/>
            <a:gd name="adj2" fmla="val 45000"/>
          </a:avLst>
        </a:prstGeom>
        <a:solidFill>
          <a:schemeClr val="accent2">
            <a:alpha val="90000"/>
          </a:schemeClr>
        </a:solidFill>
        <a:ln w="25400" cap="flat" cmpd="sng" algn="ctr">
          <a:solidFill>
            <a:schemeClr val="accent2">
              <a:tint val="40000"/>
              <a:alpha val="90000"/>
              <a:hueOff val="-14400000"/>
              <a:satOff val="-19494"/>
              <a:lumOff val="1627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endParaRPr lang="es-ES" sz="2500" kern="1200">
            <a:solidFill>
              <a:schemeClr val="tx1"/>
            </a:solidFill>
          </a:endParaRPr>
        </a:p>
      </dsp:txBody>
      <dsp:txXfrm>
        <a:off x="7030821" y="3966953"/>
        <a:ext cx="414606" cy="5672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932D50-23AF-4021-BDE9-A37B2FFD29A4}">
      <dsp:nvSpPr>
        <dsp:cNvPr id="0" name=""/>
        <dsp:cNvSpPr/>
      </dsp:nvSpPr>
      <dsp:spPr>
        <a:xfrm>
          <a:off x="-6407127" y="-980000"/>
          <a:ext cx="7626281" cy="7626281"/>
        </a:xfrm>
        <a:prstGeom prst="blockArc">
          <a:avLst>
            <a:gd name="adj1" fmla="val 18900000"/>
            <a:gd name="adj2" fmla="val 2700000"/>
            <a:gd name="adj3" fmla="val 501"/>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D3B46AC-3765-4DB1-AE39-D15CDCC6F442}">
      <dsp:nvSpPr>
        <dsp:cNvPr id="0" name=""/>
        <dsp:cNvSpPr/>
      </dsp:nvSpPr>
      <dsp:spPr>
        <a:xfrm>
          <a:off x="532598" y="354029"/>
          <a:ext cx="4828338" cy="708511"/>
        </a:xfrm>
        <a:prstGeom prst="rect">
          <a:avLst/>
        </a:prstGeo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2381" tIns="40640" rIns="40640" bIns="40640" numCol="1" spcCol="1270" anchor="ctr" anchorCtr="0">
          <a:noAutofit/>
        </a:bodyPr>
        <a:lstStyle/>
        <a:p>
          <a:pPr lvl="0" algn="l" defTabSz="711200">
            <a:lnSpc>
              <a:spcPct val="90000"/>
            </a:lnSpc>
            <a:spcBef>
              <a:spcPct val="0"/>
            </a:spcBef>
            <a:spcAft>
              <a:spcPct val="35000"/>
            </a:spcAft>
          </a:pPr>
          <a:r>
            <a:rPr lang="es-CO" sz="1600" kern="1200" dirty="0">
              <a:solidFill>
                <a:sysClr val="window" lastClr="FFFFFF"/>
              </a:solidFill>
              <a:latin typeface="Calibri"/>
              <a:ea typeface="+mn-ea"/>
              <a:cs typeface="+mn-cs"/>
            </a:rPr>
            <a:t>Un encuentro donde las entidades hablan y los ciudadanos </a:t>
          </a:r>
          <a:r>
            <a:rPr lang="es-CO" sz="1600" kern="1200" dirty="0" smtClean="0">
              <a:solidFill>
                <a:sysClr val="window" lastClr="FFFFFF"/>
              </a:solidFill>
              <a:latin typeface="Calibri"/>
              <a:ea typeface="+mn-ea"/>
              <a:cs typeface="+mn-cs"/>
            </a:rPr>
            <a:t>sólo </a:t>
          </a:r>
          <a:r>
            <a:rPr lang="es-CO" sz="1600" kern="1200" dirty="0">
              <a:solidFill>
                <a:sysClr val="window" lastClr="FFFFFF"/>
              </a:solidFill>
              <a:latin typeface="Calibri"/>
              <a:ea typeface="+mn-ea"/>
              <a:cs typeface="+mn-cs"/>
            </a:rPr>
            <a:t>escuchan.</a:t>
          </a:r>
        </a:p>
      </dsp:txBody>
      <dsp:txXfrm>
        <a:off x="532598" y="354029"/>
        <a:ext cx="4828338" cy="708511"/>
      </dsp:txXfrm>
    </dsp:sp>
    <dsp:sp modelId="{0D7F8E10-C33C-47AA-AA3C-B0A6E86B2E76}">
      <dsp:nvSpPr>
        <dsp:cNvPr id="0" name=""/>
        <dsp:cNvSpPr/>
      </dsp:nvSpPr>
      <dsp:spPr>
        <a:xfrm>
          <a:off x="89778" y="265465"/>
          <a:ext cx="885639" cy="885639"/>
        </a:xfrm>
        <a:prstGeom prst="ellipse">
          <a:avLst/>
        </a:prstGeom>
        <a:solidFill>
          <a:sysClr val="window" lastClr="FFFFFF">
            <a:hueOff val="0"/>
            <a:satOff val="0"/>
            <a:lumOff val="0"/>
            <a:alphaOff val="0"/>
          </a:sysClr>
        </a:solidFill>
        <a:ln w="25400" cap="flat" cmpd="sng" algn="ctr">
          <a:solidFill>
            <a:srgbClr val="9BBB59">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732B7F78-405C-4B79-A137-912E1155D72D}">
      <dsp:nvSpPr>
        <dsp:cNvPr id="0" name=""/>
        <dsp:cNvSpPr/>
      </dsp:nvSpPr>
      <dsp:spPr>
        <a:xfrm>
          <a:off x="1040297" y="1416456"/>
          <a:ext cx="4320639" cy="708511"/>
        </a:xfrm>
        <a:prstGeom prst="rect">
          <a:avLst/>
        </a:prstGeom>
        <a:solidFill>
          <a:srgbClr val="8064A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2381" tIns="40640" rIns="40640" bIns="40640" numCol="1" spcCol="1270" anchor="ctr" anchorCtr="0">
          <a:noAutofit/>
        </a:bodyPr>
        <a:lstStyle/>
        <a:p>
          <a:pPr lvl="0" algn="l" defTabSz="711200">
            <a:lnSpc>
              <a:spcPct val="90000"/>
            </a:lnSpc>
            <a:spcBef>
              <a:spcPct val="0"/>
            </a:spcBef>
            <a:spcAft>
              <a:spcPct val="35000"/>
            </a:spcAft>
          </a:pPr>
          <a:r>
            <a:rPr lang="es-CO" sz="1600" kern="1200" dirty="0">
              <a:solidFill>
                <a:sysClr val="window" lastClr="FFFFFF"/>
              </a:solidFill>
              <a:latin typeface="Calibri"/>
              <a:ea typeface="+mn-ea"/>
              <a:cs typeface="+mn-cs"/>
            </a:rPr>
            <a:t>Un evento donde la mayoría de los que asisten son servidores públicos.</a:t>
          </a:r>
        </a:p>
      </dsp:txBody>
      <dsp:txXfrm>
        <a:off x="1040297" y="1416456"/>
        <a:ext cx="4320639" cy="708511"/>
      </dsp:txXfrm>
    </dsp:sp>
    <dsp:sp modelId="{16BD2F4F-B15B-405E-8DC1-FB3E0B2B87AB}">
      <dsp:nvSpPr>
        <dsp:cNvPr id="0" name=""/>
        <dsp:cNvSpPr/>
      </dsp:nvSpPr>
      <dsp:spPr>
        <a:xfrm>
          <a:off x="597477" y="1327892"/>
          <a:ext cx="885639" cy="885639"/>
        </a:xfrm>
        <a:prstGeom prst="ellipse">
          <a:avLst/>
        </a:prstGeom>
        <a:solidFill>
          <a:sysClr val="window" lastClr="FFFFFF">
            <a:hueOff val="0"/>
            <a:satOff val="0"/>
            <a:lumOff val="0"/>
            <a:alphaOff val="0"/>
          </a:sysClr>
        </a:solidFill>
        <a:ln w="25400" cap="flat" cmpd="sng" algn="ctr">
          <a:solidFill>
            <a:srgbClr val="8064A2">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A091774E-D581-4804-AB91-13C837C74B96}">
      <dsp:nvSpPr>
        <dsp:cNvPr id="0" name=""/>
        <dsp:cNvSpPr/>
      </dsp:nvSpPr>
      <dsp:spPr>
        <a:xfrm>
          <a:off x="1196120" y="2478884"/>
          <a:ext cx="4164816" cy="708511"/>
        </a:xfrm>
        <a:prstGeom prst="rect">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2381" tIns="40640" rIns="40640" bIns="40640" numCol="1" spcCol="1270" anchor="ctr" anchorCtr="0">
          <a:noAutofit/>
        </a:bodyPr>
        <a:lstStyle/>
        <a:p>
          <a:pPr lvl="0" algn="l" defTabSz="711200">
            <a:lnSpc>
              <a:spcPct val="90000"/>
            </a:lnSpc>
            <a:spcBef>
              <a:spcPct val="0"/>
            </a:spcBef>
            <a:spcAft>
              <a:spcPct val="35000"/>
            </a:spcAft>
          </a:pPr>
          <a:r>
            <a:rPr lang="es-CO" sz="1600" kern="1200" dirty="0">
              <a:solidFill>
                <a:sysClr val="window" lastClr="FFFFFF"/>
              </a:solidFill>
              <a:latin typeface="Calibri"/>
              <a:ea typeface="+mn-ea"/>
              <a:cs typeface="+mn-cs"/>
            </a:rPr>
            <a:t>La presentación </a:t>
          </a:r>
          <a:r>
            <a:rPr lang="es-CO" sz="1600" kern="1200" dirty="0" smtClean="0">
              <a:solidFill>
                <a:sysClr val="window" lastClr="FFFFFF"/>
              </a:solidFill>
              <a:latin typeface="Calibri"/>
              <a:ea typeface="+mn-ea"/>
              <a:cs typeface="+mn-cs"/>
            </a:rPr>
            <a:t>unilateral de </a:t>
          </a:r>
          <a:r>
            <a:rPr lang="es-CO" sz="1600" kern="1200" dirty="0">
              <a:solidFill>
                <a:sysClr val="window" lastClr="FFFFFF"/>
              </a:solidFill>
              <a:latin typeface="Calibri"/>
              <a:ea typeface="+mn-ea"/>
              <a:cs typeface="+mn-cs"/>
            </a:rPr>
            <a:t>un informe </a:t>
          </a:r>
          <a:r>
            <a:rPr lang="es-CO" sz="1600" kern="1200" dirty="0" smtClean="0">
              <a:solidFill>
                <a:sysClr val="window" lastClr="FFFFFF"/>
              </a:solidFill>
              <a:latin typeface="Calibri"/>
              <a:ea typeface="+mn-ea"/>
              <a:cs typeface="+mn-cs"/>
            </a:rPr>
            <a:t>extenso </a:t>
          </a:r>
          <a:r>
            <a:rPr lang="es-CO" sz="1600" kern="1200" dirty="0">
              <a:solidFill>
                <a:sysClr val="window" lastClr="FFFFFF"/>
              </a:solidFill>
              <a:latin typeface="Calibri"/>
              <a:ea typeface="+mn-ea"/>
              <a:cs typeface="+mn-cs"/>
            </a:rPr>
            <a:t>y </a:t>
          </a:r>
          <a:r>
            <a:rPr lang="es-CO" sz="1600" kern="1200" dirty="0" smtClean="0">
              <a:solidFill>
                <a:sysClr val="window" lastClr="FFFFFF"/>
              </a:solidFill>
              <a:latin typeface="Calibri"/>
              <a:ea typeface="+mn-ea"/>
              <a:cs typeface="+mn-cs"/>
            </a:rPr>
            <a:t>técnico por parte de la entidad.</a:t>
          </a:r>
          <a:endParaRPr lang="es-CO" sz="1600" kern="1200" dirty="0">
            <a:solidFill>
              <a:sysClr val="window" lastClr="FFFFFF"/>
            </a:solidFill>
            <a:latin typeface="Calibri"/>
            <a:ea typeface="+mn-ea"/>
            <a:cs typeface="+mn-cs"/>
          </a:endParaRPr>
        </a:p>
      </dsp:txBody>
      <dsp:txXfrm>
        <a:off x="1196120" y="2478884"/>
        <a:ext cx="4164816" cy="708511"/>
      </dsp:txXfrm>
    </dsp:sp>
    <dsp:sp modelId="{B413D2DE-D2C1-4044-AC9C-E8311029AABC}">
      <dsp:nvSpPr>
        <dsp:cNvPr id="0" name=""/>
        <dsp:cNvSpPr/>
      </dsp:nvSpPr>
      <dsp:spPr>
        <a:xfrm>
          <a:off x="753300" y="2390320"/>
          <a:ext cx="885639" cy="885639"/>
        </a:xfrm>
        <a:prstGeom prst="ellipse">
          <a:avLst/>
        </a:prstGeom>
        <a:solidFill>
          <a:sysClr val="window" lastClr="FFFFFF">
            <a:hueOff val="0"/>
            <a:satOff val="0"/>
            <a:lumOff val="0"/>
            <a:alphaOff val="0"/>
          </a:sysClr>
        </a:solidFill>
        <a:ln w="25400" cap="flat" cmpd="sng" algn="ctr">
          <a:solidFill>
            <a:srgbClr val="4BACC6">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7E2B7324-5A22-423E-AA2C-30416D68341E}">
      <dsp:nvSpPr>
        <dsp:cNvPr id="0" name=""/>
        <dsp:cNvSpPr/>
      </dsp:nvSpPr>
      <dsp:spPr>
        <a:xfrm>
          <a:off x="1040297" y="3541312"/>
          <a:ext cx="4320639" cy="708511"/>
        </a:xfrm>
        <a:prstGeom prst="rect">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2381" tIns="40640" rIns="40640" bIns="40640" numCol="1" spcCol="1270" anchor="ctr" anchorCtr="0">
          <a:noAutofit/>
        </a:bodyPr>
        <a:lstStyle/>
        <a:p>
          <a:pPr lvl="0" algn="l" defTabSz="711200">
            <a:lnSpc>
              <a:spcPct val="90000"/>
            </a:lnSpc>
            <a:spcBef>
              <a:spcPct val="0"/>
            </a:spcBef>
            <a:spcAft>
              <a:spcPct val="35000"/>
            </a:spcAft>
          </a:pPr>
          <a:r>
            <a:rPr lang="es-CO" sz="1600" kern="1200" dirty="0" smtClean="0">
              <a:solidFill>
                <a:sysClr val="window" lastClr="FFFFFF"/>
              </a:solidFill>
              <a:latin typeface="Calibri"/>
              <a:ea typeface="+mn-ea"/>
              <a:cs typeface="+mn-cs"/>
            </a:rPr>
            <a:t>La única actividad programada en el año por la entidad para rendir cuentas a la ciudadanía.</a:t>
          </a:r>
          <a:endParaRPr lang="es-CO" sz="1600" kern="1200" dirty="0">
            <a:solidFill>
              <a:sysClr val="window" lastClr="FFFFFF"/>
            </a:solidFill>
            <a:latin typeface="Calibri"/>
            <a:ea typeface="+mn-ea"/>
            <a:cs typeface="+mn-cs"/>
          </a:endParaRPr>
        </a:p>
      </dsp:txBody>
      <dsp:txXfrm>
        <a:off x="1040297" y="3541312"/>
        <a:ext cx="4320639" cy="708511"/>
      </dsp:txXfrm>
    </dsp:sp>
    <dsp:sp modelId="{66CCD63B-A9CE-4D5A-8691-A92951550170}">
      <dsp:nvSpPr>
        <dsp:cNvPr id="0" name=""/>
        <dsp:cNvSpPr/>
      </dsp:nvSpPr>
      <dsp:spPr>
        <a:xfrm>
          <a:off x="597477" y="3452748"/>
          <a:ext cx="885639" cy="885639"/>
        </a:xfrm>
        <a:prstGeom prst="ellipse">
          <a:avLst/>
        </a:prstGeom>
        <a:solidFill>
          <a:sysClr val="window" lastClr="FFFFFF">
            <a:hueOff val="0"/>
            <a:satOff val="0"/>
            <a:lumOff val="0"/>
            <a:alphaOff val="0"/>
          </a:sysClr>
        </a:solidFill>
        <a:ln w="25400" cap="flat" cmpd="sng" algn="ctr">
          <a:solidFill>
            <a:srgbClr val="C0504D">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6A72E152-CE42-45E1-B2BB-76C664C1DC10}">
      <dsp:nvSpPr>
        <dsp:cNvPr id="0" name=""/>
        <dsp:cNvSpPr/>
      </dsp:nvSpPr>
      <dsp:spPr>
        <a:xfrm>
          <a:off x="532598" y="4603739"/>
          <a:ext cx="4828338" cy="708511"/>
        </a:xfrm>
        <a:prstGeom prst="rect">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2381" tIns="40640" rIns="40640" bIns="40640" numCol="1" spcCol="1270" anchor="ctr" anchorCtr="0">
          <a:noAutofit/>
        </a:bodyPr>
        <a:lstStyle/>
        <a:p>
          <a:pPr lvl="0" algn="l" defTabSz="711200">
            <a:lnSpc>
              <a:spcPct val="90000"/>
            </a:lnSpc>
            <a:spcBef>
              <a:spcPct val="0"/>
            </a:spcBef>
            <a:spcAft>
              <a:spcPct val="35000"/>
            </a:spcAft>
          </a:pPr>
          <a:r>
            <a:rPr lang="es-CO" sz="1600" kern="1200" dirty="0" smtClean="0">
              <a:solidFill>
                <a:sysClr val="window" lastClr="FFFFFF"/>
              </a:solidFill>
              <a:latin typeface="Calibri"/>
              <a:ea typeface="+mn-ea"/>
              <a:cs typeface="+mn-cs"/>
            </a:rPr>
            <a:t>Una reunión en la que los ciudadanos van a presentar quejas y reclamos.</a:t>
          </a:r>
          <a:endParaRPr lang="es-CO" sz="1600" kern="1200" dirty="0">
            <a:solidFill>
              <a:sysClr val="window" lastClr="FFFFFF"/>
            </a:solidFill>
            <a:latin typeface="Calibri"/>
            <a:ea typeface="+mn-ea"/>
            <a:cs typeface="+mn-cs"/>
          </a:endParaRPr>
        </a:p>
      </dsp:txBody>
      <dsp:txXfrm>
        <a:off x="532598" y="4603739"/>
        <a:ext cx="4828338" cy="708511"/>
      </dsp:txXfrm>
    </dsp:sp>
    <dsp:sp modelId="{0B712C83-6D07-443F-A2C5-FA21512B4F5F}">
      <dsp:nvSpPr>
        <dsp:cNvPr id="0" name=""/>
        <dsp:cNvSpPr/>
      </dsp:nvSpPr>
      <dsp:spPr>
        <a:xfrm>
          <a:off x="89778" y="4515176"/>
          <a:ext cx="885639" cy="885639"/>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3613CC-255A-4209-BF61-88FF08CC738E}">
      <dsp:nvSpPr>
        <dsp:cNvPr id="0" name=""/>
        <dsp:cNvSpPr/>
      </dsp:nvSpPr>
      <dsp:spPr>
        <a:xfrm>
          <a:off x="308877" y="0"/>
          <a:ext cx="7169466" cy="1328129"/>
        </a:xfrm>
        <a:prstGeom prst="roundRect">
          <a:avLst>
            <a:gd name="adj" fmla="val 1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9B27876-E507-48D2-B623-E35628DE2D16}">
      <dsp:nvSpPr>
        <dsp:cNvPr id="0" name=""/>
        <dsp:cNvSpPr/>
      </dsp:nvSpPr>
      <dsp:spPr>
        <a:xfrm>
          <a:off x="743087" y="147572"/>
          <a:ext cx="1023437" cy="1032983"/>
        </a:xfrm>
        <a:prstGeom prst="roundRect">
          <a:avLst>
            <a:gd name="adj" fmla="val 10000"/>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4C217D0-1151-43FC-A8FE-65F102BBDC23}">
      <dsp:nvSpPr>
        <dsp:cNvPr id="0" name=""/>
        <dsp:cNvSpPr/>
      </dsp:nvSpPr>
      <dsp:spPr>
        <a:xfrm rot="10800000">
          <a:off x="234648" y="1218818"/>
          <a:ext cx="2040316" cy="1623269"/>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s-CO" sz="1400" b="0" kern="1200" cap="none" spc="0" baseline="0" dirty="0" smtClean="0">
            <a:ln w="18415" cmpd="sng">
              <a:solidFill>
                <a:srgbClr val="FFFFFF"/>
              </a:solidFill>
              <a:prstDash val="solid"/>
            </a:ln>
            <a:solidFill>
              <a:srgbClr val="FF0000"/>
            </a:solidFill>
            <a:effectLst>
              <a:outerShdw blurRad="63500" dir="3600000" algn="tl" rotWithShape="0">
                <a:srgbClr val="000000">
                  <a:alpha val="70000"/>
                </a:srgbClr>
              </a:outerShdw>
            </a:effectLst>
          </a:endParaRPr>
        </a:p>
        <a:p>
          <a:pPr lvl="0" algn="ctr" defTabSz="622300">
            <a:lnSpc>
              <a:spcPct val="90000"/>
            </a:lnSpc>
            <a:spcBef>
              <a:spcPct val="0"/>
            </a:spcBef>
            <a:spcAft>
              <a:spcPct val="35000"/>
            </a:spcAft>
          </a:pPr>
          <a:r>
            <a:rPr lang="es-CO" sz="1400" b="1" kern="1200" cap="none" spc="0" baseline="0" dirty="0"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Aharoni" panose="02010803020104030203" pitchFamily="2" charset="-79"/>
              <a:cs typeface="Aharoni" panose="02010803020104030203" pitchFamily="2" charset="-79"/>
            </a:rPr>
            <a:t>INFORMACIÓN</a:t>
          </a:r>
          <a:r>
            <a:rPr lang="es-CO" sz="1400" kern="1200" baseline="0" dirty="0" smtClean="0">
              <a:solidFill>
                <a:srgbClr val="FF0000"/>
              </a:solidFill>
            </a:rPr>
            <a:t> </a:t>
          </a:r>
          <a:r>
            <a:rPr lang="es-CO" sz="1400" kern="1200" dirty="0" smtClean="0">
              <a:solidFill>
                <a:srgbClr val="0617BA"/>
              </a:solidFill>
            </a:rPr>
            <a:t>DE CALIDAD Y EN LENGUAJE APROPIADO</a:t>
          </a:r>
          <a:endParaRPr lang="es-CO" sz="1400" kern="1200" dirty="0">
            <a:solidFill>
              <a:srgbClr val="0617BA"/>
            </a:solidFill>
          </a:endParaRPr>
        </a:p>
      </dsp:txBody>
      <dsp:txXfrm rot="10800000">
        <a:off x="284569" y="1218818"/>
        <a:ext cx="1940474" cy="1573348"/>
      </dsp:txXfrm>
    </dsp:sp>
    <dsp:sp modelId="{F59A5C64-5546-42E0-BFB6-6794C87307CD}">
      <dsp:nvSpPr>
        <dsp:cNvPr id="0" name=""/>
        <dsp:cNvSpPr/>
      </dsp:nvSpPr>
      <dsp:spPr>
        <a:xfrm>
          <a:off x="2929657" y="3"/>
          <a:ext cx="1398987" cy="1328123"/>
        </a:xfrm>
        <a:prstGeom prst="roundRect">
          <a:avLst>
            <a:gd name="adj" fmla="val 10000"/>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601CBC-58D2-4650-BB3F-88173318F428}">
      <dsp:nvSpPr>
        <dsp:cNvPr id="0" name=""/>
        <dsp:cNvSpPr/>
      </dsp:nvSpPr>
      <dsp:spPr>
        <a:xfrm rot="10800000">
          <a:off x="2387716" y="1224142"/>
          <a:ext cx="2597725" cy="1623269"/>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s-CO" sz="1400" b="0" kern="1200" cap="none" spc="0" dirty="0" smtClean="0">
            <a:ln w="18415" cmpd="sng">
              <a:solidFill>
                <a:srgbClr val="FFFFFF"/>
              </a:solidFill>
              <a:prstDash val="solid"/>
            </a:ln>
            <a:solidFill>
              <a:srgbClr val="0617BA"/>
            </a:solidFill>
            <a:effectLst>
              <a:outerShdw blurRad="63500" dir="3600000" algn="tl" rotWithShape="0">
                <a:srgbClr val="000000">
                  <a:alpha val="70000"/>
                </a:srgbClr>
              </a:outerShdw>
            </a:effectLst>
          </a:endParaRPr>
        </a:p>
        <a:p>
          <a:pPr lvl="0" algn="ctr" defTabSz="622300">
            <a:lnSpc>
              <a:spcPct val="90000"/>
            </a:lnSpc>
            <a:spcBef>
              <a:spcPct val="0"/>
            </a:spcBef>
            <a:spcAft>
              <a:spcPct val="35000"/>
            </a:spcAft>
          </a:pPr>
          <a:r>
            <a:rPr lang="es-CO" sz="1400" b="1" kern="1200" cap="none" spc="0" dirty="0" smtClean="0">
              <a:ln w="18415" cmpd="sng">
                <a:solidFill>
                  <a:srgbClr val="FFFFFF"/>
                </a:solidFill>
                <a:prstDash val="solid"/>
              </a:ln>
              <a:solidFill>
                <a:srgbClr val="FF0000"/>
              </a:solidFill>
              <a:effectLst>
                <a:outerShdw blurRad="38100" dist="38100" dir="2700000" algn="tl">
                  <a:srgbClr val="000000">
                    <a:alpha val="43137"/>
                  </a:srgbClr>
                </a:outerShdw>
              </a:effectLst>
            </a:rPr>
            <a:t>DIÁLOGO</a:t>
          </a:r>
          <a:r>
            <a:rPr lang="es-CO" sz="1400" kern="1200" dirty="0" smtClean="0">
              <a:solidFill>
                <a:srgbClr val="0617BA"/>
              </a:solidFill>
            </a:rPr>
            <a:t> PARA EXPLICAR, ESCUCHAR Y RETROALIMENTAR LA GESTIÓN</a:t>
          </a:r>
          <a:endParaRPr lang="es-CO" sz="1400" kern="1200" dirty="0">
            <a:solidFill>
              <a:srgbClr val="0617BA"/>
            </a:solidFill>
          </a:endParaRPr>
        </a:p>
      </dsp:txBody>
      <dsp:txXfrm rot="10800000">
        <a:off x="2437637" y="1224142"/>
        <a:ext cx="2497883" cy="1573348"/>
      </dsp:txXfrm>
    </dsp:sp>
    <dsp:sp modelId="{22C35E55-4EAE-4787-AB49-983B6F0FED7F}">
      <dsp:nvSpPr>
        <dsp:cNvPr id="0" name=""/>
        <dsp:cNvSpPr/>
      </dsp:nvSpPr>
      <dsp:spPr>
        <a:xfrm>
          <a:off x="5781004" y="3"/>
          <a:ext cx="1303792" cy="1184210"/>
        </a:xfrm>
        <a:prstGeom prst="roundRect">
          <a:avLst>
            <a:gd name="adj" fmla="val 10000"/>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DB75F4-1788-48C4-A062-9F6875C93FAA}">
      <dsp:nvSpPr>
        <dsp:cNvPr id="0" name=""/>
        <dsp:cNvSpPr/>
      </dsp:nvSpPr>
      <dsp:spPr>
        <a:xfrm rot="10800000">
          <a:off x="5167058" y="1202423"/>
          <a:ext cx="2517955" cy="1623269"/>
        </a:xfrm>
        <a:prstGeom prst="round2SameRect">
          <a:avLst>
            <a:gd name="adj1" fmla="val 10500"/>
            <a:gd name="adj2" fmla="val 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endParaRPr lang="es-CO" sz="1400" b="0" kern="1200" cap="none" spc="0" dirty="0" smtClean="0">
            <a:ln w="18415" cmpd="sng">
              <a:solidFill>
                <a:srgbClr val="FFFFFF"/>
              </a:solidFill>
              <a:prstDash val="solid"/>
            </a:ln>
            <a:solidFill>
              <a:srgbClr val="0617BA"/>
            </a:solidFill>
            <a:effectLst>
              <a:outerShdw blurRad="63500" dir="3600000" algn="tl" rotWithShape="0">
                <a:srgbClr val="000000">
                  <a:alpha val="70000"/>
                </a:srgbClr>
              </a:outerShdw>
            </a:effectLst>
          </a:endParaRPr>
        </a:p>
        <a:p>
          <a:pPr lvl="0" algn="ctr" defTabSz="622300">
            <a:lnSpc>
              <a:spcPct val="90000"/>
            </a:lnSpc>
            <a:spcBef>
              <a:spcPct val="0"/>
            </a:spcBef>
            <a:spcAft>
              <a:spcPct val="35000"/>
            </a:spcAft>
          </a:pPr>
          <a:r>
            <a:rPr lang="es-CO" sz="1400" b="1" kern="1200" cap="none" spc="0" dirty="0" smtClean="0">
              <a:ln w="18415" cmpd="sng">
                <a:solidFill>
                  <a:srgbClr val="FFFFFF"/>
                </a:solidFill>
                <a:prstDash val="solid"/>
              </a:ln>
              <a:solidFill>
                <a:srgbClr val="FF0000"/>
              </a:solidFill>
              <a:effectLst>
                <a:outerShdw blurRad="63500" dir="3600000" algn="tl" rotWithShape="0">
                  <a:srgbClr val="000000">
                    <a:alpha val="70000"/>
                  </a:srgbClr>
                </a:outerShdw>
              </a:effectLst>
              <a:latin typeface="Verdana" pitchFamily="34" charset="0"/>
              <a:ea typeface="Verdana" pitchFamily="34" charset="0"/>
              <a:cs typeface="Verdana" pitchFamily="34" charset="0"/>
            </a:rPr>
            <a:t>INCENTIVOS</a:t>
          </a:r>
          <a:r>
            <a:rPr lang="es-CO" sz="1400" b="1" kern="1200" dirty="0" smtClean="0">
              <a:solidFill>
                <a:srgbClr val="FF0000"/>
              </a:solidFill>
              <a:latin typeface="Verdana" pitchFamily="34" charset="0"/>
              <a:ea typeface="Verdana" pitchFamily="34" charset="0"/>
              <a:cs typeface="Verdana" pitchFamily="34" charset="0"/>
            </a:rPr>
            <a:t> </a:t>
          </a:r>
          <a:r>
            <a:rPr lang="es-CO" sz="1400" kern="1200" dirty="0" smtClean="0">
              <a:solidFill>
                <a:srgbClr val="0617BA"/>
              </a:solidFill>
            </a:rPr>
            <a:t>A SERVIDORES PÚBLICOS Y A CIUDADANOS</a:t>
          </a:r>
          <a:endParaRPr lang="es-CO" sz="1400" kern="1200" dirty="0">
            <a:solidFill>
              <a:srgbClr val="0617BA"/>
            </a:solidFill>
          </a:endParaRPr>
        </a:p>
      </dsp:txBody>
      <dsp:txXfrm rot="10800000">
        <a:off x="5216979" y="1202423"/>
        <a:ext cx="2418113" cy="15733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7B8DA3-AF8F-4692-B669-BA3FD1325248}">
      <dsp:nvSpPr>
        <dsp:cNvPr id="0" name=""/>
        <dsp:cNvSpPr/>
      </dsp:nvSpPr>
      <dsp:spPr>
        <a:xfrm>
          <a:off x="0" y="0"/>
          <a:ext cx="6180445" cy="680451"/>
        </a:xfrm>
        <a:prstGeom prst="roundRect">
          <a:avLst>
            <a:gd name="adj" fmla="val 10000"/>
          </a:avLst>
        </a:prstGeom>
        <a:solidFill>
          <a:srgbClr val="DDDDDD"/>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dk1"/>
        </a:lnRef>
        <a:fillRef idx="3">
          <a:schemeClr val="dk1"/>
        </a:fillRef>
        <a:effectRef idx="3">
          <a:schemeClr val="dk1"/>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O" sz="1400" b="1" kern="1200" dirty="0" smtClean="0">
              <a:latin typeface="+mn-lt"/>
            </a:rPr>
            <a:t>DEFINICIÓN DEL EQUIPO QUE LIDERE EL PROCESO DE RENDICIÓN DE CUENTAS </a:t>
          </a:r>
          <a:endParaRPr lang="es-CO" sz="1400" b="1" kern="1200" dirty="0">
            <a:latin typeface="+mn-lt"/>
          </a:endParaRPr>
        </a:p>
      </dsp:txBody>
      <dsp:txXfrm>
        <a:off x="19930" y="19930"/>
        <a:ext cx="5366572" cy="640591"/>
      </dsp:txXfrm>
    </dsp:sp>
    <dsp:sp modelId="{32FD6B1B-1DFC-434C-846C-74A9BD7A883C}">
      <dsp:nvSpPr>
        <dsp:cNvPr id="0" name=""/>
        <dsp:cNvSpPr/>
      </dsp:nvSpPr>
      <dsp:spPr>
        <a:xfrm>
          <a:off x="461526" y="774958"/>
          <a:ext cx="6180445" cy="680451"/>
        </a:xfrm>
        <a:prstGeom prst="roundRect">
          <a:avLst>
            <a:gd name="adj" fmla="val 10000"/>
          </a:avLst>
        </a:prstGeom>
        <a:solidFill>
          <a:srgbClr val="DDDDDD"/>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dk1"/>
        </a:lnRef>
        <a:fillRef idx="3">
          <a:schemeClr val="dk1"/>
        </a:fillRef>
        <a:effectRef idx="3">
          <a:schemeClr val="dk1"/>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O" sz="1400" b="1" kern="1200" dirty="0" smtClean="0">
              <a:latin typeface="+mn-lt"/>
            </a:rPr>
            <a:t>DIAGNÓSTICO DEL ESTADO DE LA RENDICIÓN DE CUENTAS EN LA ENTIDAD </a:t>
          </a:r>
          <a:endParaRPr lang="es-CO" sz="1400" b="1" kern="1200" dirty="0">
            <a:latin typeface="+mn-lt"/>
          </a:endParaRPr>
        </a:p>
      </dsp:txBody>
      <dsp:txXfrm>
        <a:off x="481456" y="794888"/>
        <a:ext cx="5236765" cy="640591"/>
      </dsp:txXfrm>
    </dsp:sp>
    <dsp:sp modelId="{866F3A8A-BE4D-4C12-A285-20F75BF9E5C7}">
      <dsp:nvSpPr>
        <dsp:cNvPr id="0" name=""/>
        <dsp:cNvSpPr/>
      </dsp:nvSpPr>
      <dsp:spPr>
        <a:xfrm>
          <a:off x="923053" y="1549916"/>
          <a:ext cx="6180445" cy="680451"/>
        </a:xfrm>
        <a:prstGeom prst="roundRect">
          <a:avLst>
            <a:gd name="adj" fmla="val 10000"/>
          </a:avLst>
        </a:prstGeom>
        <a:solidFill>
          <a:srgbClr val="DDDDDD"/>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dk1"/>
        </a:lnRef>
        <a:fillRef idx="3">
          <a:schemeClr val="dk1"/>
        </a:fillRef>
        <a:effectRef idx="3">
          <a:schemeClr val="dk1"/>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O" sz="1400" b="1" kern="1200" dirty="0" smtClean="0">
              <a:latin typeface="+mn-lt"/>
            </a:rPr>
            <a:t>CARACTERIZACIÓN DE LOS CIUDADANOS Y GRUPOS DE INTERÉS </a:t>
          </a:r>
          <a:endParaRPr lang="es-CO" sz="1400" b="1" kern="1200" dirty="0">
            <a:latin typeface="+mn-lt"/>
          </a:endParaRPr>
        </a:p>
      </dsp:txBody>
      <dsp:txXfrm>
        <a:off x="942983" y="1569846"/>
        <a:ext cx="5236765" cy="640591"/>
      </dsp:txXfrm>
    </dsp:sp>
    <dsp:sp modelId="{F55BE42B-D27D-4D61-AABD-28328E0DD403}">
      <dsp:nvSpPr>
        <dsp:cNvPr id="0" name=""/>
        <dsp:cNvSpPr/>
      </dsp:nvSpPr>
      <dsp:spPr>
        <a:xfrm>
          <a:off x="1045613" y="2324874"/>
          <a:ext cx="6858378" cy="680451"/>
        </a:xfrm>
        <a:prstGeom prst="roundRect">
          <a:avLst>
            <a:gd name="adj" fmla="val 10000"/>
          </a:avLst>
        </a:prstGeom>
        <a:solidFill>
          <a:srgbClr val="DDDDDD"/>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dk1"/>
        </a:lnRef>
        <a:fillRef idx="3">
          <a:schemeClr val="dk1"/>
        </a:fillRef>
        <a:effectRef idx="3">
          <a:schemeClr val="dk1"/>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O" sz="1400" b="1" kern="1200" dirty="0" smtClean="0">
              <a:latin typeface="+mn-lt"/>
            </a:rPr>
            <a:t>IDENTIFICACIÓN DE NECESIDADES DE INFORMACIÓN Y VALORACIÓN DE INFORMACIÓN ACTUAL </a:t>
          </a:r>
          <a:endParaRPr lang="es-CO" sz="1400" b="1" kern="1200" dirty="0">
            <a:latin typeface="+mn-lt"/>
          </a:endParaRPr>
        </a:p>
      </dsp:txBody>
      <dsp:txXfrm>
        <a:off x="1065543" y="2344804"/>
        <a:ext cx="5815558" cy="640591"/>
      </dsp:txXfrm>
    </dsp:sp>
    <dsp:sp modelId="{4D2164FD-64EA-4FED-B33D-BF73FCB485ED}">
      <dsp:nvSpPr>
        <dsp:cNvPr id="0" name=""/>
        <dsp:cNvSpPr/>
      </dsp:nvSpPr>
      <dsp:spPr>
        <a:xfrm>
          <a:off x="1846107" y="3099832"/>
          <a:ext cx="6180445" cy="680451"/>
        </a:xfrm>
        <a:prstGeom prst="roundRect">
          <a:avLst>
            <a:gd name="adj" fmla="val 10000"/>
          </a:avLst>
        </a:prstGeom>
        <a:solidFill>
          <a:srgbClr val="DDDDDD"/>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dk1"/>
        </a:lnRef>
        <a:fillRef idx="3">
          <a:schemeClr val="dk1"/>
        </a:fillRef>
        <a:effectRef idx="3">
          <a:schemeClr val="dk1"/>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CO" sz="1400" b="1" kern="1200" dirty="0" smtClean="0">
              <a:latin typeface="+mn-lt"/>
            </a:rPr>
            <a:t>CAPACIDAD OPERATIVA Y DISPONIBILIDAD DE RECURSOS </a:t>
          </a:r>
          <a:endParaRPr lang="es-CO" sz="1400" b="1" kern="1200" dirty="0">
            <a:latin typeface="+mn-lt"/>
          </a:endParaRPr>
        </a:p>
      </dsp:txBody>
      <dsp:txXfrm>
        <a:off x="1866037" y="3119762"/>
        <a:ext cx="5236765" cy="640591"/>
      </dsp:txXfrm>
    </dsp:sp>
    <dsp:sp modelId="{6916151B-CEEB-48BC-95CD-1C3D5EEE229B}">
      <dsp:nvSpPr>
        <dsp:cNvPr id="0" name=""/>
        <dsp:cNvSpPr/>
      </dsp:nvSpPr>
      <dsp:spPr>
        <a:xfrm>
          <a:off x="5738152" y="497107"/>
          <a:ext cx="442293" cy="4422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s-CO" sz="1200" b="1" kern="1200">
            <a:latin typeface="+mn-lt"/>
          </a:endParaRPr>
        </a:p>
      </dsp:txBody>
      <dsp:txXfrm>
        <a:off x="5837668" y="497107"/>
        <a:ext cx="243261" cy="332825"/>
      </dsp:txXfrm>
    </dsp:sp>
    <dsp:sp modelId="{D2647DCB-1488-49B9-B089-CF1BD25912FB}">
      <dsp:nvSpPr>
        <dsp:cNvPr id="0" name=""/>
        <dsp:cNvSpPr/>
      </dsp:nvSpPr>
      <dsp:spPr>
        <a:xfrm>
          <a:off x="6199679" y="1272065"/>
          <a:ext cx="442293" cy="4422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s-CO" sz="1200" b="1" kern="1200">
            <a:latin typeface="+mn-lt"/>
          </a:endParaRPr>
        </a:p>
      </dsp:txBody>
      <dsp:txXfrm>
        <a:off x="6299195" y="1272065"/>
        <a:ext cx="243261" cy="332825"/>
      </dsp:txXfrm>
    </dsp:sp>
    <dsp:sp modelId="{F41CC5FA-F89C-43A2-9F10-89DFD0323FFC}">
      <dsp:nvSpPr>
        <dsp:cNvPr id="0" name=""/>
        <dsp:cNvSpPr/>
      </dsp:nvSpPr>
      <dsp:spPr>
        <a:xfrm>
          <a:off x="6661206" y="2035682"/>
          <a:ext cx="442293" cy="4422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s-CO" sz="1200" b="1" kern="1200">
            <a:latin typeface="+mn-lt"/>
          </a:endParaRPr>
        </a:p>
      </dsp:txBody>
      <dsp:txXfrm>
        <a:off x="6760722" y="2035682"/>
        <a:ext cx="243261" cy="332825"/>
      </dsp:txXfrm>
    </dsp:sp>
    <dsp:sp modelId="{1CEDF346-FE05-41B3-B04D-55135EC3B569}">
      <dsp:nvSpPr>
        <dsp:cNvPr id="0" name=""/>
        <dsp:cNvSpPr/>
      </dsp:nvSpPr>
      <dsp:spPr>
        <a:xfrm>
          <a:off x="7122732" y="2818201"/>
          <a:ext cx="442293" cy="442293"/>
        </a:xfrm>
        <a:prstGeom prst="downArrow">
          <a:avLst>
            <a:gd name="adj1" fmla="val 55000"/>
            <a:gd name="adj2" fmla="val 45000"/>
          </a:avLst>
        </a:prstGeom>
        <a:solidFill>
          <a:schemeClr val="lt1">
            <a:alpha val="90000"/>
            <a:tint val="40000"/>
            <a:hueOff val="0"/>
            <a:satOff val="0"/>
            <a:lumOff val="0"/>
            <a:alphaOff val="0"/>
          </a:schemeClr>
        </a:solidFill>
        <a:ln w="9525" cap="flat" cmpd="sng" algn="ctr">
          <a:solidFill>
            <a:schemeClr val="accent1">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s-CO" sz="1200" b="1" kern="1200">
            <a:latin typeface="+mn-lt"/>
          </a:endParaRPr>
        </a:p>
      </dsp:txBody>
      <dsp:txXfrm>
        <a:off x="7222248" y="2818201"/>
        <a:ext cx="243261" cy="3328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17854-1D52-463F-AF00-CC55B2A0F5D8}">
      <dsp:nvSpPr>
        <dsp:cNvPr id="0" name=""/>
        <dsp:cNvSpPr/>
      </dsp:nvSpPr>
      <dsp:spPr>
        <a:xfrm>
          <a:off x="2039" y="377814"/>
          <a:ext cx="3151489" cy="1260595"/>
        </a:xfrm>
        <a:prstGeom prst="chevron">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kern="1200" dirty="0" smtClean="0">
              <a:solidFill>
                <a:sysClr val="window" lastClr="FFFFFF"/>
              </a:solidFill>
              <a:latin typeface="Comic Sans MS" pitchFamily="66" charset="0"/>
              <a:ea typeface="+mn-ea"/>
              <a:cs typeface="+mn-cs"/>
            </a:rPr>
            <a:t>Priorizar contenidos de información según públicos</a:t>
          </a:r>
          <a:endParaRPr lang="es-AR" sz="1800" kern="1200" dirty="0">
            <a:solidFill>
              <a:sysClr val="window" lastClr="FFFFFF"/>
            </a:solidFill>
            <a:latin typeface="Comic Sans MS" pitchFamily="66" charset="0"/>
            <a:ea typeface="+mn-ea"/>
            <a:cs typeface="+mn-cs"/>
          </a:endParaRPr>
        </a:p>
      </dsp:txBody>
      <dsp:txXfrm>
        <a:off x="632337" y="377814"/>
        <a:ext cx="1890894" cy="1260595"/>
      </dsp:txXfrm>
    </dsp:sp>
    <dsp:sp modelId="{FC4EBD78-0F15-4D01-9D69-371E8E827C06}">
      <dsp:nvSpPr>
        <dsp:cNvPr id="0" name=""/>
        <dsp:cNvSpPr/>
      </dsp:nvSpPr>
      <dsp:spPr>
        <a:xfrm>
          <a:off x="2743835" y="421852"/>
          <a:ext cx="2615736" cy="1172519"/>
        </a:xfrm>
        <a:prstGeom prst="chevron">
          <a:avLst/>
        </a:prstGeom>
        <a:solidFill>
          <a:schemeClr val="bg2">
            <a:lumMod val="75000"/>
            <a:alpha val="90000"/>
          </a:scheme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kern="1200" dirty="0" smtClean="0">
              <a:solidFill>
                <a:sysClr val="windowText" lastClr="000000">
                  <a:hueOff val="0"/>
                  <a:satOff val="0"/>
                  <a:lumOff val="0"/>
                  <a:alphaOff val="0"/>
                </a:sysClr>
              </a:solidFill>
              <a:latin typeface="Comic Sans MS" pitchFamily="66" charset="0"/>
              <a:ea typeface="+mn-ea"/>
              <a:cs typeface="+mn-cs"/>
            </a:rPr>
            <a:t>Producir información con atributos de calidad</a:t>
          </a:r>
          <a:endParaRPr lang="es-AR" sz="1800" kern="1200" dirty="0">
            <a:solidFill>
              <a:sysClr val="windowText" lastClr="000000">
                <a:hueOff val="0"/>
                <a:satOff val="0"/>
                <a:lumOff val="0"/>
                <a:alphaOff val="0"/>
              </a:sysClr>
            </a:solidFill>
            <a:latin typeface="Comic Sans MS" pitchFamily="66" charset="0"/>
            <a:ea typeface="+mn-ea"/>
            <a:cs typeface="+mn-cs"/>
          </a:endParaRPr>
        </a:p>
      </dsp:txBody>
      <dsp:txXfrm>
        <a:off x="3330095" y="421852"/>
        <a:ext cx="1443217" cy="1172519"/>
      </dsp:txXfrm>
    </dsp:sp>
    <dsp:sp modelId="{4664D76A-3776-4F3C-9197-F04718868AE4}">
      <dsp:nvSpPr>
        <dsp:cNvPr id="0" name=""/>
        <dsp:cNvSpPr/>
      </dsp:nvSpPr>
      <dsp:spPr>
        <a:xfrm>
          <a:off x="4993368" y="400146"/>
          <a:ext cx="2615736" cy="1215930"/>
        </a:xfrm>
        <a:prstGeom prst="chevron">
          <a:avLst/>
        </a:prstGeom>
        <a:solidFill>
          <a:schemeClr val="accent6">
            <a:lumMod val="75000"/>
            <a:alpha val="90000"/>
          </a:scheme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kern="1200" dirty="0" smtClean="0">
              <a:solidFill>
                <a:schemeClr val="bg2">
                  <a:lumMod val="20000"/>
                  <a:lumOff val="80000"/>
                </a:schemeClr>
              </a:solidFill>
              <a:latin typeface="Comic Sans MS" pitchFamily="66" charset="0"/>
              <a:ea typeface="+mn-ea"/>
              <a:cs typeface="+mn-cs"/>
            </a:rPr>
            <a:t>Divulgar y distribuir la información</a:t>
          </a:r>
          <a:endParaRPr lang="es-AR" sz="1800" kern="1200" dirty="0">
            <a:solidFill>
              <a:schemeClr val="bg2">
                <a:lumMod val="20000"/>
                <a:lumOff val="80000"/>
              </a:schemeClr>
            </a:solidFill>
            <a:latin typeface="Comic Sans MS" pitchFamily="66" charset="0"/>
            <a:ea typeface="+mn-ea"/>
            <a:cs typeface="+mn-cs"/>
          </a:endParaRPr>
        </a:p>
      </dsp:txBody>
      <dsp:txXfrm>
        <a:off x="5601333" y="400146"/>
        <a:ext cx="1399806" cy="12159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17854-1D52-463F-AF00-CC55B2A0F5D8}">
      <dsp:nvSpPr>
        <dsp:cNvPr id="0" name=""/>
        <dsp:cNvSpPr/>
      </dsp:nvSpPr>
      <dsp:spPr>
        <a:xfrm>
          <a:off x="86520" y="200881"/>
          <a:ext cx="3639677" cy="1455870"/>
        </a:xfrm>
        <a:prstGeom prst="chevron">
          <a:avLst/>
        </a:prstGeom>
        <a:solidFill>
          <a:schemeClr val="accent4">
            <a:lumMod val="75000"/>
          </a:scheme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CO" sz="1800" kern="1200" dirty="0" smtClean="0">
              <a:latin typeface="Comic Sans MS" pitchFamily="66" charset="0"/>
            </a:rPr>
            <a:t>Definición de metodología de diálogo presencial</a:t>
          </a:r>
          <a:endParaRPr lang="es-AR" sz="1800" kern="1200" dirty="0">
            <a:solidFill>
              <a:sysClr val="window" lastClr="FFFFFF"/>
            </a:solidFill>
            <a:latin typeface="Comic Sans MS" pitchFamily="66" charset="0"/>
            <a:ea typeface="+mn-ea"/>
            <a:cs typeface="+mn-cs"/>
          </a:endParaRPr>
        </a:p>
      </dsp:txBody>
      <dsp:txXfrm>
        <a:off x="814455" y="200881"/>
        <a:ext cx="2183807" cy="1455870"/>
      </dsp:txXfrm>
    </dsp:sp>
    <dsp:sp modelId="{FC4EBD78-0F15-4D01-9D69-371E8E827C06}">
      <dsp:nvSpPr>
        <dsp:cNvPr id="0" name=""/>
        <dsp:cNvSpPr/>
      </dsp:nvSpPr>
      <dsp:spPr>
        <a:xfrm>
          <a:off x="3168064" y="261258"/>
          <a:ext cx="3234874" cy="1436912"/>
        </a:xfrm>
        <a:prstGeom prst="chevron">
          <a:avLst/>
        </a:prstGeom>
        <a:solidFill>
          <a:schemeClr val="bg2">
            <a:lumMod val="75000"/>
            <a:alpha val="90000"/>
          </a:scheme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kern="1200" dirty="0" smtClean="0">
              <a:solidFill>
                <a:schemeClr val="tx1"/>
              </a:solidFill>
              <a:latin typeface="Comic Sans MS" pitchFamily="66" charset="0"/>
              <a:ea typeface="+mn-ea"/>
              <a:cs typeface="+mn-cs"/>
            </a:rPr>
            <a:t>Motivar la participación ciudadana -organizaciones sociales</a:t>
          </a:r>
          <a:endParaRPr lang="es-AR" sz="1800" kern="1200" dirty="0">
            <a:solidFill>
              <a:schemeClr val="tx1"/>
            </a:solidFill>
            <a:latin typeface="Comic Sans MS" pitchFamily="66" charset="0"/>
            <a:ea typeface="+mn-ea"/>
            <a:cs typeface="+mn-cs"/>
          </a:endParaRPr>
        </a:p>
      </dsp:txBody>
      <dsp:txXfrm>
        <a:off x="3886520" y="261258"/>
        <a:ext cx="1797962" cy="1436912"/>
      </dsp:txXfrm>
    </dsp:sp>
    <dsp:sp modelId="{4664D76A-3776-4F3C-9197-F04718868AE4}">
      <dsp:nvSpPr>
        <dsp:cNvPr id="0" name=""/>
        <dsp:cNvSpPr/>
      </dsp:nvSpPr>
      <dsp:spPr>
        <a:xfrm>
          <a:off x="5980009" y="277571"/>
          <a:ext cx="3020932" cy="1404286"/>
        </a:xfrm>
        <a:prstGeom prst="chevron">
          <a:avLst/>
        </a:prstGeom>
        <a:solidFill>
          <a:schemeClr val="accent6">
            <a:lumMod val="75000"/>
            <a:alpha val="90000"/>
          </a:scheme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kern="1200" dirty="0" smtClean="0">
              <a:solidFill>
                <a:schemeClr val="bg1"/>
              </a:solidFill>
              <a:latin typeface="Comic Sans MS" pitchFamily="66" charset="0"/>
              <a:ea typeface="+mn-ea"/>
              <a:cs typeface="+mn-cs"/>
            </a:rPr>
            <a:t>Convocar y preparar el diálogo en la RC</a:t>
          </a:r>
          <a:endParaRPr lang="es-AR" sz="1800" kern="1200" dirty="0">
            <a:solidFill>
              <a:schemeClr val="bg1"/>
            </a:solidFill>
            <a:latin typeface="Comic Sans MS" pitchFamily="66" charset="0"/>
            <a:ea typeface="+mn-ea"/>
            <a:cs typeface="+mn-cs"/>
          </a:endParaRPr>
        </a:p>
      </dsp:txBody>
      <dsp:txXfrm>
        <a:off x="6682152" y="277571"/>
        <a:ext cx="1616646" cy="140428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8A6A74-8C33-4FA8-B2A5-EB4237F3787D}">
      <dsp:nvSpPr>
        <dsp:cNvPr id="0" name=""/>
        <dsp:cNvSpPr/>
      </dsp:nvSpPr>
      <dsp:spPr>
        <a:xfrm>
          <a:off x="341679" y="0"/>
          <a:ext cx="4176464" cy="4176464"/>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38282C-FB9A-47C9-B407-64EB0A5B928E}">
      <dsp:nvSpPr>
        <dsp:cNvPr id="0" name=""/>
        <dsp:cNvSpPr/>
      </dsp:nvSpPr>
      <dsp:spPr>
        <a:xfrm>
          <a:off x="72005" y="72010"/>
          <a:ext cx="2087079" cy="1804082"/>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b="1" kern="1200" dirty="0" smtClean="0"/>
            <a:t>Encuentros para consultar temas de interés</a:t>
          </a:r>
          <a:endParaRPr lang="es-CO" sz="1600" b="1" kern="1200" dirty="0"/>
        </a:p>
      </dsp:txBody>
      <dsp:txXfrm>
        <a:off x="160073" y="160078"/>
        <a:ext cx="1910943" cy="1627946"/>
      </dsp:txXfrm>
    </dsp:sp>
    <dsp:sp modelId="{F27627F1-892C-439E-A986-97A30762C2E3}">
      <dsp:nvSpPr>
        <dsp:cNvPr id="0" name=""/>
        <dsp:cNvSpPr/>
      </dsp:nvSpPr>
      <dsp:spPr>
        <a:xfrm>
          <a:off x="2476053" y="138758"/>
          <a:ext cx="2286964" cy="1670585"/>
        </a:xfrm>
        <a:prstGeom prst="round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b="1" kern="1200" dirty="0" smtClean="0">
              <a:solidFill>
                <a:schemeClr val="tx1"/>
              </a:solidFill>
            </a:rPr>
            <a:t>Encuentros de diálogo con organizaciones sociales y grupos de interés sobre resultados del informe de gestión</a:t>
          </a:r>
          <a:endParaRPr lang="es-CO" sz="1600" b="1" kern="1200" dirty="0">
            <a:solidFill>
              <a:schemeClr val="tx1"/>
            </a:solidFill>
          </a:endParaRPr>
        </a:p>
      </dsp:txBody>
      <dsp:txXfrm>
        <a:off x="2557604" y="220309"/>
        <a:ext cx="2123862" cy="1507483"/>
      </dsp:txXfrm>
    </dsp:sp>
    <dsp:sp modelId="{B05C5741-5C81-43DC-849F-CE78AC94BA95}">
      <dsp:nvSpPr>
        <dsp:cNvPr id="0" name=""/>
        <dsp:cNvSpPr/>
      </dsp:nvSpPr>
      <dsp:spPr>
        <a:xfrm>
          <a:off x="216026" y="2366300"/>
          <a:ext cx="2035124" cy="1594139"/>
        </a:xfrm>
        <a:prstGeom prst="roundRect">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b="1" kern="1200" dirty="0" smtClean="0"/>
            <a:t>Foros, mesas públicas, talleres lúdicos para evaluar la gestión</a:t>
          </a:r>
          <a:endParaRPr lang="es-CO" sz="1600" b="1" kern="1200" dirty="0"/>
        </a:p>
      </dsp:txBody>
      <dsp:txXfrm>
        <a:off x="293845" y="2444119"/>
        <a:ext cx="1879486" cy="1438501"/>
      </dsp:txXfrm>
    </dsp:sp>
    <dsp:sp modelId="{EB36DE7C-8BD6-4210-91AD-1A83BB83F365}">
      <dsp:nvSpPr>
        <dsp:cNvPr id="0" name=""/>
        <dsp:cNvSpPr/>
      </dsp:nvSpPr>
      <dsp:spPr>
        <a:xfrm>
          <a:off x="2482752" y="2520278"/>
          <a:ext cx="2095615" cy="1165500"/>
        </a:xfrm>
        <a:prstGeom prst="roundRect">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CO" sz="1600" b="1" kern="1200" dirty="0" smtClean="0"/>
            <a:t>Audiencia Pública participativa</a:t>
          </a:r>
          <a:endParaRPr lang="es-CO" sz="1600" b="1" kern="1200" dirty="0"/>
        </a:p>
      </dsp:txBody>
      <dsp:txXfrm>
        <a:off x="2539647" y="2577173"/>
        <a:ext cx="1981825" cy="105171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17854-1D52-463F-AF00-CC55B2A0F5D8}">
      <dsp:nvSpPr>
        <dsp:cNvPr id="0" name=""/>
        <dsp:cNvSpPr/>
      </dsp:nvSpPr>
      <dsp:spPr>
        <a:xfrm>
          <a:off x="0" y="96209"/>
          <a:ext cx="3251412" cy="1563266"/>
        </a:xfrm>
        <a:prstGeom prst="chevron">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b="1" kern="1200" dirty="0" smtClean="0"/>
            <a:t>Sensibilizar y capacitar a los funcionarios de la entidad </a:t>
          </a:r>
          <a:endParaRPr lang="es-AR" sz="1800" kern="1200" dirty="0">
            <a:solidFill>
              <a:sysClr val="window" lastClr="FFFFFF"/>
            </a:solidFill>
            <a:latin typeface="Comic Sans MS" pitchFamily="66" charset="0"/>
            <a:ea typeface="+mn-ea"/>
            <a:cs typeface="+mn-cs"/>
          </a:endParaRPr>
        </a:p>
      </dsp:txBody>
      <dsp:txXfrm>
        <a:off x="781633" y="96209"/>
        <a:ext cx="1688146" cy="1563266"/>
      </dsp:txXfrm>
    </dsp:sp>
    <dsp:sp modelId="{FC4EBD78-0F15-4D01-9D69-371E8E827C06}">
      <dsp:nvSpPr>
        <dsp:cNvPr id="0" name=""/>
        <dsp:cNvSpPr/>
      </dsp:nvSpPr>
      <dsp:spPr>
        <a:xfrm>
          <a:off x="2555777" y="172865"/>
          <a:ext cx="2731973" cy="1452111"/>
        </a:xfrm>
        <a:prstGeom prst="chevron">
          <a:avLst/>
        </a:prstGeom>
        <a:solidFill>
          <a:schemeClr val="bg2">
            <a:lumMod val="75000"/>
            <a:alpha val="90000"/>
          </a:scheme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130" tIns="12065" rIns="0" bIns="12065" numCol="1" spcCol="1270" anchor="ctr" anchorCtr="0">
          <a:noAutofit/>
        </a:bodyPr>
        <a:lstStyle/>
        <a:p>
          <a:pPr lvl="0" algn="ctr" defTabSz="844550">
            <a:lnSpc>
              <a:spcPct val="90000"/>
            </a:lnSpc>
            <a:spcBef>
              <a:spcPct val="0"/>
            </a:spcBef>
            <a:spcAft>
              <a:spcPct val="35000"/>
            </a:spcAft>
          </a:pPr>
          <a:r>
            <a:rPr lang="es-AR" sz="1900" b="1" kern="1200" dirty="0" smtClean="0">
              <a:solidFill>
                <a:sysClr val="windowText" lastClr="000000">
                  <a:hueOff val="0"/>
                  <a:satOff val="0"/>
                  <a:lumOff val="0"/>
                  <a:alphaOff val="0"/>
                </a:sysClr>
              </a:solidFill>
              <a:latin typeface="Comic Sans MS" pitchFamily="66" charset="0"/>
              <a:ea typeface="+mn-ea"/>
              <a:cs typeface="+mn-cs"/>
            </a:rPr>
            <a:t>Crear incentivos internos</a:t>
          </a:r>
          <a:endParaRPr lang="es-AR" sz="1900" b="1" kern="1200" dirty="0">
            <a:solidFill>
              <a:sysClr val="windowText" lastClr="000000">
                <a:hueOff val="0"/>
                <a:satOff val="0"/>
                <a:lumOff val="0"/>
                <a:alphaOff val="0"/>
              </a:sysClr>
            </a:solidFill>
            <a:latin typeface="Comic Sans MS" pitchFamily="66" charset="0"/>
            <a:ea typeface="+mn-ea"/>
            <a:cs typeface="+mn-cs"/>
          </a:endParaRPr>
        </a:p>
      </dsp:txBody>
      <dsp:txXfrm>
        <a:off x="3281833" y="172865"/>
        <a:ext cx="1279862" cy="1452111"/>
      </dsp:txXfrm>
    </dsp:sp>
    <dsp:sp modelId="{4664D76A-3776-4F3C-9197-F04718868AE4}">
      <dsp:nvSpPr>
        <dsp:cNvPr id="0" name=""/>
        <dsp:cNvSpPr/>
      </dsp:nvSpPr>
      <dsp:spPr>
        <a:xfrm>
          <a:off x="4600460" y="154186"/>
          <a:ext cx="2609489" cy="1505873"/>
        </a:xfrm>
        <a:prstGeom prst="chevron">
          <a:avLst/>
        </a:prstGeom>
        <a:solidFill>
          <a:schemeClr val="accent6">
            <a:lumMod val="75000"/>
            <a:alpha val="90000"/>
          </a:schemeClr>
        </a:solidFill>
        <a:ln w="25400" cap="flat" cmpd="sng" algn="ctr">
          <a:solidFill>
            <a:srgbClr val="4F81BD">
              <a:alpha val="90000"/>
              <a:tint val="40000"/>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b="1" kern="1200" dirty="0" smtClean="0">
              <a:solidFill>
                <a:schemeClr val="bg2">
                  <a:lumMod val="20000"/>
                  <a:lumOff val="80000"/>
                </a:schemeClr>
              </a:solidFill>
              <a:latin typeface="Comic Sans MS" pitchFamily="66" charset="0"/>
              <a:ea typeface="+mn-ea"/>
              <a:cs typeface="+mn-cs"/>
            </a:rPr>
            <a:t>Publicar memorias de eventos</a:t>
          </a:r>
          <a:endParaRPr lang="es-AR" sz="1800" b="1" kern="1200" dirty="0">
            <a:solidFill>
              <a:schemeClr val="bg2">
                <a:lumMod val="20000"/>
                <a:lumOff val="80000"/>
              </a:schemeClr>
            </a:solidFill>
            <a:latin typeface="Comic Sans MS" pitchFamily="66" charset="0"/>
            <a:ea typeface="+mn-ea"/>
            <a:cs typeface="+mn-cs"/>
          </a:endParaRPr>
        </a:p>
      </dsp:txBody>
      <dsp:txXfrm>
        <a:off x="5353397" y="154186"/>
        <a:ext cx="1103616" cy="1505873"/>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FFE135C-D95C-4694-82AB-0E63167DE3BB}">
      <dsp:nvSpPr>
        <dsp:cNvPr id="0" name=""/>
        <dsp:cNvSpPr/>
      </dsp:nvSpPr>
      <dsp:spPr>
        <a:xfrm>
          <a:off x="657378" y="203261"/>
          <a:ext cx="2464413" cy="1232689"/>
        </a:xfrm>
        <a:prstGeom prst="chevron">
          <a:avLst/>
        </a:prstGeom>
        <a:solidFill>
          <a:schemeClr val="accent4">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s-CO" sz="1600" b="1" kern="1200" dirty="0" smtClean="0"/>
            <a:t>DE CADA ACCIÓN</a:t>
          </a:r>
          <a:endParaRPr lang="es-CO" sz="1600" b="1" kern="1200" dirty="0"/>
        </a:p>
      </dsp:txBody>
      <dsp:txXfrm>
        <a:off x="1273723" y="203261"/>
        <a:ext cx="1231724" cy="1232689"/>
      </dsp:txXfrm>
    </dsp:sp>
    <dsp:sp modelId="{AA628258-C8A3-42DE-8C55-C95571103F5A}">
      <dsp:nvSpPr>
        <dsp:cNvPr id="0" name=""/>
        <dsp:cNvSpPr/>
      </dsp:nvSpPr>
      <dsp:spPr>
        <a:xfrm>
          <a:off x="2452300" y="203261"/>
          <a:ext cx="2893247" cy="1232689"/>
        </a:xfrm>
        <a:prstGeom prst="chevron">
          <a:avLst/>
        </a:prstGeom>
        <a:solidFill>
          <a:schemeClr val="accent4">
            <a:shade val="50000"/>
            <a:hueOff val="0"/>
            <a:satOff val="0"/>
            <a:lumOff val="467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es-CO" sz="1600" b="1" kern="1200" dirty="0" smtClean="0"/>
            <a:t>DE LA ESTRATEGIA</a:t>
          </a:r>
          <a:endParaRPr lang="es-CO" sz="1600" b="1" kern="1200" dirty="0"/>
        </a:p>
      </dsp:txBody>
      <dsp:txXfrm>
        <a:off x="3068645" y="203261"/>
        <a:ext cx="1660558" cy="1232689"/>
      </dsp:txXfrm>
    </dsp:sp>
    <dsp:sp modelId="{B3C1F545-9887-4F29-BA40-82D31D054E54}">
      <dsp:nvSpPr>
        <dsp:cNvPr id="0" name=""/>
        <dsp:cNvSpPr/>
      </dsp:nvSpPr>
      <dsp:spPr>
        <a:xfrm>
          <a:off x="4704199" y="203261"/>
          <a:ext cx="3081722" cy="1232689"/>
        </a:xfrm>
        <a:prstGeom prst="chevron">
          <a:avLst/>
        </a:prstGeom>
        <a:solidFill>
          <a:schemeClr val="accent4">
            <a:shade val="50000"/>
            <a:hueOff val="0"/>
            <a:satOff val="0"/>
            <a:lumOff val="4676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pPr>
          <a:r>
            <a:rPr lang="es-CO" sz="1600" b="1" kern="1200" dirty="0" smtClean="0"/>
            <a:t>EVALUACIONES EXTERNAS</a:t>
          </a:r>
          <a:endParaRPr lang="es-CO" sz="1600" b="1" kern="1200" dirty="0"/>
        </a:p>
      </dsp:txBody>
      <dsp:txXfrm>
        <a:off x="5320544" y="203261"/>
        <a:ext cx="1849033" cy="1232689"/>
      </dsp:txXfrm>
    </dsp:sp>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List2#1">
  <dgm:title val=""/>
  <dgm:desc val=""/>
  <dgm:catLst>
    <dgm:cat type="list" pri="1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B8259F20-F021-4609-8C35-0C18D332C0FE}" type="datetimeFigureOut">
              <a:rPr lang="es-CO"/>
              <a:pPr>
                <a:defRPr/>
              </a:pPr>
              <a:t>28/03/2017</a:t>
            </a:fld>
            <a:endParaRPr lang="es-CO"/>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CO" noProof="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O" noProof="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B53ED968-0143-400E-B5BC-5566142156F0}" type="slidenum">
              <a:rPr lang="es-CO"/>
              <a:pPr>
                <a:defRPr/>
              </a:pPr>
              <a:t>‹Nº›</a:t>
            </a:fld>
            <a:endParaRPr lang="es-CO"/>
          </a:p>
        </p:txBody>
      </p:sp>
    </p:spTree>
    <p:extLst>
      <p:ext uri="{BB962C8B-B14F-4D97-AF65-F5344CB8AC3E}">
        <p14:creationId xmlns:p14="http://schemas.microsoft.com/office/powerpoint/2010/main" val="39287532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71CA41F-256B-415F-A72B-6E368AA5B88B}" type="slidenum">
              <a:rPr lang="es-ES" smtClean="0"/>
              <a:pPr>
                <a:defRPr/>
              </a:pPr>
              <a:t>3</a:t>
            </a:fld>
            <a:endParaRPr lang="es-ES" smtClean="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s-ES_tradnl" sz="1600" smtClean="0"/>
          </a:p>
        </p:txBody>
      </p:sp>
    </p:spTree>
    <p:extLst>
      <p:ext uri="{BB962C8B-B14F-4D97-AF65-F5344CB8AC3E}">
        <p14:creationId xmlns:p14="http://schemas.microsoft.com/office/powerpoint/2010/main" val="1523700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0"/>
          </p:nvPr>
        </p:nvSpPr>
        <p:spPr/>
        <p:txBody>
          <a:bodyPr/>
          <a:lstStyle/>
          <a:p>
            <a:pPr>
              <a:defRPr/>
            </a:pPr>
            <a:fld id="{B53ED968-0143-400E-B5BC-5566142156F0}" type="slidenum">
              <a:rPr lang="es-CO" smtClean="0"/>
              <a:pPr>
                <a:defRPr/>
              </a:pPr>
              <a:t>29</a:t>
            </a:fld>
            <a:endParaRPr lang="es-CO"/>
          </a:p>
        </p:txBody>
      </p:sp>
    </p:spTree>
    <p:extLst>
      <p:ext uri="{BB962C8B-B14F-4D97-AF65-F5344CB8AC3E}">
        <p14:creationId xmlns:p14="http://schemas.microsoft.com/office/powerpoint/2010/main" val="2443558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CO" dirty="0"/>
          </a:p>
        </p:txBody>
      </p:sp>
      <p:sp>
        <p:nvSpPr>
          <p:cNvPr id="4" name="3 Marcador de número de diapositiva"/>
          <p:cNvSpPr>
            <a:spLocks noGrp="1"/>
          </p:cNvSpPr>
          <p:nvPr>
            <p:ph type="sldNum" sz="quarter" idx="10"/>
          </p:nvPr>
        </p:nvSpPr>
        <p:spPr/>
        <p:txBody>
          <a:bodyPr/>
          <a:lstStyle/>
          <a:p>
            <a:pPr>
              <a:defRPr/>
            </a:pPr>
            <a:fld id="{B53ED968-0143-400E-B5BC-5566142156F0}" type="slidenum">
              <a:rPr lang="es-CO" smtClean="0"/>
              <a:pPr>
                <a:defRPr/>
              </a:pPr>
              <a:t>30</a:t>
            </a:fld>
            <a:endParaRPr lang="es-CO"/>
          </a:p>
        </p:txBody>
      </p:sp>
    </p:spTree>
    <p:extLst>
      <p:ext uri="{BB962C8B-B14F-4D97-AF65-F5344CB8AC3E}">
        <p14:creationId xmlns:p14="http://schemas.microsoft.com/office/powerpoint/2010/main" val="2443558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83A28549-25B5-48D3-A6F4-FDBF4FAD9BEB}"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171EB62A-C03D-440B-BF82-B1D19AAB04FE}"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1125538"/>
            <a:ext cx="2057400" cy="50006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457200" y="1125538"/>
            <a:ext cx="6019800" cy="50006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3AFB7CB-A6EE-422E-B62F-37D155F0831A}"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D17223A-A317-4991-A5AD-B9AD4F482B0A}"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D0818ED1-FED9-4479-8F12-24A54D4C985C}"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457200" y="1844675"/>
            <a:ext cx="4038600" cy="4281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4648200" y="1844675"/>
            <a:ext cx="4038600" cy="42814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CBE533CE-9440-4AA8-8BDC-9587CEF4ACBF}"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D34438E8-E2D4-4E6D-BCF4-903A8668A976}"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EA982D80-4303-497B-8306-3BF38DAB9FA2}"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6C8DF0C0-5C3E-4EB9-9799-008FAD996BD5}"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DA85A52B-03C6-42AD-8D76-41C00CE8AD8D}"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CO" noProof="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B1D3A482-631B-4AD0-9BD2-E71499DB4185}"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1125538"/>
            <a:ext cx="8229600"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844675"/>
            <a:ext cx="8229600" cy="42814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cs typeface="+mn-cs"/>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cs typeface="+mn-cs"/>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cs typeface="+mn-cs"/>
              </a:defRPr>
            </a:lvl1pPr>
          </a:lstStyle>
          <a:p>
            <a:pPr>
              <a:defRPr/>
            </a:pPr>
            <a:fld id="{1B50AE46-C5D9-4260-BC42-6E8CE2E7AD84}"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 Target="slide2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2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3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 Target="slide32.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 Target="slide33.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34.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slide" Target="slide3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3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35.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38.jpeg"/><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51.xml.rels><?xml version="1.0" encoding="UTF-8" standalone="yes"?>
<Relationships xmlns="http://schemas.openxmlformats.org/package/2006/relationships"><Relationship Id="rId3" Type="http://schemas.openxmlformats.org/officeDocument/2006/relationships/hyperlink" Target="mailto:cgr@contraloria.gov.co" TargetMode="External"/><Relationship Id="rId2" Type="http://schemas.openxmlformats.org/officeDocument/2006/relationships/hyperlink" Target="http://www.contraloria.gov.co/"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403648" y="1844824"/>
            <a:ext cx="6696744" cy="3970318"/>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endParaRPr lang="es-CO" sz="3600" dirty="0" smtClean="0">
              <a:solidFill>
                <a:srgbClr val="0617BA"/>
              </a:solidFill>
              <a:effectLst>
                <a:outerShdw blurRad="38100" dist="38100" dir="2700000" algn="tl">
                  <a:srgbClr val="000000">
                    <a:alpha val="43137"/>
                  </a:srgbClr>
                </a:outerShdw>
              </a:effectLst>
              <a:latin typeface="Cambria" pitchFamily="18" charset="0"/>
            </a:endParaRPr>
          </a:p>
          <a:p>
            <a:pPr algn="ctr">
              <a:defRPr/>
            </a:pPr>
            <a:r>
              <a:rPr lang="es-CO" sz="3600" b="1" dirty="0" smtClean="0">
                <a:solidFill>
                  <a:srgbClr val="0617BA"/>
                </a:solidFill>
                <a:effectLst>
                  <a:outerShdw blurRad="38100" dist="38100" dir="2700000" algn="tl">
                    <a:srgbClr val="000000">
                      <a:alpha val="43137"/>
                    </a:srgbClr>
                  </a:outerShdw>
                </a:effectLst>
                <a:latin typeface="Cambria" pitchFamily="18" charset="0"/>
              </a:rPr>
              <a:t>MARCO </a:t>
            </a:r>
            <a:r>
              <a:rPr lang="es-CO" sz="3600" b="1" dirty="0">
                <a:solidFill>
                  <a:srgbClr val="0617BA"/>
                </a:solidFill>
                <a:effectLst>
                  <a:outerShdw blurRad="38100" dist="38100" dir="2700000" algn="tl">
                    <a:srgbClr val="000000">
                      <a:alpha val="43137"/>
                    </a:srgbClr>
                  </a:outerShdw>
                </a:effectLst>
                <a:latin typeface="Cambria" pitchFamily="18" charset="0"/>
              </a:rPr>
              <a:t>NORMATIVO </a:t>
            </a:r>
            <a:endParaRPr lang="es-CO" sz="3600" b="1" dirty="0" smtClean="0">
              <a:solidFill>
                <a:srgbClr val="0617BA"/>
              </a:solidFill>
              <a:effectLst>
                <a:outerShdw blurRad="38100" dist="38100" dir="2700000" algn="tl">
                  <a:srgbClr val="000000">
                    <a:alpha val="43137"/>
                  </a:srgbClr>
                </a:outerShdw>
              </a:effectLst>
              <a:latin typeface="Cambria" pitchFamily="18" charset="0"/>
            </a:endParaRPr>
          </a:p>
          <a:p>
            <a:pPr algn="ctr">
              <a:defRPr/>
            </a:pPr>
            <a:endParaRPr lang="es-CO" sz="3600" b="1" dirty="0">
              <a:solidFill>
                <a:srgbClr val="0617BA"/>
              </a:solidFill>
              <a:effectLst>
                <a:outerShdw blurRad="38100" dist="38100" dir="2700000" algn="tl">
                  <a:srgbClr val="000000">
                    <a:alpha val="43137"/>
                  </a:srgbClr>
                </a:outerShdw>
              </a:effectLst>
              <a:latin typeface="Cambria" pitchFamily="18" charset="0"/>
            </a:endParaRPr>
          </a:p>
          <a:p>
            <a:pPr algn="ctr">
              <a:defRPr/>
            </a:pPr>
            <a:r>
              <a:rPr lang="es-CO" sz="3600" b="1" dirty="0">
                <a:solidFill>
                  <a:srgbClr val="0617BA"/>
                </a:solidFill>
                <a:effectLst>
                  <a:outerShdw blurRad="38100" dist="38100" dir="2700000" algn="tl">
                    <a:srgbClr val="000000">
                      <a:alpha val="43137"/>
                    </a:srgbClr>
                  </a:outerShdw>
                </a:effectLst>
                <a:latin typeface="Cambria" pitchFamily="18" charset="0"/>
                <a:cs typeface="Arial" pitchFamily="34" charset="0"/>
              </a:rPr>
              <a:t>RENDICIÓN DE </a:t>
            </a:r>
            <a:r>
              <a:rPr lang="es-CO" sz="3600" b="1" dirty="0" smtClean="0">
                <a:solidFill>
                  <a:srgbClr val="0617BA"/>
                </a:solidFill>
                <a:effectLst>
                  <a:outerShdw blurRad="38100" dist="38100" dir="2700000" algn="tl">
                    <a:srgbClr val="000000">
                      <a:alpha val="43137"/>
                    </a:srgbClr>
                  </a:outerShdw>
                </a:effectLst>
                <a:latin typeface="Cambria" pitchFamily="18" charset="0"/>
                <a:cs typeface="Arial" pitchFamily="34" charset="0"/>
              </a:rPr>
              <a:t>CUENTAS</a:t>
            </a:r>
          </a:p>
          <a:p>
            <a:pPr algn="ctr">
              <a:defRPr/>
            </a:pPr>
            <a:r>
              <a:rPr lang="es-CO" sz="3600" b="1" dirty="0" smtClean="0">
                <a:solidFill>
                  <a:srgbClr val="0617BA"/>
                </a:solidFill>
                <a:effectLst>
                  <a:outerShdw blurRad="38100" dist="38100" dir="2700000" algn="tl">
                    <a:srgbClr val="000000">
                      <a:alpha val="43137"/>
                    </a:srgbClr>
                  </a:outerShdw>
                </a:effectLst>
                <a:latin typeface="Cambria" pitchFamily="18" charset="0"/>
                <a:cs typeface="Arial" pitchFamily="34" charset="0"/>
              </a:rPr>
              <a:t> </a:t>
            </a:r>
          </a:p>
          <a:p>
            <a:pPr algn="ctr">
              <a:defRPr/>
            </a:pPr>
            <a:r>
              <a:rPr lang="es-CO" sz="3600" b="1" u="sng" dirty="0" smtClean="0">
                <a:solidFill>
                  <a:srgbClr val="0617BA"/>
                </a:solidFill>
                <a:effectLst>
                  <a:outerShdw blurRad="38100" dist="38100" dir="2700000" algn="tl">
                    <a:srgbClr val="000000">
                      <a:alpha val="43137"/>
                    </a:srgbClr>
                  </a:outerShdw>
                </a:effectLst>
                <a:latin typeface="Cambria" pitchFamily="18" charset="0"/>
                <a:cs typeface="Arial" pitchFamily="34" charset="0"/>
              </a:rPr>
              <a:t>A </a:t>
            </a:r>
            <a:r>
              <a:rPr lang="es-CO" sz="3600" b="1" u="sng" dirty="0">
                <a:solidFill>
                  <a:srgbClr val="0617BA"/>
                </a:solidFill>
                <a:effectLst>
                  <a:outerShdw blurRad="38100" dist="38100" dir="2700000" algn="tl">
                    <a:srgbClr val="000000">
                      <a:alpha val="43137"/>
                    </a:srgbClr>
                  </a:outerShdw>
                </a:effectLst>
                <a:latin typeface="Cambria" pitchFamily="18" charset="0"/>
                <a:cs typeface="Arial" pitchFamily="34" charset="0"/>
              </a:rPr>
              <a:t>LA </a:t>
            </a:r>
            <a:r>
              <a:rPr lang="es-CO" sz="3600" b="1" u="sng" dirty="0" smtClean="0">
                <a:solidFill>
                  <a:srgbClr val="0617BA"/>
                </a:solidFill>
                <a:effectLst>
                  <a:outerShdw blurRad="38100" dist="38100" dir="2700000" algn="tl">
                    <a:srgbClr val="000000">
                      <a:alpha val="43137"/>
                    </a:srgbClr>
                  </a:outerShdw>
                </a:effectLst>
                <a:latin typeface="Cambria" pitchFamily="18" charset="0"/>
                <a:cs typeface="Arial" pitchFamily="34" charset="0"/>
              </a:rPr>
              <a:t>CIUDADANÍA</a:t>
            </a:r>
          </a:p>
          <a:p>
            <a:pPr algn="ctr">
              <a:defRPr/>
            </a:pPr>
            <a:endParaRPr lang="es-CO" sz="3600" b="1" dirty="0">
              <a:solidFill>
                <a:srgbClr val="0617BA"/>
              </a:solidFill>
              <a:effectLst>
                <a:outerShdw blurRad="38100" dist="38100" dir="2700000" algn="tl">
                  <a:srgbClr val="000000">
                    <a:alpha val="43137"/>
                  </a:srgbClr>
                </a:outerShdw>
              </a:effectLst>
              <a:latin typeface="Cambria" pitchFamily="18" charset="0"/>
              <a:cs typeface="Arial" pitchFamily="34" charset="0"/>
            </a:endParaRPr>
          </a:p>
        </p:txBody>
      </p:sp>
    </p:spTree>
    <p:extLst>
      <p:ext uri="{BB962C8B-B14F-4D97-AF65-F5344CB8AC3E}">
        <p14:creationId xmlns:p14="http://schemas.microsoft.com/office/powerpoint/2010/main" val="280324222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3"/>
          <p:cNvSpPr>
            <a:spLocks noGrp="1" noChangeArrowheads="1"/>
          </p:cNvSpPr>
          <p:nvPr>
            <p:ph idx="1"/>
          </p:nvPr>
        </p:nvSpPr>
        <p:spPr bwMode="auto">
          <a:xfrm>
            <a:off x="4164808" y="1304131"/>
            <a:ext cx="4871688" cy="2772942"/>
          </a:xfrm>
          <a:noFill/>
          <a:ln>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normAutofit/>
          </a:bodyPr>
          <a:lstStyle/>
          <a:p>
            <a:pPr marL="0" indent="0" algn="just">
              <a:lnSpc>
                <a:spcPct val="80000"/>
              </a:lnSpc>
              <a:buFontTx/>
              <a:buNone/>
            </a:pPr>
            <a:r>
              <a:rPr lang="es-CO" altLang="es-CO" sz="1900" b="1" dirty="0" smtClean="0">
                <a:solidFill>
                  <a:srgbClr val="CC3300"/>
                </a:solidFill>
                <a:latin typeface="Cambria" pitchFamily="18" charset="0"/>
                <a:cs typeface="Arial" charset="0"/>
              </a:rPr>
              <a:t>Ley 1474 de 2011, Art. 78</a:t>
            </a:r>
          </a:p>
          <a:p>
            <a:pPr marL="0" indent="0" algn="just">
              <a:lnSpc>
                <a:spcPct val="80000"/>
              </a:lnSpc>
              <a:buFontTx/>
              <a:buNone/>
            </a:pPr>
            <a:r>
              <a:rPr lang="es-CO" altLang="es-CO" sz="1900" dirty="0" smtClean="0">
                <a:latin typeface="Cambria" pitchFamily="18" charset="0"/>
                <a:ea typeface="Cambria" pitchFamily="18" charset="0"/>
                <a:cs typeface="Cambria" pitchFamily="18" charset="0"/>
              </a:rPr>
              <a:t>– “En todo caso, las entidades señaladas en este artículo tendrán que </a:t>
            </a:r>
            <a:r>
              <a:rPr lang="es-CO" altLang="es-CO" sz="1900" b="1" dirty="0" smtClean="0">
                <a:latin typeface="Cambria" pitchFamily="18" charset="0"/>
                <a:ea typeface="Cambria" pitchFamily="18" charset="0"/>
                <a:cs typeface="Cambria" pitchFamily="18" charset="0"/>
              </a:rPr>
              <a:t>rendir cuentas de manera permanent</a:t>
            </a:r>
            <a:r>
              <a:rPr lang="es-CO" altLang="es-CO" sz="1900" dirty="0" smtClean="0">
                <a:latin typeface="Cambria" pitchFamily="18" charset="0"/>
                <a:ea typeface="Cambria" pitchFamily="18" charset="0"/>
                <a:cs typeface="Cambria" pitchFamily="18" charset="0"/>
              </a:rPr>
              <a:t>e a la ciudadanía, bajo los lineamientos de metodología y contenidos mínimos establecidos por el Gobierno Nacional, los cuales serán formulados por la Comisión Interinstitucional para la Implementación de la Política de rendición de cuentas creada por el CONPES 3654 de 2010 ”.</a:t>
            </a:r>
          </a:p>
        </p:txBody>
      </p:sp>
      <p:sp>
        <p:nvSpPr>
          <p:cNvPr id="34819" name="Oval 4"/>
          <p:cNvSpPr>
            <a:spLocks noChangeArrowheads="1"/>
          </p:cNvSpPr>
          <p:nvPr/>
        </p:nvSpPr>
        <p:spPr bwMode="auto">
          <a:xfrm>
            <a:off x="214313" y="2276475"/>
            <a:ext cx="2989262" cy="1728788"/>
          </a:xfrm>
          <a:prstGeom prst="ellipse">
            <a:avLst/>
          </a:prstGeom>
          <a:noFill/>
          <a:ln w="9525" algn="ctr">
            <a:solidFill>
              <a:srgbClr val="3366FF"/>
            </a:solidFill>
            <a:round/>
            <a:headEnd/>
            <a:tailEnd/>
          </a:ln>
          <a:scene3d>
            <a:camera prst="legacyObliqueTopRight"/>
            <a:lightRig rig="legacyFlat3" dir="b"/>
          </a:scene3d>
          <a:sp3d extrusionH="430200" prstMaterial="legacyMatte">
            <a:bevelT w="13500" h="13500" prst="angle"/>
            <a:bevelB w="13500" h="13500" prst="angle"/>
            <a:extrusionClr>
              <a:srgbClr val="3366FF"/>
            </a:extrusionClr>
          </a:sp3d>
          <a:extLst>
            <a:ext uri="{909E8E84-426E-40DD-AFC4-6F175D3DCCD1}">
              <a14:hiddenFill xmlns:a14="http://schemas.microsoft.com/office/drawing/2010/main">
                <a:solidFill>
                  <a:srgbClr val="FFFFFF"/>
                </a:solidFill>
              </a14:hiddenFill>
            </a:ext>
          </a:extLst>
        </p:spPr>
        <p:txBody>
          <a:bodyPr wrap="none" anchor="ctr">
            <a:flatTx/>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ltLang="es-CO"/>
          </a:p>
        </p:txBody>
      </p:sp>
      <p:sp>
        <p:nvSpPr>
          <p:cNvPr id="34820" name="Text Box 5"/>
          <p:cNvSpPr txBox="1">
            <a:spLocks noChangeArrowheads="1"/>
          </p:cNvSpPr>
          <p:nvPr/>
        </p:nvSpPr>
        <p:spPr bwMode="auto">
          <a:xfrm>
            <a:off x="465138" y="2708275"/>
            <a:ext cx="27384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kumimoji="1" lang="es-MX" altLang="es-CO" sz="2000" b="1">
                <a:latin typeface="Cambria" pitchFamily="18" charset="0"/>
                <a:ea typeface="Cambria" pitchFamily="18" charset="0"/>
                <a:cs typeface="Cambria" pitchFamily="18" charset="0"/>
              </a:rPr>
              <a:t>RENDICIÓN DE CUENTAS A LA CIUDADANÍA</a:t>
            </a:r>
            <a:endParaRPr kumimoji="1" lang="es-ES" altLang="es-CO" sz="2000" b="1">
              <a:latin typeface="Cambria" pitchFamily="18" charset="0"/>
              <a:ea typeface="Cambria" pitchFamily="18" charset="0"/>
              <a:cs typeface="Cambria" pitchFamily="18" charset="0"/>
            </a:endParaRPr>
          </a:p>
        </p:txBody>
      </p:sp>
      <p:cxnSp>
        <p:nvCxnSpPr>
          <p:cNvPr id="34821" name="AutoShape 8"/>
          <p:cNvCxnSpPr>
            <a:cxnSpLocks noChangeShapeType="1"/>
            <a:stCxn id="34819" idx="0"/>
          </p:cNvCxnSpPr>
          <p:nvPr/>
        </p:nvCxnSpPr>
        <p:spPr bwMode="auto">
          <a:xfrm rot="5400000" flipH="1" flipV="1">
            <a:off x="2689226" y="503237"/>
            <a:ext cx="792162" cy="2754313"/>
          </a:xfrm>
          <a:prstGeom prst="bentConnector2">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miter lim="800000"/>
                <a:headEnd/>
                <a:tailEnd type="triangle" w="med" len="med"/>
              </a14:hiddenLine>
            </a:ext>
          </a:extLst>
        </p:spPr>
      </p:cxnSp>
      <p:cxnSp>
        <p:nvCxnSpPr>
          <p:cNvPr id="34822" name="AutoShape 9"/>
          <p:cNvCxnSpPr>
            <a:cxnSpLocks noChangeShapeType="1"/>
          </p:cNvCxnSpPr>
          <p:nvPr/>
        </p:nvCxnSpPr>
        <p:spPr bwMode="auto">
          <a:xfrm flipV="1">
            <a:off x="3085307" y="1912034"/>
            <a:ext cx="1079500" cy="4318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34823" name="AutoShape 28"/>
          <p:cNvCxnSpPr>
            <a:cxnSpLocks noChangeShapeType="1"/>
          </p:cNvCxnSpPr>
          <p:nvPr/>
        </p:nvCxnSpPr>
        <p:spPr bwMode="auto">
          <a:xfrm rot="16200000" flipH="1">
            <a:off x="539254" y="4293096"/>
            <a:ext cx="1296392" cy="4318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34824" name="Text Box 6"/>
          <p:cNvSpPr txBox="1">
            <a:spLocks noChangeArrowheads="1"/>
          </p:cNvSpPr>
          <p:nvPr/>
        </p:nvSpPr>
        <p:spPr bwMode="auto">
          <a:xfrm>
            <a:off x="222013" y="5172580"/>
            <a:ext cx="3942793" cy="1352764"/>
          </a:xfrm>
          <a:prstGeom prst="rect">
            <a:avLst/>
          </a:prstGeom>
          <a:noFill/>
          <a:ln w="9525" algn="ctr">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spcBef>
                <a:spcPct val="20000"/>
              </a:spcBef>
              <a:buClr>
                <a:srgbClr val="00FF00"/>
              </a:buClr>
              <a:buFont typeface="Wingdings" pitchFamily="2" charset="2"/>
              <a:buNone/>
            </a:pPr>
            <a:r>
              <a:rPr kumimoji="1" lang="es-CO" altLang="es-CO" sz="1900" b="1" dirty="0" err="1">
                <a:solidFill>
                  <a:srgbClr val="CC3300"/>
                </a:solidFill>
                <a:latin typeface="Cambria" pitchFamily="18" charset="0"/>
                <a:cs typeface="Arial" charset="0"/>
              </a:rPr>
              <a:t>Conpes</a:t>
            </a:r>
            <a:r>
              <a:rPr kumimoji="1" lang="es-CO" altLang="es-CO" sz="1900" b="1" dirty="0">
                <a:solidFill>
                  <a:srgbClr val="CC3300"/>
                </a:solidFill>
                <a:latin typeface="Cambria" pitchFamily="18" charset="0"/>
                <a:cs typeface="Arial" charset="0"/>
              </a:rPr>
              <a:t> 3654 de 2010 </a:t>
            </a:r>
            <a:endParaRPr kumimoji="1" lang="es-CO" altLang="es-CO" sz="1900" b="1" dirty="0" smtClean="0">
              <a:solidFill>
                <a:srgbClr val="CC3300"/>
              </a:solidFill>
              <a:latin typeface="Cambria" pitchFamily="18" charset="0"/>
              <a:cs typeface="Arial" charset="0"/>
            </a:endParaRPr>
          </a:p>
          <a:p>
            <a:pPr algn="just" eaLnBrk="1" hangingPunct="1">
              <a:spcBef>
                <a:spcPct val="20000"/>
              </a:spcBef>
              <a:buClr>
                <a:srgbClr val="00FF00"/>
              </a:buClr>
              <a:buFont typeface="Wingdings" pitchFamily="2" charset="2"/>
              <a:buNone/>
            </a:pPr>
            <a:r>
              <a:rPr kumimoji="1" lang="es-CO" altLang="es-CO" sz="1900" b="1" dirty="0" smtClean="0">
                <a:latin typeface="Cambria" pitchFamily="18" charset="0"/>
                <a:ea typeface="Cambria" pitchFamily="18" charset="0"/>
                <a:cs typeface="Cambria" pitchFamily="18" charset="0"/>
              </a:rPr>
              <a:t>– Establece la política de rendición de </a:t>
            </a:r>
            <a:r>
              <a:rPr kumimoji="1" lang="es-CO" altLang="es-CO" sz="1900" b="1" dirty="0">
                <a:latin typeface="Cambria" pitchFamily="18" charset="0"/>
                <a:ea typeface="Cambria" pitchFamily="18" charset="0"/>
                <a:cs typeface="Cambria" pitchFamily="18" charset="0"/>
              </a:rPr>
              <a:t>cuentas  a la </a:t>
            </a:r>
            <a:r>
              <a:rPr kumimoji="1" lang="es-CO" altLang="es-CO" sz="1900" b="1" dirty="0" smtClean="0">
                <a:latin typeface="Cambria" pitchFamily="18" charset="0"/>
                <a:ea typeface="Cambria" pitchFamily="18" charset="0"/>
                <a:cs typeface="Cambria" pitchFamily="18" charset="0"/>
              </a:rPr>
              <a:t>ciudadanía </a:t>
            </a:r>
            <a:endParaRPr kumimoji="1" lang="es-ES" altLang="es-CO" sz="1900" b="1" dirty="0">
              <a:latin typeface="Cambria" pitchFamily="18" charset="0"/>
              <a:ea typeface="Cambria" pitchFamily="18" charset="0"/>
              <a:cs typeface="Cambria" pitchFamily="18" charset="0"/>
            </a:endParaRPr>
          </a:p>
        </p:txBody>
      </p:sp>
      <p:sp>
        <p:nvSpPr>
          <p:cNvPr id="3" name="2 CuadroTexto"/>
          <p:cNvSpPr txBox="1"/>
          <p:nvPr/>
        </p:nvSpPr>
        <p:spPr>
          <a:xfrm>
            <a:off x="4860032" y="4280028"/>
            <a:ext cx="4176464" cy="1785104"/>
          </a:xfrm>
          <a:prstGeom prst="rect">
            <a:avLst/>
          </a:prstGeom>
          <a:noFill/>
          <a:ln>
            <a:solidFill>
              <a:srgbClr val="C00000"/>
            </a:solidFill>
          </a:ln>
        </p:spPr>
        <p:txBody>
          <a:bodyPr wrap="square" rtlCol="0">
            <a:spAutoFit/>
          </a:bodyPr>
          <a:lstStyle/>
          <a:p>
            <a:r>
              <a:rPr lang="es-CO" sz="2000" b="1" dirty="0" smtClean="0">
                <a:solidFill>
                  <a:srgbClr val="C00000"/>
                </a:solidFill>
              </a:rPr>
              <a:t>Decreto 2641 de 2012</a:t>
            </a:r>
            <a:r>
              <a:rPr lang="es-CO" dirty="0" smtClean="0"/>
              <a:t>. </a:t>
            </a:r>
          </a:p>
          <a:p>
            <a:r>
              <a:rPr lang="es-CO" dirty="0" smtClean="0"/>
              <a:t>Señala la metodología para diseñar  y  hacer seguimiento  a  la  estrategia  de  lucha contra  la corrupción  y  de  atención  al ciudadano  de  que  trata el artículo 73 de la Ley 1474 de 2011</a:t>
            </a:r>
            <a:endParaRPr lang="es-CO" dirty="0"/>
          </a:p>
        </p:txBody>
      </p:sp>
      <p:cxnSp>
        <p:nvCxnSpPr>
          <p:cNvPr id="4" name="3 Conector angular"/>
          <p:cNvCxnSpPr/>
          <p:nvPr/>
        </p:nvCxnSpPr>
        <p:spPr>
          <a:xfrm>
            <a:off x="3085307" y="3573016"/>
            <a:ext cx="1774725" cy="1296144"/>
          </a:xfrm>
          <a:prstGeom prst="bentConnector3">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593117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Rectángulo"/>
          <p:cNvSpPr/>
          <p:nvPr/>
        </p:nvSpPr>
        <p:spPr>
          <a:xfrm>
            <a:off x="107504" y="1124744"/>
            <a:ext cx="8928992" cy="1077218"/>
          </a:xfrm>
          <a:prstGeom prst="rect">
            <a:avLst/>
          </a:prstGeom>
          <a:ln>
            <a:solidFill>
              <a:schemeClr val="tx2">
                <a:lumMod val="60000"/>
                <a:lumOff val="40000"/>
              </a:schemeClr>
            </a:solidFill>
          </a:ln>
        </p:spPr>
        <p:txBody>
          <a:bodyPr wrap="square">
            <a:spAutoFit/>
          </a:bodyPr>
          <a:lstStyle/>
          <a:p>
            <a:pPr algn="r"/>
            <a:r>
              <a:rPr lang="es-CO" sz="3200" b="1" dirty="0" smtClean="0">
                <a:solidFill>
                  <a:srgbClr val="0617BA"/>
                </a:solidFill>
                <a:effectLst>
                  <a:outerShdw blurRad="38100" dist="38100" dir="2700000" algn="tl">
                    <a:srgbClr val="000000">
                      <a:alpha val="43137"/>
                    </a:srgbClr>
                  </a:outerShdw>
                </a:effectLst>
              </a:rPr>
              <a:t>OBJETIVO CENTRAL </a:t>
            </a:r>
          </a:p>
          <a:p>
            <a:pPr algn="r"/>
            <a:r>
              <a:rPr lang="es-CO" sz="3200" b="1" dirty="0" smtClean="0">
                <a:solidFill>
                  <a:srgbClr val="0617BA"/>
                </a:solidFill>
                <a:effectLst>
                  <a:outerShdw blurRad="38100" dist="38100" dir="2700000" algn="tl">
                    <a:srgbClr val="000000">
                      <a:alpha val="43137"/>
                    </a:srgbClr>
                  </a:outerShdw>
                </a:effectLst>
              </a:rPr>
              <a:t> </a:t>
            </a:r>
            <a:r>
              <a:rPr lang="es-CO" sz="3200" b="1" dirty="0" smtClean="0">
                <a:solidFill>
                  <a:srgbClr val="0617BA"/>
                </a:solidFill>
              </a:rPr>
              <a:t>CONPES 3654/10</a:t>
            </a:r>
            <a:r>
              <a:rPr lang="es-ES" sz="3200" b="1" dirty="0" smtClean="0">
                <a:solidFill>
                  <a:srgbClr val="0617BA"/>
                </a:solidFill>
              </a:rPr>
              <a:t> </a:t>
            </a:r>
            <a:endParaRPr lang="es-CO" sz="3200" b="1" dirty="0">
              <a:solidFill>
                <a:srgbClr val="0617BA"/>
              </a:solidFill>
              <a:effectLst>
                <a:outerShdw blurRad="38100" dist="38100" dir="2700000" algn="tl">
                  <a:srgbClr val="000000">
                    <a:alpha val="43137"/>
                  </a:srgbClr>
                </a:outerShdw>
              </a:effectLst>
            </a:endParaRPr>
          </a:p>
        </p:txBody>
      </p:sp>
      <p:cxnSp>
        <p:nvCxnSpPr>
          <p:cNvPr id="4" name="3 Conector recto"/>
          <p:cNvCxnSpPr/>
          <p:nvPr/>
        </p:nvCxnSpPr>
        <p:spPr>
          <a:xfrm flipV="1">
            <a:off x="6233012" y="4526531"/>
            <a:ext cx="0" cy="5618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graphicFrame>
        <p:nvGraphicFramePr>
          <p:cNvPr id="2" name="1 Diagrama"/>
          <p:cNvGraphicFramePr/>
          <p:nvPr>
            <p:extLst>
              <p:ext uri="{D42A27DB-BD31-4B8C-83A1-F6EECF244321}">
                <p14:modId xmlns:p14="http://schemas.microsoft.com/office/powerpoint/2010/main" val="2612542845"/>
              </p:ext>
            </p:extLst>
          </p:nvPr>
        </p:nvGraphicFramePr>
        <p:xfrm>
          <a:off x="179512" y="2201962"/>
          <a:ext cx="8856984" cy="43233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023346"/>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p:nvPr/>
        </p:nvSpPr>
        <p:spPr>
          <a:xfrm rot="16200000">
            <a:off x="-2231358" y="3607624"/>
            <a:ext cx="5415648" cy="593903"/>
          </a:xfrm>
          <a:prstGeom prst="rect">
            <a:avLst/>
          </a:prstGeom>
          <a:solidFill>
            <a:schemeClr val="accent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2000" b="1" dirty="0">
                <a:solidFill>
                  <a:srgbClr val="0617BA"/>
                </a:solidFill>
                <a:latin typeface="Verdana" panose="020B0604030504040204" pitchFamily="34" charset="0"/>
                <a:ea typeface="Verdana" panose="020B0604030504040204" pitchFamily="34" charset="0"/>
                <a:cs typeface="Verdana" panose="020B0604030504040204" pitchFamily="34" charset="0"/>
              </a:rPr>
              <a:t>Ley 1438 de 2011. Artículo </a:t>
            </a:r>
            <a:r>
              <a:rPr lang="es-CO" sz="2000" b="1" dirty="0" smtClean="0">
                <a:solidFill>
                  <a:srgbClr val="0617BA"/>
                </a:solidFill>
                <a:latin typeface="Verdana" panose="020B0604030504040204" pitchFamily="34" charset="0"/>
                <a:ea typeface="Verdana" panose="020B0604030504040204" pitchFamily="34" charset="0"/>
                <a:cs typeface="Verdana" panose="020B0604030504040204" pitchFamily="34" charset="0"/>
              </a:rPr>
              <a:t>109</a:t>
            </a:r>
            <a:endParaRPr lang="es-CO" sz="2000" dirty="0"/>
          </a:p>
        </p:txBody>
      </p:sp>
      <p:sp>
        <p:nvSpPr>
          <p:cNvPr id="4" name="3 CuadroTexto"/>
          <p:cNvSpPr txBox="1"/>
          <p:nvPr/>
        </p:nvSpPr>
        <p:spPr>
          <a:xfrm>
            <a:off x="773418" y="1162538"/>
            <a:ext cx="7929618" cy="1092607"/>
          </a:xfrm>
          <a:prstGeom prst="rect">
            <a:avLst/>
          </a:prstGeom>
          <a:noFill/>
        </p:spPr>
        <p:txBody>
          <a:bodyPr wrap="square" rtlCol="0">
            <a:spAutoFit/>
          </a:bodyPr>
          <a:lstStyle/>
          <a:p>
            <a:pPr algn="ctr"/>
            <a:r>
              <a:rPr lang="es-ES" b="1" dirty="0" smtClean="0"/>
              <a:t>Obligatoriedad de audiencias públicas de Entidades Promotoras de Salud y Empresas Sociales del Estado</a:t>
            </a:r>
          </a:p>
          <a:p>
            <a:endParaRPr lang="es-ES" sz="1050" b="1" dirty="0" smtClean="0"/>
          </a:p>
          <a:p>
            <a:pPr algn="ctr"/>
            <a:r>
              <a:rPr lang="es-ES" dirty="0" smtClean="0"/>
              <a:t>Anualmente se deben presentar audiencias públicas</a:t>
            </a:r>
            <a:endParaRPr lang="es-ES" dirty="0"/>
          </a:p>
        </p:txBody>
      </p:sp>
      <p:sp>
        <p:nvSpPr>
          <p:cNvPr id="5" name="4 Flecha abajo"/>
          <p:cNvSpPr/>
          <p:nvPr/>
        </p:nvSpPr>
        <p:spPr>
          <a:xfrm>
            <a:off x="3357554" y="2255145"/>
            <a:ext cx="2798622" cy="771506"/>
          </a:xfrm>
          <a:prstGeom prst="downArrow">
            <a:avLst/>
          </a:prstGeom>
          <a:solidFill>
            <a:srgbClr val="92D050"/>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r>
              <a:rPr lang="es-ES" dirty="0" smtClean="0">
                <a:solidFill>
                  <a:srgbClr val="0617BA"/>
                </a:solidFill>
                <a:cs typeface="Arial" panose="020B0604020202020204" pitchFamily="34" charset="0"/>
              </a:rPr>
              <a:t>¿Para qué?</a:t>
            </a:r>
          </a:p>
        </p:txBody>
      </p:sp>
      <p:sp>
        <p:nvSpPr>
          <p:cNvPr id="6" name="5 CuadroTexto"/>
          <p:cNvSpPr txBox="1"/>
          <p:nvPr/>
        </p:nvSpPr>
        <p:spPr>
          <a:xfrm>
            <a:off x="773418" y="3000372"/>
            <a:ext cx="8186098" cy="646331"/>
          </a:xfrm>
          <a:prstGeom prst="rect">
            <a:avLst/>
          </a:prstGeom>
          <a:noFill/>
        </p:spPr>
        <p:txBody>
          <a:bodyPr wrap="square" rtlCol="0">
            <a:spAutoFit/>
          </a:bodyPr>
          <a:lstStyle/>
          <a:p>
            <a:pPr algn="ctr"/>
            <a:r>
              <a:rPr lang="es-ES" dirty="0" smtClean="0"/>
              <a:t>Para involucrar a los ciudadanos y organizaciones de la sociedad civil en la formulación, ejecución, control y evaluación de su gestión</a:t>
            </a:r>
            <a:endParaRPr lang="es-ES" dirty="0"/>
          </a:p>
        </p:txBody>
      </p:sp>
      <p:sp>
        <p:nvSpPr>
          <p:cNvPr id="7" name="6 Flecha abajo"/>
          <p:cNvSpPr/>
          <p:nvPr/>
        </p:nvSpPr>
        <p:spPr>
          <a:xfrm>
            <a:off x="2000232" y="3726934"/>
            <a:ext cx="2500330" cy="1430258"/>
          </a:xfrm>
          <a:prstGeom prst="downArrow">
            <a:avLst/>
          </a:prstGeom>
          <a:solidFill>
            <a:srgbClr val="92D050"/>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r>
              <a:rPr lang="es-ES" dirty="0" smtClean="0">
                <a:solidFill>
                  <a:srgbClr val="0617BA"/>
                </a:solidFill>
                <a:cs typeface="Arial" panose="020B0604020202020204" pitchFamily="34" charset="0"/>
              </a:rPr>
              <a:t>¿Quiénes lo hacen?</a:t>
            </a:r>
          </a:p>
        </p:txBody>
      </p:sp>
      <p:sp>
        <p:nvSpPr>
          <p:cNvPr id="8" name="7 Flecha abajo"/>
          <p:cNvSpPr/>
          <p:nvPr/>
        </p:nvSpPr>
        <p:spPr>
          <a:xfrm>
            <a:off x="5715008" y="3726933"/>
            <a:ext cx="3244508" cy="1827699"/>
          </a:xfrm>
          <a:prstGeom prst="downArrow">
            <a:avLst>
              <a:gd name="adj1" fmla="val 50000"/>
              <a:gd name="adj2" fmla="val 50959"/>
            </a:avLst>
          </a:prstGeom>
          <a:solidFill>
            <a:srgbClr val="92D050"/>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r>
              <a:rPr lang="es-ES" dirty="0" smtClean="0">
                <a:solidFill>
                  <a:srgbClr val="0617BA"/>
                </a:solidFill>
                <a:cs typeface="Arial" panose="020B0604020202020204" pitchFamily="34" charset="0"/>
              </a:rPr>
              <a:t>¿Qué aspectos deben presentar?</a:t>
            </a:r>
          </a:p>
        </p:txBody>
      </p:sp>
      <p:sp>
        <p:nvSpPr>
          <p:cNvPr id="9" name="8 CuadroTexto"/>
          <p:cNvSpPr txBox="1"/>
          <p:nvPr/>
        </p:nvSpPr>
        <p:spPr>
          <a:xfrm>
            <a:off x="1250132" y="5277634"/>
            <a:ext cx="4185963" cy="1200329"/>
          </a:xfrm>
          <a:prstGeom prst="rect">
            <a:avLst/>
          </a:prstGeom>
          <a:noFill/>
          <a:ln>
            <a:solidFill>
              <a:srgbClr val="FF0000"/>
            </a:solidFill>
          </a:ln>
        </p:spPr>
        <p:txBody>
          <a:bodyPr wrap="square" rtlCol="0">
            <a:spAutoFit/>
          </a:bodyPr>
          <a:lstStyle/>
          <a:p>
            <a:pPr algn="ctr"/>
            <a:r>
              <a:rPr lang="es-ES" dirty="0" smtClean="0"/>
              <a:t>Todas las Entidades Promotoras de Salud y Empresas Sociales del Estado del sector salud y las Instituciones Prestadoras de Salud públicas</a:t>
            </a:r>
            <a:endParaRPr lang="es-ES" dirty="0"/>
          </a:p>
        </p:txBody>
      </p:sp>
      <p:sp>
        <p:nvSpPr>
          <p:cNvPr id="11" name="10 CuadroTexto"/>
          <p:cNvSpPr txBox="1"/>
          <p:nvPr/>
        </p:nvSpPr>
        <p:spPr>
          <a:xfrm>
            <a:off x="5715008" y="5554633"/>
            <a:ext cx="3214710" cy="923330"/>
          </a:xfrm>
          <a:prstGeom prst="rect">
            <a:avLst/>
          </a:prstGeom>
          <a:noFill/>
          <a:ln>
            <a:solidFill>
              <a:srgbClr val="FF0000"/>
            </a:solidFill>
          </a:ln>
        </p:spPr>
        <p:txBody>
          <a:bodyPr wrap="square" rtlCol="0">
            <a:spAutoFit/>
          </a:bodyPr>
          <a:lstStyle/>
          <a:p>
            <a:pPr algn="ctr"/>
            <a:r>
              <a:rPr lang="es-ES" dirty="0" smtClean="0"/>
              <a:t>Indicadores en salud, gestión financiera, satisfacción de usuarios y administración</a:t>
            </a:r>
            <a:endParaRPr lang="es-ES" dirty="0"/>
          </a:p>
        </p:txBody>
      </p:sp>
    </p:spTree>
    <p:extLst>
      <p:ext uri="{BB962C8B-B14F-4D97-AF65-F5344CB8AC3E}">
        <p14:creationId xmlns:p14="http://schemas.microsoft.com/office/powerpoint/2010/main" val="900554536"/>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179512" y="1268760"/>
            <a:ext cx="8784732" cy="1656184"/>
          </a:xfrm>
          <a:prstGeom prst="rect">
            <a:avLst/>
          </a:prstGeom>
          <a:solidFill>
            <a:schemeClr val="accent1"/>
          </a:solidFill>
          <a:ln>
            <a:solidFill>
              <a:schemeClr val="accent6"/>
            </a:solidFill>
            <a:miter lim="800000"/>
            <a:headEnd/>
            <a:tailEnd/>
          </a:ln>
          <a:effectLst/>
        </p:spPr>
        <p:txBody>
          <a:bodyPr vert="horz" wrap="square" lIns="91435" tIns="45717" rIns="91435" bIns="45717" numCol="1" rtlCol="0" anchor="ctr" anchorCtr="0" compatLnSpc="1">
            <a:prstTxWarp prst="textNoShape">
              <a:avLst/>
            </a:prstTxWarp>
            <a:noAutofit/>
          </a:bodyPr>
          <a:lstStyle/>
          <a:p>
            <a:pPr algn="ctr" defTabSz="457175">
              <a:lnSpc>
                <a:spcPct val="80000"/>
              </a:lnSpc>
            </a:pPr>
            <a:r>
              <a:rPr lang="es-CO" sz="3600" b="1" dirty="0">
                <a:solidFill>
                  <a:srgbClr val="0617BA"/>
                </a:solidFill>
                <a:effectLst>
                  <a:outerShdw blurRad="38100" dist="38100" dir="2700000" algn="tl">
                    <a:srgbClr val="000000">
                      <a:alpha val="43137"/>
                    </a:srgbClr>
                  </a:outerShdw>
                </a:effectLst>
                <a:latin typeface="Calibri" pitchFamily="34" charset="0"/>
                <a:ea typeface="Futura Std Medium"/>
                <a:cs typeface="Arial"/>
              </a:rPr>
              <a:t>Ley 1757 de 2015  </a:t>
            </a:r>
          </a:p>
          <a:p>
            <a:pPr algn="ctr" defTabSz="457175">
              <a:lnSpc>
                <a:spcPct val="80000"/>
              </a:lnSpc>
            </a:pPr>
            <a:r>
              <a:rPr lang="es-CO" sz="3600" b="1" dirty="0">
                <a:solidFill>
                  <a:srgbClr val="0617BA"/>
                </a:solidFill>
                <a:effectLst>
                  <a:outerShdw blurRad="38100" dist="38100" dir="2700000" algn="tl">
                    <a:srgbClr val="000000">
                      <a:alpha val="43137"/>
                    </a:srgbClr>
                  </a:outerShdw>
                </a:effectLst>
                <a:latin typeface="Calibri" pitchFamily="34" charset="0"/>
                <a:ea typeface="Futura Std Medium"/>
                <a:cs typeface="Arial"/>
              </a:rPr>
              <a:t>Promoción y Protección del </a:t>
            </a:r>
            <a:r>
              <a:rPr lang="es-CO" sz="3600" b="1" dirty="0" smtClean="0">
                <a:solidFill>
                  <a:srgbClr val="0617BA"/>
                </a:solidFill>
                <a:effectLst>
                  <a:outerShdw blurRad="38100" dist="38100" dir="2700000" algn="tl">
                    <a:srgbClr val="000000">
                      <a:alpha val="43137"/>
                    </a:srgbClr>
                  </a:outerShdw>
                </a:effectLst>
                <a:latin typeface="Calibri" pitchFamily="34" charset="0"/>
                <a:ea typeface="Futura Std Medium"/>
                <a:cs typeface="Arial"/>
              </a:rPr>
              <a:t>Derecho a la Participación Democrática </a:t>
            </a:r>
            <a:endParaRPr lang="es-CO" sz="3600" b="1" dirty="0">
              <a:solidFill>
                <a:srgbClr val="0617BA"/>
              </a:solidFill>
              <a:effectLst>
                <a:outerShdw blurRad="38100" dist="38100" dir="2700000" algn="tl">
                  <a:srgbClr val="000000">
                    <a:alpha val="43137"/>
                  </a:srgbClr>
                </a:outerShdw>
              </a:effectLst>
              <a:latin typeface="Calibri" pitchFamily="34" charset="0"/>
              <a:ea typeface="Futura Std Medium"/>
              <a:cs typeface="Arial"/>
            </a:endParaRPr>
          </a:p>
        </p:txBody>
      </p:sp>
      <p:graphicFrame>
        <p:nvGraphicFramePr>
          <p:cNvPr id="6" name="5 Tabla"/>
          <p:cNvGraphicFramePr>
            <a:graphicFrameLocks noGrp="1"/>
          </p:cNvGraphicFramePr>
          <p:nvPr>
            <p:extLst>
              <p:ext uri="{D42A27DB-BD31-4B8C-83A1-F6EECF244321}">
                <p14:modId xmlns:p14="http://schemas.microsoft.com/office/powerpoint/2010/main" val="3767522109"/>
              </p:ext>
            </p:extLst>
          </p:nvPr>
        </p:nvGraphicFramePr>
        <p:xfrm>
          <a:off x="3923684" y="3183660"/>
          <a:ext cx="5040560" cy="3082968"/>
        </p:xfrm>
        <a:graphic>
          <a:graphicData uri="http://schemas.openxmlformats.org/drawingml/2006/table">
            <a:tbl>
              <a:tblPr firstRow="1" firstCol="1" bandRow="1">
                <a:tableStyleId>{68D230F3-CF80-4859-8CE7-A43EE81993B5}</a:tableStyleId>
              </a:tblPr>
              <a:tblGrid>
                <a:gridCol w="5040560"/>
              </a:tblGrid>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Definición</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Principios</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Obligatoriedad</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Manual </a:t>
                      </a:r>
                      <a:r>
                        <a:rPr lang="es-CO" sz="2000" b="0" dirty="0" smtClean="0">
                          <a:solidFill>
                            <a:schemeClr val="tx1"/>
                          </a:solidFill>
                          <a:effectLst/>
                        </a:rPr>
                        <a:t>Único de Rendición de Cuentas</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Estrategia de rendición de cuentas</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Espacios de diálogo</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Audiencias participativas</a:t>
                      </a:r>
                      <a:endParaRPr lang="es-CO" sz="2000" b="0" dirty="0">
                        <a:solidFill>
                          <a:schemeClr val="tx1"/>
                        </a:solidFill>
                        <a:effectLst/>
                        <a:latin typeface="Arial"/>
                        <a:ea typeface="Times"/>
                        <a:cs typeface="Times New Roman"/>
                      </a:endParaRPr>
                    </a:p>
                  </a:txBody>
                  <a:tcPr marL="68580" marR="68580" marT="0" marB="0"/>
                </a:tc>
              </a:tr>
              <a:tr h="385371">
                <a:tc>
                  <a:txBody>
                    <a:bodyPr/>
                    <a:lstStyle/>
                    <a:p>
                      <a:pPr marL="342900" lvl="0" indent="-342900" algn="just">
                        <a:spcAft>
                          <a:spcPts val="0"/>
                        </a:spcAft>
                        <a:buFont typeface="Arial"/>
                        <a:buChar char="•"/>
                        <a:tabLst>
                          <a:tab pos="457200" algn="l"/>
                        </a:tabLst>
                      </a:pPr>
                      <a:r>
                        <a:rPr lang="es-CO" sz="2000" b="0" dirty="0">
                          <a:solidFill>
                            <a:schemeClr val="tx1"/>
                          </a:solidFill>
                          <a:effectLst/>
                        </a:rPr>
                        <a:t>Etapas del proceso</a:t>
                      </a:r>
                      <a:endParaRPr lang="es-CO" sz="2000" b="0" dirty="0">
                        <a:solidFill>
                          <a:schemeClr val="tx1"/>
                        </a:solidFill>
                        <a:effectLst/>
                        <a:latin typeface="Arial"/>
                        <a:ea typeface="Times"/>
                        <a:cs typeface="Times New Roman"/>
                      </a:endParaRPr>
                    </a:p>
                  </a:txBody>
                  <a:tcPr marL="68580" marR="68580" marT="0" marB="0"/>
                </a:tc>
              </a:tr>
            </a:tbl>
          </a:graphicData>
        </a:graphic>
      </p:graphicFrame>
      <p:sp>
        <p:nvSpPr>
          <p:cNvPr id="2" name="1 Rectángulo"/>
          <p:cNvSpPr/>
          <p:nvPr/>
        </p:nvSpPr>
        <p:spPr>
          <a:xfrm rot="16200000">
            <a:off x="-856936" y="4173632"/>
            <a:ext cx="3448380" cy="1323439"/>
          </a:xfrm>
          <a:prstGeom prst="rect">
            <a:avLst/>
          </a:prstGeom>
          <a:solidFill>
            <a:srgbClr val="92D050"/>
          </a:solidFill>
        </p:spPr>
        <p:style>
          <a:lnRef idx="1">
            <a:schemeClr val="accent1"/>
          </a:lnRef>
          <a:fillRef idx="2">
            <a:schemeClr val="accent1"/>
          </a:fillRef>
          <a:effectRef idx="1">
            <a:schemeClr val="accent1"/>
          </a:effectRef>
          <a:fontRef idx="minor">
            <a:schemeClr val="dk1"/>
          </a:fontRef>
        </p:style>
        <p:txBody>
          <a:bodyPr wrap="none">
            <a:spAutoFit/>
          </a:bodyPr>
          <a:lstStyle/>
          <a:p>
            <a:pPr algn="ctr"/>
            <a:endParaRPr lang="es-CO" sz="1600" b="1" dirty="0" smtClean="0"/>
          </a:p>
          <a:p>
            <a:pPr algn="ctr"/>
            <a:r>
              <a:rPr lang="es-CO" sz="2400" b="1" dirty="0" smtClean="0"/>
              <a:t>Título </a:t>
            </a:r>
            <a:r>
              <a:rPr lang="es-CO" sz="2400" b="1" dirty="0"/>
              <a:t>IV </a:t>
            </a:r>
            <a:endParaRPr lang="es-CO" sz="2400" b="1" dirty="0" smtClean="0"/>
          </a:p>
          <a:p>
            <a:pPr algn="ctr"/>
            <a:r>
              <a:rPr lang="es-CO" sz="2400" b="1" dirty="0" smtClean="0"/>
              <a:t>Rendición </a:t>
            </a:r>
            <a:r>
              <a:rPr lang="es-CO" sz="2400" b="1" dirty="0"/>
              <a:t>de cuentas </a:t>
            </a:r>
            <a:endParaRPr lang="es-CO" sz="2400" b="1" dirty="0" smtClean="0"/>
          </a:p>
          <a:p>
            <a:pPr algn="ctr"/>
            <a:endParaRPr lang="es-CO" sz="1600" b="1" dirty="0"/>
          </a:p>
        </p:txBody>
      </p:sp>
      <p:sp>
        <p:nvSpPr>
          <p:cNvPr id="3" name="2 Flecha derecha"/>
          <p:cNvSpPr/>
          <p:nvPr/>
        </p:nvSpPr>
        <p:spPr>
          <a:xfrm>
            <a:off x="1691680" y="4149080"/>
            <a:ext cx="2088232" cy="1296144"/>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b="1" dirty="0">
                <a:solidFill>
                  <a:schemeClr val="tx1"/>
                </a:solidFill>
              </a:rPr>
              <a:t>De la Rama Ejecutiva</a:t>
            </a:r>
          </a:p>
        </p:txBody>
      </p:sp>
    </p:spTree>
    <p:extLst>
      <p:ext uri="{BB962C8B-B14F-4D97-AF65-F5344CB8AC3E}">
        <p14:creationId xmlns:p14="http://schemas.microsoft.com/office/powerpoint/2010/main" val="4238376687"/>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3335276" y="1566084"/>
            <a:ext cx="5552203" cy="1384995"/>
          </a:xfrm>
          <a:prstGeom prst="rect">
            <a:avLst/>
          </a:prstGeom>
          <a:noFill/>
        </p:spPr>
        <p:txBody>
          <a:bodyPr wrap="square" rtlCol="0">
            <a:spAutoFit/>
          </a:bodyPr>
          <a:lstStyle/>
          <a:p>
            <a:pPr algn="ctr"/>
            <a:r>
              <a:rPr lang="es-ES" dirty="0" smtClean="0"/>
              <a:t>Es el </a:t>
            </a:r>
            <a:r>
              <a:rPr lang="es-ES" b="1" u="sng" dirty="0" smtClean="0"/>
              <a:t>proceso</a:t>
            </a:r>
            <a:r>
              <a:rPr lang="es-ES" dirty="0" smtClean="0"/>
              <a:t> basado en el </a:t>
            </a:r>
            <a:r>
              <a:rPr lang="es-ES" b="1" u="sng" dirty="0" smtClean="0"/>
              <a:t>dialogo</a:t>
            </a:r>
            <a:r>
              <a:rPr lang="es-ES" dirty="0" smtClean="0"/>
              <a:t>  con la ciudadanía que realizan </a:t>
            </a:r>
            <a:r>
              <a:rPr lang="es-ES" sz="2400" b="1" u="sng" dirty="0" smtClean="0">
                <a:solidFill>
                  <a:srgbClr val="B85808"/>
                </a:solidFill>
              </a:rPr>
              <a:t>las entidades </a:t>
            </a:r>
            <a:r>
              <a:rPr lang="es-ES" dirty="0" smtClean="0"/>
              <a:t>de la administración pública del nivel nacional y territorial y los </a:t>
            </a:r>
            <a:r>
              <a:rPr lang="es-ES" sz="2400" b="1" u="sng" dirty="0" smtClean="0">
                <a:solidFill>
                  <a:srgbClr val="B85808"/>
                </a:solidFill>
              </a:rPr>
              <a:t>servidores públicos</a:t>
            </a:r>
            <a:r>
              <a:rPr lang="es-ES" dirty="0" smtClean="0"/>
              <a:t> </a:t>
            </a:r>
            <a:endParaRPr lang="es-ES" dirty="0">
              <a:solidFill>
                <a:srgbClr val="FF0000"/>
              </a:solidFill>
            </a:endParaRPr>
          </a:p>
        </p:txBody>
      </p:sp>
      <p:sp>
        <p:nvSpPr>
          <p:cNvPr id="31746" name="AutoShape 2" descr="data:image/jpeg;base64,/9j/4AAQSkZJRgABAQAAAQABAAD/2wCEAAkGBxQTEhQUEhQVFRUXGB0UFxYXGB4dFhweHBYcHB0XHBkYHCggHBwlHBkXIjEhJSkrLi4vHCAzODMsNygtLisBCgoKDg0OGxAQGiwkICQsLCwrLC8sLCwsMiwsLCwsLCwsLCwsLCwsLCwsLCwsLDcsLCwsMSwsLCwsLCwsLDcsLP/AABEIAL8AqAMBIgACEQEDEQH/xAAcAAABBQEBAQAAAAAAAAAAAAAGAAEEBQcDAgj/xABEEAACAQMBBAcFBgQDBgcAAAABAgMABBEhBQYSMQcTIkFRYXEUMoGRoSNCUmKxwXKSstEzovE0Q1OC4fAVJCVUY6PC/8QAGgEBAAMBAQEAAAAAAAAAAAAAAAECAwUEBv/EACURAAICAgIBBAIDAAAAAAAAAAABAhEDBCExEhMiQVFh8DKR4f/aAAwDAQACEQMRAD8A3DNLNZ7vd0iDZ971ciiWExBuGPHWq+To2SBg4HPFDZ6UdoXZxYWY54zhpCPU4Cr8aixRs2aj3V9FH/iSIn8TAfqazKLd3bd5/tN57MhAHCmMnx7K4Of+YVY7N6IbJWDzmS5cakynQ/Ad3xoSXV30hbOQ8PtSO3Lgjy7H4KDXqHe9pQDb2V1KD94oI19cyMDj0FdtpPa7NtnmSBEVAAFjVVLE6AA1eWs3GivjHEobHhkZxUkFMl3tBuVtbx+BedmI9VSP6Zrn7BtFm4murdNNES3Yr8S8uT8MUR5pmcDnp60ALQ7ZntAf/EcFc/7REv2IHdxL7yepyPOiW1uFdQ6MGVhkMpyCPIios20ofdLqc6FR2ifgKFp9iS2Za52YCUODJZNkK2Dq0WfcfvxyNAHNKq7Ye147mISxHIJII+8rDmjDuYHQirGgFTU9KgGpU9KgGqPe3scS8Urqi5C5Y4GScAeteNqbRjt4nlmYKiDLE/8AfPuxWHXl3Lty7RpcrZI7AID2gBgHP/yHI9BkCqykoq2Sot8I1zeneEW0QZF6xm90Lg6d7eYFDGyekPrHCtwc8FSCr/InnUHaV6jFYo1KrbjqFB7wAuDoOZGKo967P2lQ+gkRAqkDUhe445+VeSWa5cM6uHUXoqVJ32bXbTq6hlOQdQaesz6G94ml6y3kJLIokUnvGcH46jNKvXF2jl5IpSpBDvPu7aXLt1kCFzoZMYfTlgigHd/aM2xb3qZyfY5WOCTlQO519ORFbJd2YfXkfEUKb47uC5haJwM8437g2Of96twVC5ZOJOKMqcjKtzU6aHTmKg20LSDtyOGGjKuFAPyzj40AdGG8MkMjbNvDh1P2OfDHuZ+ozV/vTu5OJWu7K4eOY4Dox4omAGBp3UAO9JkAlu7OzTjJdlLksTozYA1PcOI1o1qOqYRZ7B/wz4Y5p+4rPN39lX1xtVbm8h6sRrjIHYJC8ICnPiSc1ou2VBjPaCsO2pJ711H9vjQCuVGdWlOdeFeX0H6mo3s34bcHzkb9tTVjYziSNXHJhmu+KAgRwy/ijQeCJk/MnH0qbw17pUALbY2c9tK15aqWJwbiAcpVGnWL4SqO/wC8Bjzq/sL1Jo0kjYMjgMrDwP791SSKF0BsrsKNLa6Y4HdHPjiOPyyAE92GHnQBRT0wp6AauVzcLGrO5CqoLMx5ADmaeaUKCzEAAZJPIAViW9m8k22LkWdplLUN25Putj77eCjuXIzUNpEpN9HjbO2323fJbpxLZoSdNBoNJXPqRhfOrzYV9Cp9mhXCRjhRs6sRoW9Tgmp2zbKKBOpgIZY2KsQMAuD2yBk419aCtrQNb3BIOjMZEPqc/Q6VzcuT1pPGe3HD00pFjty69nuTxH7KfhbP4WA4c57uY+lTx/1qt2hcpfRiNsK41HrjGnkfCqO/t7uxUZkBXPCsZHE59FBziohFySXyevFtLGmn0XHRKh/8VbB0VJCfTiA/XFKtC6Nd2RawCSSPFxIMyMTknOuPFRy7PlSrpRVKjkTdybDOuc8QYYNdKVWKmSdJ+xCii7iys0JHaXwzoT6VoO6+1Be2UUpIJdMPjubGGHzrpvBZLIhDAFWBRgfAigHoZuHikvLGT/dvxr/SfhgKfjUg0c7PUgAlyAAuCxxoPKvcWz4lOka+uMn5muO2dpiBFY41dY+0wUZY4Gp88V4Ec7++6xDwTVv5jp9KgFlkAeAHyrzDMrgMhDKeRByD8RWZ7/bQzMlhbySGWUgTPxkhEPMEcska92nrR5b2LQRRwwcCoihe1nu78CgLTNMTVLNNj/EulHlGAD+pP0rmeqb/ANxL/Nj9hQFw93GOboPVhUPeDZ3tFvJH3kZQ+DKeJGHmGANRYECnsWePM8A/uauxQEPY151sEcnIsoJHgeTD4EEVKlkAGSQABkk8gPHNVexux7QnJUlZhryDqJD9Xasz343nl2lMbGxJ6hSBPOvJvy8/d594yR4VWc1FWyYxcnSI2+O88u1pTZ2Olup+0c/7zXn/AAeA7+dFezNnpAnDGqoCeIhQQOLABIB8cVG3f2HFaxhIx3dp8dpj4n+1Wea+f29x5ZUujrYNdQXPZXbRg9llXiwI7jDA/hl4dVPkwGQfHI76rNuqsw6thoDz7weWlEe0oBOrJKAwcYIPh3enjQbf+1QzpDFw3DuMRDk4wNGfu0Hea0xzjkn7OGZyThH3dFDebKlhYIgEjn3VHvAE4DN4c60fcDcVoG9pvPtLj7gJyIx697enKu/R/us8SmW7Ui4Y5bLAjn3Y7vWjquvig+5dngnL4XQqVKlW5mPTUqVAcrmPiUjyrJJz7Lt23lx2Z14D6+6cf5a2A1k3SzCUNrMOcVypz5Fgcf5RUoBd0h7sR31sQx4XiBeM92cciO8Gs/sN97vZita3adaeDigcnkCvZPEfeTPxGDWwcXFASNcof0qnhshNBHHPbByo4ftcADTXHM8qgAf0cbFZrWe+n7Us+SrHU8IOeL4sPkBWjXSK6qWjMmmQMZ5+prhcWczoYw0caleHCoTgctCSO7yqxiTCgeAA+QoCBDxj3IFQebAfRQa7BJjzeMeik/Un9qmYp6Ajw25ByZGby0x9BXYmnJrMt9t6JbqV9nbP5j/arge7Gveob8Xd9PSG0lbJSbdIgb7bytfTts+wJ4Cf/NTr4AAFQ3LGmPPl41a7E2PDax9XCoUaZPex8Sa57C2PHaxCKIaDVmPNmxjiOP07qshXz+5tvK/CPSOvraygrfZ6L95+JoLXbd1fzyQ2TCGGI9u5IyTrjCjHMnOB34zRreKI4nMhAPAefJQQe0ayfdbfRLNZIWTij4y6leZPI89CNND51po6y5k1yimbMrSXRpO1tqGH2aMHiZ3EbyyasQRjjwuBniK6UV7v7ux2xZyTJM/+JK3vHyH4V8hWfbrbHuNozxXko6u3B4kB99uE5UAfhJ7+/Fa2K62LBGD8q5PBlyW6XQuGlSp63MRqVPSoBU1PTUAqzvpcjzaTeRRh68QrRKAuldc2lx/Avz4hUoBVu22beM+Q/QVZ1SbFuFis1eVgiIuWY8gABk1z2TEk8XWdc7oxYgh+yRk45d2KgFve3scSF5HVFAySxwKjbC2st1CJo1dUYnh4hgsAfeHkdcVnN1aptO+9mhXFrAeKaTJJcj7vEe7Og+Jo5snRLSMcZjGqrwDJwGPZAwe4YoC+zXgTKTgMCfAHWh8xRNr1VxN5vkD/ADED6UN727wcD+w7NRRcuPtpANIEOpLEacWOQz3iobSVslJvhHvfnemWWRtn7PI64j7eb7sCnmMj75HIVw2JsqO1iEUQ82c+87d7Mf0HdTbF2THbRCOPU54nc+87E5ZmPme7u+tTwK4O5uvI/GHR19bVUF5S7HzUm4uEtUMkjAMPkv8AdvKuF3dR26GSQjI+ONOWO9qhbE3dkvnE94pWAZMUB+9+d/r8/Cs9XXlJ8f39f6V2M6S/eSNYbEl2qeO44o7PJwmcSSEHQt+XnR/JYQxxf4ScMadkFQcBV8/IVMjIUADAHugDloOXwA+lQN4rjhtLhx3RP/SR+td7HjWOPijlyk5O2U/RZKW2ZbE+DfLjbH0otoK6Hj/6Vb6k+9/WfpRrWpUalSpUA9KlSoBqVKlQCoA6TXzCV/HJFF85F/vR8aAtuR+0XlnCdQZjcMPyxDIP85T5VKAWLs9XtjDIMq6FWHk3/SshmlvbCGSzjDPFcE9S4BJAzhlGPdYjGfiRW2zA8J4eeDjwzjSqvZ9nOsaIWjQKMaKWPrkkD6VAIW5+wVsbMIcceDJK2ObY5egGnwq12IuIIv4Qfnr+9c5dkBwQ8srZGPe4Rr5KBVLvdvEYAtraAPdSLhFPuxLyM0h7lABxnGTpUN0OyJvrvRIJPYrHDXTrl35rAmNZH88ch6VVbE2PHbR8EZLEnikkb35G72Y/oO6vexdmLbxlVJd5G6yaZvekc6k/wjuFT0TJAHM1w93beR+GPo6urgWNechkXOAOfhXnaW0I7WMvIRnlpzJPJVHeSa57U2olug5s7HhVVHbdu5VFWG7e6zF1ur3DTY7EXOOLJ0x4vjmfWs9XUc3+PsnY2aRE3f3YeeRbm+GMYaK37l7wz+LeX+lE+8e1BbQNKWReHGOI44tdVH5iM4rlYTBHvZWOFWTn5JCmf3oMs2NyReT6tIMxRn3Yoz7qgH7zLgk+Jx3V2vbhjSRz4QllmQrDeg4TU+/LKxHMcYJ4h5gEjyJoivdpB9lXQOA6wElAMcIdMqPPTQt4hqiW2zYkxwxqMZ7vHmKjbw3XAjgc5IJoseOEDjTyx9TWePM3Kj059dRhZa9DLA7Lh5aM408eM8/Ojms56CpM7Nxp2ZX5Z79dc6Z17q0avUjwCpqemqQPSpUqAalT0qA4Xb4Rj5UHbrDrdo3MndBHHAp/M5Lv9OGiva78MTk9w/ehborjJtZJm5zzPOfQ6L/lAqQGuaZmA5nFCt5vDFJfLZLMyMFJcDs8TaFVDEa6HOlWw2FBzZS555di39RqAV+++8ws4A0eHmlYRQJz4nPfp90czVBsyxESMeIyTyNx3EzaFz3Ko7kHILVcwFzePc4AhgzBbKBhQAe3IB4sfoBVi7ctcYOf9a8W1Jyi4xPbr40vcyXw0H7vwwzl7y6cOyyukcbHEcYjfAPBkZY4zrRBBtQSuYbcrJcYyq57I/MzKCFHf9Kir0OITxNdzKzHjkVAoQsefDkZA8K8mjryVtqjXZzq1R03F2xBNtG6MkkbSBUEJcqpAIPEkSdw0BONTWnFhQdedGdhJarbmMjgyUlz9sCTni4zz17jQbfptjY+qt7dZjQhgSwXlggdpcfiGRXWiklSOdJ27NFvrBpLC4QZDzRynzy/ER8gQKBd37szWsQUahQjDvV0wGBHqKu93OlOyuCqOxhcg+97mgye3yHfjPPFT9o7j200rTxvNA8nadoHAV/BirAqT5gVTJj80bYM3pO6IFzcLEheRgqqMkscDShrd+KXack93whbaGGWGEA5LOyYJx3DGfpRjs7o9t0frJ5Jrtxy69gUHgeBQFz54rP+jja0kUG2YkGkRaRB+HieRCMei5qMWDxZbNsPJwgh6AJc2UqnOVlxzJGqg6A8q1KvmTo43obZ9zhieqc4kHcRy4vUeVfSlpcpIgeNgysMhgcg16ZY3Ds8qdnemp6VUJFSpUqAVKlSoAW6TLkps6fhOGcCJfHMjBf3qfupaiK2RF5KAvyAH7VVdIw4ktIvx3Uf+TMn/wCaINkD7P4mpBn2/wDuw13NPPBxCaBEAC83A7WNNeIZOMVFPSQH2a6ueC6GIWGe0QRhpFHPixkY7jR/BbTJLOVRD1jhgzMcY4QMYAzQ/f8ARzDc3HtFwVzjVI0AT+Ik6ltedVJAvcva1xcI0cVs7cJAR1BEWO4M50yPLnRQ+5skmGv7nhj0zBCD2vytIdT6KB60f2VqkSLGgAVRgAV3xVVCKdlnkk1QO7IjtrZOC1tnVfyRFc+rEa/GpjbQn+7bN6s6j9M1bUgKuUI1g8pXMqqjeCnIx614klJlVByCl2+PZA/U/CplVGwX6wzy5zxTMi+SxHq/6lY/GgBnfHovtbzLx4t5ve40UcLH8y6Z9Rg0A9XtjYracU1sG1KgyRnPMn7yHnqdM+Nb3TNQHzlddI11c3Il42hGOFY42PACDnXPM48RWmbI2fBHfusaAJfW3WOR95jqW+PE5x51jF5g3rEAAMXbA5asTWorf8K7In/IImP8LBDXsyQqKIhy2jNt59jmNpI8YeJmB88H9xgijjoT3uwfY5WGG1iP5u9fj+o86fpc2eY7tZR7syg/8y6H6YPzrK7niglDxkqc8anwIOa0klOCZn0z68Bp6Fuj/ehb+1V8/aLhZQPxY5+h54oprwNNOmaoVKlSqAKlSpUAKb8L9pYnwnJ/+mSrbYMmVceDZ+YqHvjFlYG/BMp/mVl/UivewXw7DxH6f61ILie4RBl2CjzOP1qE21QdI0eTzAwv8x0poIVM83EAWHCykjOAVxpnuyDVkBUAg218xfq5I+AkcS65zg68u+p4NVW3mKCOUf7twT/CdGr1tdVKhmlkRfBPvZ5cgT8qAsWkA5kD41BuNt26aNMmfAHJ+QqpjtYW923mk85Mj+sj9K7LZyDSK2gj/iOT8lFAWOz9rRTFhGS3CMnskD61W7hvm0Hj11wD6+1y1bWEMig9ayE504F4QB4c9aH9xZQrX1v3w3TnHlLiQH/OaAK68XLYVj4An6V7qJth8QSnwjb+k0XYZ8tOc3fwJ+eT+9H5BbZUJ/4Vw6HyDKSPqBWdQP8A+a10wOZ9KMd1997WG2uILqOSbjk4kSPy0B4s9k6DWuhk/jx9lIOpWaLvPZm/2SkoH2saiUaZyVHC4+Iz9KxK/eN0IZsEePjRBc7930kQgtwtrAAQAO1IQSdGdvXuFCcNiOuRZMtxZz61XF5pVXBEqbsI+izef2O41PYbRh4jx9RzFfSsbggEHIIyDWHbmdHq3K9cjrGFbgOhJ5DJ8M61tllb9XGiZJ4FCZPM8IAyflWGer/JaJ3pUqVYFhUqVI0BC2tbmSJ1HvYyv8QOV+oFDtlPgq4OcEemM60WmghWEdzPbnQg9anmjknT0biHy8alAJdoP1bpN93HA58jyb0B/Wps90iDLsqjxJ/7zUTZziSLhbXA4SPLH9q6W+y41x2ckci3aI9M8qgEO82gJUZEikkDKRkLhddNC2K7bvrKIVWYYZezzBOByzjvqzxSoBEUqemoBUB7YmNltiGcnEF6ns8meSyJrG3xHZ+Io8oS6Q9nxXdpLAXUSjEkZ71ddQdOXh8aALAa5XkAkRkJwGUrkeYxWe7i7/ddAI5+BZ4R1cnG2OLh049fTXzo+sbrrF4sED6HzB8KdA+f9+dzEsZVLSGUspfGMAYONaHNiQjhBwPWj3pyuvtyvhEqj/mY5oY3btON4I/xMi/MjP0zXTxv22zF9kzb+yDbuitzaJJNfzDUD0OaGdskho2Bx2h/39K17pmscezSjlrEf6l/Q1ke3xmPPgR/arY5+WOyGqZtvQ9NmCdfCQH5qP7VoQrI+hC7y8yZ96NH/lYqf6hWu14M697NY9CpUqVYlhUqVKgGFBvSPsxyiXkA+2tcvw/8SM4LxfEDI8xRkK5zxBgVbUHTFACu7e2o5VSaIgo+np4gjxB7qLQaxraySbJuXkjQtaSODLGoOY2zrIPIjGTWi7F3ihaHrDKgjAyJCw4Md+WOgNTQCGlmgDbXSZFxCPZ8bX0xwMRBuAZ7y6qeWnl5iq+7j2lcjF3dLaKc/YWq/aY7uKUkgfCoAdbZ3jtbVc3E8cfdhj2jpnAXmTihqTpDEuRZWs057ncdXF8WbX5CqzZG6ECtxLGZZPvSPl3PmS1GNnsX8Zx5L+9SAQkG0ro4muEt1blHbplh5F25+uBUmy6PkY/avNKAdetkOPPsqADR3BaKmOEctM9/zrvilgELLo6s450nEeGRSoUaJrpnh8cZotVQBju5CnzQvvZv3aWIIkfjl7oY8F/j+H41AMg6YZuK/dfzqv8AKgq26NrDrb6LTSMGQ/AAD6kUM7XmfaFx7VI0UHE2kZ4iwwQPDUnQ58q23cTdYWaMxYO8mO1wkYUDRddeZya9frJY6+TPxdnvpH2b11hMAMsmJV8cqc4+IyPjWBbUTiiYDHj/AKV9RyxhgQRkEYIrMtodHdrbpNNcySPCuWWNAFOO5S3MnUDuquHKoxaZMo2wc6CZcTkeMbp9VYfpW5185btbXNhOZrWMMhBUwuxIwTzV+YbAA10rVNi9KNjNhWZoZNAUkGMH1Gh9ayyTUpWi6i0HNKvEcgYAqQQdQRqD8aVZg90qVI0AwpGnFNQFftfZqzRlSAcjByNCPA+IrKdrbmSyT9SzrHZxkBYY9Ce859dda2aqvauyutYMpAIGDkcxUgG9lxLbQiG3RYxyLKO22mBk9586tNm7HLENJkDnj73xq1s9lomD7zeJ/tU8CgOcUKqMKAB4CulKkKgCp6Y09AU28WxTcJhZ5oHAPC0T4+DAggj61j0HRBePIxeRVycly2S35tNfnW80sUJMit+hQHWS+lz+RQPq2a03YOyVtYI4Vd3CDHHIeJ28yasaVCBVX7csnmhaNHVC33mQOP5W0qwpsUBkt90RTO7OL7BJyfssD5KcVX3XQvctjN5GceMZz+tbXSoTYM7k7ty2MfVPcvOvJVZQAnjg+98CaVEtKh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1748" name="AutoShape 4" descr="data:image/jpeg;base64,/9j/4AAQSkZJRgABAQAAAQABAAD/2wCEAAkGBxQTEhQUEhQVFRUXGB0UFxYXGB4dFhweHBYcHB0XHBkYHCggHBwlHBkXIjEhJSkrLi4vHCAzODMsNygtLisBCgoKDg0OGxAQGiwkICQsLCwrLC8sLCwsMiwsLCwsLCwsLCwsLCwsLCwsLCwsLDcsLCwsMSwsLCwsLCwsLDcsLP/AABEIAL8AqAMBIgACEQEDEQH/xAAcAAABBQEBAQAAAAAAAAAAAAAGAAEEBQcDAgj/xABEEAACAQMBBAcFBgQDBgcAAAABAgMABBEhBQYSMQcTIkFRYXEUMoGRoSNCUmKxwXKSstEzovE0Q1OC4fAVJCVUY6PC/8QAGgEBAAMBAQEAAAAAAAAAAAAAAAECAwUEBv/EACURAAICAgIBBAIDAAAAAAAAAAABAhEDBCExEhMiQVFh8DKR4f/aAAwDAQACEQMRAD8A3DNLNZ7vd0iDZ971ciiWExBuGPHWq+To2SBg4HPFDZ6UdoXZxYWY54zhpCPU4Cr8aixRs2aj3V9FH/iSIn8TAfqazKLd3bd5/tN57MhAHCmMnx7K4Of+YVY7N6IbJWDzmS5cakynQ/Ad3xoSXV30hbOQ8PtSO3Lgjy7H4KDXqHe9pQDb2V1KD94oI19cyMDj0FdtpPa7NtnmSBEVAAFjVVLE6AA1eWs3GivjHEobHhkZxUkFMl3tBuVtbx+BedmI9VSP6Zrn7BtFm4murdNNES3Yr8S8uT8MUR5pmcDnp60ALQ7ZntAf/EcFc/7REv2IHdxL7yepyPOiW1uFdQ6MGVhkMpyCPIios20ofdLqc6FR2ifgKFp9iS2Za52YCUODJZNkK2Dq0WfcfvxyNAHNKq7Ye147mISxHIJII+8rDmjDuYHQirGgFTU9KgGpU9KgGqPe3scS8Urqi5C5Y4GScAeteNqbRjt4nlmYKiDLE/8AfPuxWHXl3Lty7RpcrZI7AID2gBgHP/yHI9BkCqykoq2Sot8I1zeneEW0QZF6xm90Lg6d7eYFDGyekPrHCtwc8FSCr/InnUHaV6jFYo1KrbjqFB7wAuDoOZGKo967P2lQ+gkRAqkDUhe445+VeSWa5cM6uHUXoqVJ32bXbTq6hlOQdQaesz6G94ml6y3kJLIokUnvGcH46jNKvXF2jl5IpSpBDvPu7aXLt1kCFzoZMYfTlgigHd/aM2xb3qZyfY5WOCTlQO519ORFbJd2YfXkfEUKb47uC5haJwM8437g2Of96twVC5ZOJOKMqcjKtzU6aHTmKg20LSDtyOGGjKuFAPyzj40AdGG8MkMjbNvDh1P2OfDHuZ+ozV/vTu5OJWu7K4eOY4Dox4omAGBp3UAO9JkAlu7OzTjJdlLksTozYA1PcOI1o1qOqYRZ7B/wz4Y5p+4rPN39lX1xtVbm8h6sRrjIHYJC8ICnPiSc1ou2VBjPaCsO2pJ711H9vjQCuVGdWlOdeFeX0H6mo3s34bcHzkb9tTVjYziSNXHJhmu+KAgRwy/ijQeCJk/MnH0qbw17pUALbY2c9tK15aqWJwbiAcpVGnWL4SqO/wC8Bjzq/sL1Jo0kjYMjgMrDwP791SSKF0BsrsKNLa6Y4HdHPjiOPyyAE92GHnQBRT0wp6AauVzcLGrO5CqoLMx5ADmaeaUKCzEAAZJPIAViW9m8k22LkWdplLUN25Putj77eCjuXIzUNpEpN9HjbO2323fJbpxLZoSdNBoNJXPqRhfOrzYV9Cp9mhXCRjhRs6sRoW9Tgmp2zbKKBOpgIZY2KsQMAuD2yBk419aCtrQNb3BIOjMZEPqc/Q6VzcuT1pPGe3HD00pFjty69nuTxH7KfhbP4WA4c57uY+lTx/1qt2hcpfRiNsK41HrjGnkfCqO/t7uxUZkBXPCsZHE59FBziohFySXyevFtLGmn0XHRKh/8VbB0VJCfTiA/XFKtC6Nd2RawCSSPFxIMyMTknOuPFRy7PlSrpRVKjkTdybDOuc8QYYNdKVWKmSdJ+xCii7iys0JHaXwzoT6VoO6+1Be2UUpIJdMPjubGGHzrpvBZLIhDAFWBRgfAigHoZuHikvLGT/dvxr/SfhgKfjUg0c7PUgAlyAAuCxxoPKvcWz4lOka+uMn5muO2dpiBFY41dY+0wUZY4Gp88V4Ec7++6xDwTVv5jp9KgFlkAeAHyrzDMrgMhDKeRByD8RWZ7/bQzMlhbySGWUgTPxkhEPMEcska92nrR5b2LQRRwwcCoihe1nu78CgLTNMTVLNNj/EulHlGAD+pP0rmeqb/ANxL/Nj9hQFw93GOboPVhUPeDZ3tFvJH3kZQ+DKeJGHmGANRYECnsWePM8A/uauxQEPY151sEcnIsoJHgeTD4EEVKlkAGSQABkk8gPHNVexux7QnJUlZhryDqJD9Xasz343nl2lMbGxJ6hSBPOvJvy8/d594yR4VWc1FWyYxcnSI2+O88u1pTZ2Olup+0c/7zXn/AAeA7+dFezNnpAnDGqoCeIhQQOLABIB8cVG3f2HFaxhIx3dp8dpj4n+1Wea+f29x5ZUujrYNdQXPZXbRg9llXiwI7jDA/hl4dVPkwGQfHI76rNuqsw6thoDz7weWlEe0oBOrJKAwcYIPh3enjQbf+1QzpDFw3DuMRDk4wNGfu0Hea0xzjkn7OGZyThH3dFDebKlhYIgEjn3VHvAE4DN4c60fcDcVoG9pvPtLj7gJyIx697enKu/R/us8SmW7Ui4Y5bLAjn3Y7vWjquvig+5dngnL4XQqVKlW5mPTUqVAcrmPiUjyrJJz7Lt23lx2Z14D6+6cf5a2A1k3SzCUNrMOcVypz5Fgcf5RUoBd0h7sR31sQx4XiBeM92cciO8Gs/sN97vZita3adaeDigcnkCvZPEfeTPxGDWwcXFASNcof0qnhshNBHHPbByo4ftcADTXHM8qgAf0cbFZrWe+n7Us+SrHU8IOeL4sPkBWjXSK6qWjMmmQMZ5+prhcWczoYw0caleHCoTgctCSO7yqxiTCgeAA+QoCBDxj3IFQebAfRQa7BJjzeMeik/Un9qmYp6Ajw25ByZGby0x9BXYmnJrMt9t6JbqV9nbP5j/arge7Gveob8Xd9PSG0lbJSbdIgb7bytfTts+wJ4Cf/NTr4AAFQ3LGmPPl41a7E2PDax9XCoUaZPex8Sa57C2PHaxCKIaDVmPNmxjiOP07qshXz+5tvK/CPSOvraygrfZ6L95+JoLXbd1fzyQ2TCGGI9u5IyTrjCjHMnOB34zRreKI4nMhAPAefJQQe0ayfdbfRLNZIWTij4y6leZPI89CNND51po6y5k1yimbMrSXRpO1tqGH2aMHiZ3EbyyasQRjjwuBniK6UV7v7ux2xZyTJM/+JK3vHyH4V8hWfbrbHuNozxXko6u3B4kB99uE5UAfhJ7+/Fa2K62LBGD8q5PBlyW6XQuGlSp63MRqVPSoBU1PTUAqzvpcjzaTeRRh68QrRKAuldc2lx/Avz4hUoBVu22beM+Q/QVZ1SbFuFis1eVgiIuWY8gABk1z2TEk8XWdc7oxYgh+yRk45d2KgFve3scSF5HVFAySxwKjbC2st1CJo1dUYnh4hgsAfeHkdcVnN1aptO+9mhXFrAeKaTJJcj7vEe7Og+Jo5snRLSMcZjGqrwDJwGPZAwe4YoC+zXgTKTgMCfAHWh8xRNr1VxN5vkD/ADED6UN727wcD+w7NRRcuPtpANIEOpLEacWOQz3iobSVslJvhHvfnemWWRtn7PI64j7eb7sCnmMj75HIVw2JsqO1iEUQ82c+87d7Mf0HdTbF2THbRCOPU54nc+87E5ZmPme7u+tTwK4O5uvI/GHR19bVUF5S7HzUm4uEtUMkjAMPkv8AdvKuF3dR26GSQjI+ONOWO9qhbE3dkvnE94pWAZMUB+9+d/r8/Cs9XXlJ8f39f6V2M6S/eSNYbEl2qeO44o7PJwmcSSEHQt+XnR/JYQxxf4ScMadkFQcBV8/IVMjIUADAHugDloOXwA+lQN4rjhtLhx3RP/SR+td7HjWOPijlyk5O2U/RZKW2ZbE+DfLjbH0otoK6Hj/6Vb6k+9/WfpRrWpUalSpUA9KlSoBqVKlQCoA6TXzCV/HJFF85F/vR8aAtuR+0XlnCdQZjcMPyxDIP85T5VKAWLs9XtjDIMq6FWHk3/SshmlvbCGSzjDPFcE9S4BJAzhlGPdYjGfiRW2zA8J4eeDjwzjSqvZ9nOsaIWjQKMaKWPrkkD6VAIW5+wVsbMIcceDJK2ObY5egGnwq12IuIIv4Qfnr+9c5dkBwQ8srZGPe4Rr5KBVLvdvEYAtraAPdSLhFPuxLyM0h7lABxnGTpUN0OyJvrvRIJPYrHDXTrl35rAmNZH88ch6VVbE2PHbR8EZLEnikkb35G72Y/oO6vexdmLbxlVJd5G6yaZvekc6k/wjuFT0TJAHM1w93beR+GPo6urgWNechkXOAOfhXnaW0I7WMvIRnlpzJPJVHeSa57U2olug5s7HhVVHbdu5VFWG7e6zF1ur3DTY7EXOOLJ0x4vjmfWs9XUc3+PsnY2aRE3f3YeeRbm+GMYaK37l7wz+LeX+lE+8e1BbQNKWReHGOI44tdVH5iM4rlYTBHvZWOFWTn5JCmf3oMs2NyReT6tIMxRn3Yoz7qgH7zLgk+Jx3V2vbhjSRz4QllmQrDeg4TU+/LKxHMcYJ4h5gEjyJoivdpB9lXQOA6wElAMcIdMqPPTQt4hqiW2zYkxwxqMZ7vHmKjbw3XAjgc5IJoseOEDjTyx9TWePM3Kj059dRhZa9DLA7Lh5aM408eM8/Ojms56CpM7Nxp2ZX5Z79dc6Z17q0avUjwCpqemqQPSpUqAalT0qA4Xb4Rj5UHbrDrdo3MndBHHAp/M5Lv9OGiva78MTk9w/ehborjJtZJm5zzPOfQ6L/lAqQGuaZmA5nFCt5vDFJfLZLMyMFJcDs8TaFVDEa6HOlWw2FBzZS555di39RqAV+++8ws4A0eHmlYRQJz4nPfp90czVBsyxESMeIyTyNx3EzaFz3Ko7kHILVcwFzePc4AhgzBbKBhQAe3IB4sfoBVi7ctcYOf9a8W1Jyi4xPbr40vcyXw0H7vwwzl7y6cOyyukcbHEcYjfAPBkZY4zrRBBtQSuYbcrJcYyq57I/MzKCFHf9Kir0OITxNdzKzHjkVAoQsefDkZA8K8mjryVtqjXZzq1R03F2xBNtG6MkkbSBUEJcqpAIPEkSdw0BONTWnFhQdedGdhJarbmMjgyUlz9sCTni4zz17jQbfptjY+qt7dZjQhgSwXlggdpcfiGRXWiklSOdJ27NFvrBpLC4QZDzRynzy/ER8gQKBd37szWsQUahQjDvV0wGBHqKu93OlOyuCqOxhcg+97mgye3yHfjPPFT9o7j200rTxvNA8nadoHAV/BirAqT5gVTJj80bYM3pO6IFzcLEheRgqqMkscDShrd+KXack93whbaGGWGEA5LOyYJx3DGfpRjs7o9t0frJ5Jrtxy69gUHgeBQFz54rP+jja0kUG2YkGkRaRB+HieRCMei5qMWDxZbNsPJwgh6AJc2UqnOVlxzJGqg6A8q1KvmTo43obZ9zhieqc4kHcRy4vUeVfSlpcpIgeNgysMhgcg16ZY3Ds8qdnemp6VUJFSpUqAVKlSoAW6TLkps6fhOGcCJfHMjBf3qfupaiK2RF5KAvyAH7VVdIw4ktIvx3Uf+TMn/wCaINkD7P4mpBn2/wDuw13NPPBxCaBEAC83A7WNNeIZOMVFPSQH2a6ueC6GIWGe0QRhpFHPixkY7jR/BbTJLOVRD1jhgzMcY4QMYAzQ/f8ARzDc3HtFwVzjVI0AT+Ik6ltedVJAvcva1xcI0cVs7cJAR1BEWO4M50yPLnRQ+5skmGv7nhj0zBCD2vytIdT6KB60f2VqkSLGgAVRgAV3xVVCKdlnkk1QO7IjtrZOC1tnVfyRFc+rEa/GpjbQn+7bN6s6j9M1bUgKuUI1g8pXMqqjeCnIx614klJlVByCl2+PZA/U/CplVGwX6wzy5zxTMi+SxHq/6lY/GgBnfHovtbzLx4t5ve40UcLH8y6Z9Rg0A9XtjYracU1sG1KgyRnPMn7yHnqdM+Nb3TNQHzlddI11c3Il42hGOFY42PACDnXPM48RWmbI2fBHfusaAJfW3WOR95jqW+PE5x51jF5g3rEAAMXbA5asTWorf8K7In/IImP8LBDXsyQqKIhy2jNt59jmNpI8YeJmB88H9xgijjoT3uwfY5WGG1iP5u9fj+o86fpc2eY7tZR7syg/8y6H6YPzrK7niglDxkqc8anwIOa0klOCZn0z68Bp6Fuj/ehb+1V8/aLhZQPxY5+h54oprwNNOmaoVKlSqAKlSpUAKb8L9pYnwnJ/+mSrbYMmVceDZ+YqHvjFlYG/BMp/mVl/UivewXw7DxH6f61ILie4RBl2CjzOP1qE21QdI0eTzAwv8x0poIVM83EAWHCykjOAVxpnuyDVkBUAg218xfq5I+AkcS65zg68u+p4NVW3mKCOUf7twT/CdGr1tdVKhmlkRfBPvZ5cgT8qAsWkA5kD41BuNt26aNMmfAHJ+QqpjtYW923mk85Mj+sj9K7LZyDSK2gj/iOT8lFAWOz9rRTFhGS3CMnskD61W7hvm0Hj11wD6+1y1bWEMig9ayE504F4QB4c9aH9xZQrX1v3w3TnHlLiQH/OaAK68XLYVj4An6V7qJth8QSnwjb+k0XYZ8tOc3fwJ+eT+9H5BbZUJ/4Vw6HyDKSPqBWdQP8A+a10wOZ9KMd1997WG2uILqOSbjk4kSPy0B4s9k6DWuhk/jx9lIOpWaLvPZm/2SkoH2saiUaZyVHC4+Iz9KxK/eN0IZsEePjRBc7930kQgtwtrAAQAO1IQSdGdvXuFCcNiOuRZMtxZz61XF5pVXBEqbsI+izef2O41PYbRh4jx9RzFfSsbggEHIIyDWHbmdHq3K9cjrGFbgOhJ5DJ8M61tllb9XGiZJ4FCZPM8IAyflWGer/JaJ3pUqVYFhUqVI0BC2tbmSJ1HvYyv8QOV+oFDtlPgq4OcEemM60WmghWEdzPbnQg9anmjknT0biHy8alAJdoP1bpN93HA58jyb0B/Wps90iDLsqjxJ/7zUTZziSLhbXA4SPLH9q6W+y41x2ckci3aI9M8qgEO82gJUZEikkDKRkLhddNC2K7bvrKIVWYYZezzBOByzjvqzxSoBEUqemoBUB7YmNltiGcnEF6ns8meSyJrG3xHZ+Io8oS6Q9nxXdpLAXUSjEkZ71ddQdOXh8aALAa5XkAkRkJwGUrkeYxWe7i7/ddAI5+BZ4R1cnG2OLh049fTXzo+sbrrF4sED6HzB8KdA+f9+dzEsZVLSGUspfGMAYONaHNiQjhBwPWj3pyuvtyvhEqj/mY5oY3btON4I/xMi/MjP0zXTxv22zF9kzb+yDbuitzaJJNfzDUD0OaGdskho2Bx2h/39K17pmscezSjlrEf6l/Q1ke3xmPPgR/arY5+WOyGqZtvQ9NmCdfCQH5qP7VoQrI+hC7y8yZ96NH/lYqf6hWu14M697NY9CpUqVYlhUqVKgGFBvSPsxyiXkA+2tcvw/8SM4LxfEDI8xRkK5zxBgVbUHTFACu7e2o5VSaIgo+np4gjxB7qLQaxraySbJuXkjQtaSODLGoOY2zrIPIjGTWi7F3ihaHrDKgjAyJCw4Md+WOgNTQCGlmgDbXSZFxCPZ8bX0xwMRBuAZ7y6qeWnl5iq+7j2lcjF3dLaKc/YWq/aY7uKUkgfCoAdbZ3jtbVc3E8cfdhj2jpnAXmTihqTpDEuRZWs057ncdXF8WbX5CqzZG6ECtxLGZZPvSPl3PmS1GNnsX8Zx5L+9SAQkG0ro4muEt1blHbplh5F25+uBUmy6PkY/avNKAdetkOPPsqADR3BaKmOEctM9/zrvilgELLo6s450nEeGRSoUaJrpnh8cZotVQBju5CnzQvvZv3aWIIkfjl7oY8F/j+H41AMg6YZuK/dfzqv8AKgq26NrDrb6LTSMGQ/AAD6kUM7XmfaFx7VI0UHE2kZ4iwwQPDUnQ58q23cTdYWaMxYO8mO1wkYUDRddeZya9frJY6+TPxdnvpH2b11hMAMsmJV8cqc4+IyPjWBbUTiiYDHj/AKV9RyxhgQRkEYIrMtodHdrbpNNcySPCuWWNAFOO5S3MnUDuquHKoxaZMo2wc6CZcTkeMbp9VYfpW5185btbXNhOZrWMMhBUwuxIwTzV+YbAA10rVNi9KNjNhWZoZNAUkGMH1Gh9ayyTUpWi6i0HNKvEcgYAqQQdQRqD8aVZg90qVI0AwpGnFNQFftfZqzRlSAcjByNCPA+IrKdrbmSyT9SzrHZxkBYY9Ce859dda2aqvauyutYMpAIGDkcxUgG9lxLbQiG3RYxyLKO22mBk9586tNm7HLENJkDnj73xq1s9lomD7zeJ/tU8CgOcUKqMKAB4CulKkKgCp6Y09AU28WxTcJhZ5oHAPC0T4+DAggj61j0HRBePIxeRVycly2S35tNfnW80sUJMit+hQHWS+lz+RQPq2a03YOyVtYI4Vd3CDHHIeJ28yasaVCBVX7csnmhaNHVC33mQOP5W0qwpsUBkt90RTO7OL7BJyfssD5KcVX3XQvctjN5GceMZz+tbXSoTYM7k7ty2MfVPcvOvJVZQAnjg+98CaVEtKh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2" name="11 Flecha a la derecha con bandas"/>
          <p:cNvSpPr/>
          <p:nvPr/>
        </p:nvSpPr>
        <p:spPr>
          <a:xfrm rot="5400000">
            <a:off x="1151619" y="2888942"/>
            <a:ext cx="1800201" cy="2736304"/>
          </a:xfrm>
          <a:prstGeom prst="stripedRightArrow">
            <a:avLst>
              <a:gd name="adj1" fmla="val 50000"/>
              <a:gd name="adj2" fmla="val 52160"/>
            </a:avLst>
          </a:prstGeom>
          <a:solidFill>
            <a:schemeClr val="accent1">
              <a:lumMod val="90000"/>
            </a:schemeClr>
          </a:solidFill>
          <a:ln>
            <a:solidFill>
              <a:schemeClr val="tx1"/>
            </a:solidFill>
          </a:ln>
        </p:spPr>
        <p:txBody>
          <a:bodyPr vert="vert270" lIns="91440" tIns="45720" rIns="91440" bIns="45720" rtlCol="0" anchor="ctr"/>
          <a:lstStyle/>
          <a:p>
            <a:pPr algn="ctr">
              <a:spcBef>
                <a:spcPts val="600"/>
              </a:spcBef>
              <a:spcAft>
                <a:spcPts val="600"/>
              </a:spcAft>
              <a:defRPr/>
            </a:pPr>
            <a:r>
              <a:rPr lang="es-ES" b="1" dirty="0" smtClean="0">
                <a:solidFill>
                  <a:srgbClr val="0617BA"/>
                </a:solidFill>
                <a:cs typeface="Arial" panose="020B0604020202020204" pitchFamily="34" charset="0"/>
              </a:rPr>
              <a:t>¿En qué consiste</a:t>
            </a:r>
            <a:r>
              <a:rPr lang="es-ES" dirty="0" smtClean="0">
                <a:solidFill>
                  <a:srgbClr val="0617BA"/>
                </a:solidFill>
                <a:cs typeface="Arial" panose="020B0604020202020204" pitchFamily="34" charset="0"/>
              </a:rPr>
              <a:t>?</a:t>
            </a:r>
          </a:p>
        </p:txBody>
      </p:sp>
      <p:sp>
        <p:nvSpPr>
          <p:cNvPr id="13" name="12 CuadroTexto"/>
          <p:cNvSpPr txBox="1"/>
          <p:nvPr/>
        </p:nvSpPr>
        <p:spPr>
          <a:xfrm>
            <a:off x="899592" y="5157195"/>
            <a:ext cx="2520280" cy="1200329"/>
          </a:xfrm>
          <a:prstGeom prst="rect">
            <a:avLst/>
          </a:prstGeom>
          <a:noFill/>
        </p:spPr>
        <p:txBody>
          <a:bodyPr wrap="square" rtlCol="0">
            <a:spAutoFit/>
          </a:bodyPr>
          <a:lstStyle/>
          <a:p>
            <a:pPr algn="ctr"/>
            <a:r>
              <a:rPr lang="es-ES" dirty="0" smtClean="0"/>
              <a:t>En informar, explicar y dar a conocer los resultados de la gestión realizada</a:t>
            </a:r>
            <a:endParaRPr lang="es-ES" dirty="0"/>
          </a:p>
        </p:txBody>
      </p:sp>
      <p:sp>
        <p:nvSpPr>
          <p:cNvPr id="14" name="13 Flecha a la derecha con bandas"/>
          <p:cNvSpPr/>
          <p:nvPr/>
        </p:nvSpPr>
        <p:spPr>
          <a:xfrm rot="5400000">
            <a:off x="5958541" y="2906555"/>
            <a:ext cx="1796924" cy="2697800"/>
          </a:xfrm>
          <a:prstGeom prst="stripedRightArrow">
            <a:avLst/>
          </a:prstGeom>
          <a:solidFill>
            <a:schemeClr val="accent1">
              <a:lumMod val="90000"/>
            </a:schemeClr>
          </a:solidFill>
          <a:ln>
            <a:solidFill>
              <a:schemeClr val="tx1"/>
            </a:solidFill>
          </a:ln>
        </p:spPr>
        <p:txBody>
          <a:bodyPr vert="vert270" lIns="91440" tIns="45720" rIns="91440" bIns="45720" rtlCol="0" anchor="ctr"/>
          <a:lstStyle/>
          <a:p>
            <a:pPr algn="ctr">
              <a:spcBef>
                <a:spcPts val="600"/>
              </a:spcBef>
              <a:spcAft>
                <a:spcPts val="600"/>
              </a:spcAft>
              <a:defRPr/>
            </a:pPr>
            <a:r>
              <a:rPr lang="es-ES" sz="2400" b="1" dirty="0" smtClean="0">
                <a:solidFill>
                  <a:srgbClr val="0617BA"/>
                </a:solidFill>
                <a:cs typeface="Arial" panose="020B0604020202020204" pitchFamily="34" charset="0"/>
              </a:rPr>
              <a:t>¿A quién?</a:t>
            </a:r>
            <a:endParaRPr lang="es-ES" sz="2400" b="1" dirty="0">
              <a:solidFill>
                <a:srgbClr val="0617BA"/>
              </a:solidFill>
              <a:cs typeface="Arial" panose="020B0604020202020204" pitchFamily="34" charset="0"/>
            </a:endParaRPr>
          </a:p>
        </p:txBody>
      </p:sp>
      <p:sp>
        <p:nvSpPr>
          <p:cNvPr id="15" name="14 CuadroTexto"/>
          <p:cNvSpPr txBox="1"/>
          <p:nvPr/>
        </p:nvSpPr>
        <p:spPr>
          <a:xfrm>
            <a:off x="5531763" y="5157195"/>
            <a:ext cx="2866608" cy="1200329"/>
          </a:xfrm>
          <a:prstGeom prst="rect">
            <a:avLst/>
          </a:prstGeom>
          <a:noFill/>
        </p:spPr>
        <p:txBody>
          <a:bodyPr wrap="square" rtlCol="0">
            <a:spAutoFit/>
          </a:bodyPr>
          <a:lstStyle/>
          <a:p>
            <a:pPr algn="ctr"/>
            <a:r>
              <a:rPr lang="es-ES" dirty="0" smtClean="0"/>
              <a:t>A los ciudadanos, la sociedad civil, otras entidades públicas y a los organismos de control.</a:t>
            </a:r>
            <a:endParaRPr lang="es-ES" dirty="0"/>
          </a:p>
        </p:txBody>
      </p:sp>
      <p:sp>
        <p:nvSpPr>
          <p:cNvPr id="16" name="15 CuadroTexto"/>
          <p:cNvSpPr txBox="1"/>
          <p:nvPr/>
        </p:nvSpPr>
        <p:spPr>
          <a:xfrm>
            <a:off x="3059832" y="1196752"/>
            <a:ext cx="5827648" cy="369332"/>
          </a:xfrm>
          <a:prstGeom prst="rect">
            <a:avLst/>
          </a:prstGeom>
          <a:noFill/>
        </p:spPr>
        <p:txBody>
          <a:bodyPr wrap="square" rtlCol="0">
            <a:spAutoFit/>
          </a:bodyPr>
          <a:lstStyle/>
          <a:p>
            <a:r>
              <a:rPr lang="es-ES" b="1" dirty="0" smtClean="0"/>
              <a:t>Definición de Rendición de Cuentas </a:t>
            </a:r>
            <a:r>
              <a:rPr lang="es-ES" dirty="0" smtClean="0">
                <a:solidFill>
                  <a:srgbClr val="FF0000"/>
                </a:solidFill>
                <a:hlinkClick r:id="rId2" action="ppaction://hlinksldjump"/>
              </a:rPr>
              <a:t>Artículo 48</a:t>
            </a:r>
            <a:endParaRPr lang="es-E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492" y="1196752"/>
            <a:ext cx="2970348" cy="1972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2539171"/>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79511" y="1314163"/>
            <a:ext cx="8856985" cy="523220"/>
          </a:xfrm>
          <a:prstGeom prst="rect">
            <a:avLst/>
          </a:prstGeom>
          <a:solidFill>
            <a:schemeClr val="accent1"/>
          </a:solidFill>
        </p:spPr>
        <p:txBody>
          <a:bodyPr wrap="square">
            <a:spAutoFit/>
          </a:bodyPr>
          <a:lstStyle/>
          <a:p>
            <a:pPr algn="ctr"/>
            <a:r>
              <a:rPr lang="es-CO" sz="2800" b="1" dirty="0" smtClean="0">
                <a:solidFill>
                  <a:srgbClr val="000000"/>
                </a:solidFill>
              </a:rPr>
              <a:t>LA RENDICIÓN DE CUENTAS </a:t>
            </a:r>
            <a:endParaRPr lang="es-CO" sz="2800" b="1" dirty="0"/>
          </a:p>
        </p:txBody>
      </p:sp>
      <p:sp>
        <p:nvSpPr>
          <p:cNvPr id="4" name="3 Rectángulo"/>
          <p:cNvSpPr/>
          <p:nvPr/>
        </p:nvSpPr>
        <p:spPr>
          <a:xfrm>
            <a:off x="4029070" y="3270755"/>
            <a:ext cx="5007426" cy="1631216"/>
          </a:xfrm>
          <a:prstGeom prst="rect">
            <a:avLst/>
          </a:prstGeom>
        </p:spPr>
        <p:txBody>
          <a:bodyPr wrap="square">
            <a:spAutoFit/>
          </a:bodyPr>
          <a:lstStyle/>
          <a:p>
            <a:pPr marL="285750" lvl="0" indent="-285750">
              <a:buFont typeface="Wingdings" panose="05000000000000000000" pitchFamily="2" charset="2"/>
              <a:buChar char="ü"/>
            </a:pPr>
            <a:r>
              <a:rPr lang="es-CO" sz="2000" dirty="0" smtClean="0">
                <a:solidFill>
                  <a:srgbClr val="000000"/>
                </a:solidFill>
              </a:rPr>
              <a:t>Transparencia </a:t>
            </a:r>
            <a:r>
              <a:rPr lang="es-CO" sz="2000" dirty="0">
                <a:solidFill>
                  <a:srgbClr val="000000"/>
                </a:solidFill>
              </a:rPr>
              <a:t>de la gestión </a:t>
            </a:r>
            <a:r>
              <a:rPr lang="es-CO" sz="2000" dirty="0" smtClean="0">
                <a:solidFill>
                  <a:srgbClr val="000000"/>
                </a:solidFill>
              </a:rPr>
              <a:t>de la </a:t>
            </a:r>
            <a:r>
              <a:rPr lang="es-CO" sz="2000" dirty="0">
                <a:solidFill>
                  <a:srgbClr val="000000"/>
                </a:solidFill>
              </a:rPr>
              <a:t>administración pública </a:t>
            </a:r>
            <a:endParaRPr lang="es-CO" sz="2000" dirty="0" smtClean="0">
              <a:solidFill>
                <a:srgbClr val="000000"/>
              </a:solidFill>
            </a:endParaRPr>
          </a:p>
          <a:p>
            <a:pPr marL="285750" lvl="0" indent="-285750">
              <a:buFont typeface="Wingdings" panose="05000000000000000000" pitchFamily="2" charset="2"/>
              <a:buChar char="ü"/>
            </a:pPr>
            <a:r>
              <a:rPr lang="es-CO" sz="2000" dirty="0" smtClean="0">
                <a:solidFill>
                  <a:srgbClr val="000000"/>
                </a:solidFill>
              </a:rPr>
              <a:t>Adopción </a:t>
            </a:r>
            <a:r>
              <a:rPr lang="es-CO" sz="2000" dirty="0">
                <a:solidFill>
                  <a:srgbClr val="000000"/>
                </a:solidFill>
              </a:rPr>
              <a:t>de los principios de Buen </a:t>
            </a:r>
            <a:r>
              <a:rPr lang="es-CO" sz="2000" dirty="0" smtClean="0">
                <a:solidFill>
                  <a:srgbClr val="000000"/>
                </a:solidFill>
              </a:rPr>
              <a:t>Gobierno: </a:t>
            </a:r>
            <a:r>
              <a:rPr lang="es-CO" sz="2000" dirty="0">
                <a:solidFill>
                  <a:srgbClr val="000000"/>
                </a:solidFill>
              </a:rPr>
              <a:t>eficiencia, eficacia, transparencia y rendición de </a:t>
            </a:r>
            <a:r>
              <a:rPr lang="es-CO" sz="2000" dirty="0" smtClean="0">
                <a:solidFill>
                  <a:srgbClr val="000000"/>
                </a:solidFill>
              </a:rPr>
              <a:t>cuentas</a:t>
            </a:r>
            <a:endParaRPr lang="es-CO" sz="2000" dirty="0">
              <a:solidFill>
                <a:srgbClr val="000000"/>
              </a:solidFill>
            </a:endParaRPr>
          </a:p>
        </p:txBody>
      </p:sp>
      <p:sp>
        <p:nvSpPr>
          <p:cNvPr id="6" name="5 Rectángulo"/>
          <p:cNvSpPr/>
          <p:nvPr/>
        </p:nvSpPr>
        <p:spPr>
          <a:xfrm>
            <a:off x="218032" y="4095851"/>
            <a:ext cx="3345856" cy="2123658"/>
          </a:xfrm>
          <a:prstGeom prst="rect">
            <a:avLst/>
          </a:prstGeom>
        </p:spPr>
        <p:txBody>
          <a:bodyPr wrap="square">
            <a:spAutoFit/>
          </a:bodyPr>
          <a:lstStyle/>
          <a:p>
            <a:pPr lvl="0"/>
            <a:r>
              <a:rPr lang="es-CO" sz="2200" dirty="0" smtClean="0">
                <a:solidFill>
                  <a:srgbClr val="000000"/>
                </a:solidFill>
              </a:rPr>
              <a:t>Que comprende:</a:t>
            </a:r>
          </a:p>
          <a:p>
            <a:pPr marL="285750" lvl="0" indent="-285750">
              <a:buFont typeface="Wingdings" panose="05000000000000000000" pitchFamily="2" charset="2"/>
              <a:buChar char="ü"/>
            </a:pPr>
            <a:r>
              <a:rPr lang="es-CO" sz="2200" dirty="0" smtClean="0">
                <a:solidFill>
                  <a:srgbClr val="000000"/>
                </a:solidFill>
              </a:rPr>
              <a:t>Acciones </a:t>
            </a:r>
            <a:r>
              <a:rPr lang="es-CO" sz="2200" dirty="0">
                <a:solidFill>
                  <a:srgbClr val="000000"/>
                </a:solidFill>
              </a:rPr>
              <a:t>de petición de </a:t>
            </a:r>
            <a:r>
              <a:rPr lang="es-CO" sz="2200" dirty="0" smtClean="0">
                <a:solidFill>
                  <a:srgbClr val="000000"/>
                </a:solidFill>
              </a:rPr>
              <a:t>información</a:t>
            </a:r>
          </a:p>
          <a:p>
            <a:pPr marL="285750" lvl="0" indent="-285750">
              <a:buFont typeface="Wingdings" panose="05000000000000000000" pitchFamily="2" charset="2"/>
              <a:buChar char="ü"/>
            </a:pPr>
            <a:r>
              <a:rPr lang="es-CO" sz="2200" dirty="0" smtClean="0">
                <a:solidFill>
                  <a:srgbClr val="000000"/>
                </a:solidFill>
              </a:rPr>
              <a:t>Explicaciones</a:t>
            </a:r>
          </a:p>
          <a:p>
            <a:pPr marL="285750" lvl="0" indent="-285750">
              <a:buFont typeface="Wingdings" panose="05000000000000000000" pitchFamily="2" charset="2"/>
              <a:buChar char="ü"/>
            </a:pPr>
            <a:r>
              <a:rPr lang="es-CO" sz="2200" dirty="0" smtClean="0">
                <a:solidFill>
                  <a:srgbClr val="000000"/>
                </a:solidFill>
              </a:rPr>
              <a:t>Evaluación </a:t>
            </a:r>
            <a:r>
              <a:rPr lang="es-CO" sz="2200" dirty="0">
                <a:solidFill>
                  <a:srgbClr val="000000"/>
                </a:solidFill>
              </a:rPr>
              <a:t>de la gestión. </a:t>
            </a:r>
          </a:p>
        </p:txBody>
      </p:sp>
      <p:sp>
        <p:nvSpPr>
          <p:cNvPr id="7" name="6 Flecha abajo"/>
          <p:cNvSpPr/>
          <p:nvPr/>
        </p:nvSpPr>
        <p:spPr>
          <a:xfrm>
            <a:off x="179511" y="1998131"/>
            <a:ext cx="2880320" cy="208823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dirty="0" smtClean="0">
                <a:solidFill>
                  <a:srgbClr val="0617BA"/>
                </a:solidFill>
              </a:rPr>
              <a:t>Es </a:t>
            </a:r>
            <a:r>
              <a:rPr lang="es-CO" sz="2000" dirty="0">
                <a:solidFill>
                  <a:srgbClr val="0617BA"/>
                </a:solidFill>
              </a:rPr>
              <a:t>una expresión de </a:t>
            </a:r>
            <a:r>
              <a:rPr lang="es-CO" sz="2400" b="1" dirty="0">
                <a:solidFill>
                  <a:srgbClr val="0617BA"/>
                </a:solidFill>
              </a:rPr>
              <a:t>control </a:t>
            </a:r>
            <a:r>
              <a:rPr lang="es-CO" sz="2400" b="1" dirty="0" smtClean="0">
                <a:solidFill>
                  <a:srgbClr val="0617BA"/>
                </a:solidFill>
              </a:rPr>
              <a:t>social</a:t>
            </a:r>
            <a:endParaRPr lang="es-CO" sz="2400" b="1" dirty="0">
              <a:solidFill>
                <a:srgbClr val="0617BA"/>
              </a:solidFill>
            </a:endParaRPr>
          </a:p>
        </p:txBody>
      </p:sp>
      <p:sp>
        <p:nvSpPr>
          <p:cNvPr id="8" name="7 Flecha abajo"/>
          <p:cNvSpPr/>
          <p:nvPr/>
        </p:nvSpPr>
        <p:spPr>
          <a:xfrm>
            <a:off x="4788024" y="1988840"/>
            <a:ext cx="2952328" cy="12241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dirty="0">
                <a:solidFill>
                  <a:srgbClr val="0617BA"/>
                </a:solidFill>
              </a:rPr>
              <a:t>F</a:t>
            </a:r>
            <a:r>
              <a:rPr lang="es-CO" sz="2400" dirty="0" smtClean="0">
                <a:solidFill>
                  <a:srgbClr val="0617BA"/>
                </a:solidFill>
              </a:rPr>
              <a:t>inalidad </a:t>
            </a:r>
            <a:endParaRPr lang="es-CO" sz="2400" dirty="0">
              <a:solidFill>
                <a:srgbClr val="0617BA"/>
              </a:solidFill>
            </a:endParaRPr>
          </a:p>
        </p:txBody>
      </p:sp>
      <p:sp>
        <p:nvSpPr>
          <p:cNvPr id="9" name="8 Rectángulo"/>
          <p:cNvSpPr/>
          <p:nvPr/>
        </p:nvSpPr>
        <p:spPr>
          <a:xfrm>
            <a:off x="3491881" y="5733256"/>
            <a:ext cx="5544616" cy="830997"/>
          </a:xfrm>
          <a:prstGeom prst="rect">
            <a:avLst/>
          </a:prstGeom>
        </p:spPr>
        <p:txBody>
          <a:bodyPr wrap="square">
            <a:spAutoFit/>
          </a:bodyPr>
          <a:lstStyle/>
          <a:p>
            <a:pPr lvl="0" algn="ctr"/>
            <a:r>
              <a:rPr lang="es-CO" sz="2400" dirty="0">
                <a:solidFill>
                  <a:srgbClr val="0617BA"/>
                </a:solidFill>
              </a:rPr>
              <a:t>E</a:t>
            </a:r>
            <a:r>
              <a:rPr lang="es-CO" sz="2400" dirty="0" smtClean="0">
                <a:solidFill>
                  <a:srgbClr val="0617BA"/>
                </a:solidFill>
              </a:rPr>
              <a:t>n </a:t>
            </a:r>
            <a:r>
              <a:rPr lang="es-CO" sz="2400" dirty="0">
                <a:solidFill>
                  <a:srgbClr val="0617BA"/>
                </a:solidFill>
              </a:rPr>
              <a:t>la </a:t>
            </a:r>
            <a:r>
              <a:rPr lang="es-CO" sz="2400" u="sng" dirty="0">
                <a:solidFill>
                  <a:srgbClr val="FF0000"/>
                </a:solidFill>
              </a:rPr>
              <a:t>cotidianidad </a:t>
            </a:r>
            <a:endParaRPr lang="es-CO" sz="2400" u="sng" dirty="0" smtClean="0">
              <a:solidFill>
                <a:srgbClr val="FF0000"/>
              </a:solidFill>
            </a:endParaRPr>
          </a:p>
          <a:p>
            <a:pPr lvl="0" algn="ctr"/>
            <a:r>
              <a:rPr lang="es-CO" sz="2400" dirty="0" smtClean="0">
                <a:solidFill>
                  <a:srgbClr val="0617BA"/>
                </a:solidFill>
              </a:rPr>
              <a:t>del </a:t>
            </a:r>
            <a:r>
              <a:rPr lang="es-CO" sz="2400" dirty="0">
                <a:solidFill>
                  <a:srgbClr val="0617BA"/>
                </a:solidFill>
              </a:rPr>
              <a:t>servidor público. </a:t>
            </a:r>
          </a:p>
        </p:txBody>
      </p:sp>
      <p:sp>
        <p:nvSpPr>
          <p:cNvPr id="10" name="9 Flecha abajo"/>
          <p:cNvSpPr/>
          <p:nvPr/>
        </p:nvSpPr>
        <p:spPr>
          <a:xfrm>
            <a:off x="5724128" y="4901971"/>
            <a:ext cx="1368152" cy="7549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37542032"/>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AutoShape 2" descr="data:image/jpeg;base64,/9j/4AAQSkZJRgABAQAAAQABAAD/2wCEAAkGBxQTEhQUEhQVFRUXGB0UFxYXGB4dFhweHBYcHB0XHBkYHCggHBwlHBkXIjEhJSkrLi4vHCAzODMsNygtLisBCgoKDg0OGxAQGiwkICQsLCwrLC8sLCwsMiwsLCwsLCwsLCwsLCwsLCwsLCwsLDcsLCwsMSwsLCwsLCwsLDcsLP/AABEIAL8AqAMBIgACEQEDEQH/xAAcAAABBQEBAQAAAAAAAAAAAAAGAAEEBQcDAgj/xABEEAACAQMBBAcFBgQDBgcAAAABAgMABBEhBQYSMQcTIkFRYXEUMoGRoSNCUmKxwXKSstEzovE0Q1OC4fAVJCVUY6PC/8QAGgEBAAMBAQEAAAAAAAAAAAAAAAECAwUEBv/EACURAAICAgIBBAIDAAAAAAAAAAABAhEDBCExEhMiQVFh8DKR4f/aAAwDAQACEQMRAD8A3DNLNZ7vd0iDZ971ciiWExBuGPHWq+To2SBg4HPFDZ6UdoXZxYWY54zhpCPU4Cr8aixRs2aj3V9FH/iSIn8TAfqazKLd3bd5/tN57MhAHCmMnx7K4Of+YVY7N6IbJWDzmS5cakynQ/Ad3xoSXV30hbOQ8PtSO3Lgjy7H4KDXqHe9pQDb2V1KD94oI19cyMDj0FdtpPa7NtnmSBEVAAFjVVLE6AA1eWs3GivjHEobHhkZxUkFMl3tBuVtbx+BedmI9VSP6Zrn7BtFm4murdNNES3Yr8S8uT8MUR5pmcDnp60ALQ7ZntAf/EcFc/7REv2IHdxL7yepyPOiW1uFdQ6MGVhkMpyCPIios20ofdLqc6FR2ifgKFp9iS2Za52YCUODJZNkK2Dq0WfcfvxyNAHNKq7Ye147mISxHIJII+8rDmjDuYHQirGgFTU9KgGpU9KgGqPe3scS8Urqi5C5Y4GScAeteNqbRjt4nlmYKiDLE/8AfPuxWHXl3Lty7RpcrZI7AID2gBgHP/yHI9BkCqykoq2Sot8I1zeneEW0QZF6xm90Lg6d7eYFDGyekPrHCtwc8FSCr/InnUHaV6jFYo1KrbjqFB7wAuDoOZGKo967P2lQ+gkRAqkDUhe445+VeSWa5cM6uHUXoqVJ32bXbTq6hlOQdQaesz6G94ml6y3kJLIokUnvGcH46jNKvXF2jl5IpSpBDvPu7aXLt1kCFzoZMYfTlgigHd/aM2xb3qZyfY5WOCTlQO519ORFbJd2YfXkfEUKb47uC5haJwM8437g2Of96twVC5ZOJOKMqcjKtzU6aHTmKg20LSDtyOGGjKuFAPyzj40AdGG8MkMjbNvDh1P2OfDHuZ+ozV/vTu5OJWu7K4eOY4Dox4omAGBp3UAO9JkAlu7OzTjJdlLksTozYA1PcOI1o1qOqYRZ7B/wz4Y5p+4rPN39lX1xtVbm8h6sRrjIHYJC8ICnPiSc1ou2VBjPaCsO2pJ711H9vjQCuVGdWlOdeFeX0H6mo3s34bcHzkb9tTVjYziSNXHJhmu+KAgRwy/ijQeCJk/MnH0qbw17pUALbY2c9tK15aqWJwbiAcpVGnWL4SqO/wC8Bjzq/sL1Jo0kjYMjgMrDwP791SSKF0BsrsKNLa6Y4HdHPjiOPyyAE92GHnQBRT0wp6AauVzcLGrO5CqoLMx5ADmaeaUKCzEAAZJPIAViW9m8k22LkWdplLUN25Putj77eCjuXIzUNpEpN9HjbO2323fJbpxLZoSdNBoNJXPqRhfOrzYV9Cp9mhXCRjhRs6sRoW9Tgmp2zbKKBOpgIZY2KsQMAuD2yBk419aCtrQNb3BIOjMZEPqc/Q6VzcuT1pPGe3HD00pFjty69nuTxH7KfhbP4WA4c57uY+lTx/1qt2hcpfRiNsK41HrjGnkfCqO/t7uxUZkBXPCsZHE59FBziohFySXyevFtLGmn0XHRKh/8VbB0VJCfTiA/XFKtC6Nd2RawCSSPFxIMyMTknOuPFRy7PlSrpRVKjkTdybDOuc8QYYNdKVWKmSdJ+xCii7iys0JHaXwzoT6VoO6+1Be2UUpIJdMPjubGGHzrpvBZLIhDAFWBRgfAigHoZuHikvLGT/dvxr/SfhgKfjUg0c7PUgAlyAAuCxxoPKvcWz4lOka+uMn5muO2dpiBFY41dY+0wUZY4Gp88V4Ec7++6xDwTVv5jp9KgFlkAeAHyrzDMrgMhDKeRByD8RWZ7/bQzMlhbySGWUgTPxkhEPMEcska92nrR5b2LQRRwwcCoihe1nu78CgLTNMTVLNNj/EulHlGAD+pP0rmeqb/ANxL/Nj9hQFw93GOboPVhUPeDZ3tFvJH3kZQ+DKeJGHmGANRYECnsWePM8A/uauxQEPY151sEcnIsoJHgeTD4EEVKlkAGSQABkk8gPHNVexux7QnJUlZhryDqJD9Xasz343nl2lMbGxJ6hSBPOvJvy8/d594yR4VWc1FWyYxcnSI2+O88u1pTZ2Olup+0c/7zXn/AAeA7+dFezNnpAnDGqoCeIhQQOLABIB8cVG3f2HFaxhIx3dp8dpj4n+1Wea+f29x5ZUujrYNdQXPZXbRg9llXiwI7jDA/hl4dVPkwGQfHI76rNuqsw6thoDz7weWlEe0oBOrJKAwcYIPh3enjQbf+1QzpDFw3DuMRDk4wNGfu0Hea0xzjkn7OGZyThH3dFDebKlhYIgEjn3VHvAE4DN4c60fcDcVoG9pvPtLj7gJyIx697enKu/R/us8SmW7Ui4Y5bLAjn3Y7vWjquvig+5dngnL4XQqVKlW5mPTUqVAcrmPiUjyrJJz7Lt23lx2Z14D6+6cf5a2A1k3SzCUNrMOcVypz5Fgcf5RUoBd0h7sR31sQx4XiBeM92cciO8Gs/sN97vZita3adaeDigcnkCvZPEfeTPxGDWwcXFASNcof0qnhshNBHHPbByo4ftcADTXHM8qgAf0cbFZrWe+n7Us+SrHU8IOeL4sPkBWjXSK6qWjMmmQMZ5+prhcWczoYw0caleHCoTgctCSO7yqxiTCgeAA+QoCBDxj3IFQebAfRQa7BJjzeMeik/Un9qmYp6Ajw25ByZGby0x9BXYmnJrMt9t6JbqV9nbP5j/arge7Gveob8Xd9PSG0lbJSbdIgb7bytfTts+wJ4Cf/NTr4AAFQ3LGmPPl41a7E2PDax9XCoUaZPex8Sa57C2PHaxCKIaDVmPNmxjiOP07qshXz+5tvK/CPSOvraygrfZ6L95+JoLXbd1fzyQ2TCGGI9u5IyTrjCjHMnOB34zRreKI4nMhAPAefJQQe0ayfdbfRLNZIWTij4y6leZPI89CNND51po6y5k1yimbMrSXRpO1tqGH2aMHiZ3EbyyasQRjjwuBniK6UV7v7ux2xZyTJM/+JK3vHyH4V8hWfbrbHuNozxXko6u3B4kB99uE5UAfhJ7+/Fa2K62LBGD8q5PBlyW6XQuGlSp63MRqVPSoBU1PTUAqzvpcjzaTeRRh68QrRKAuldc2lx/Avz4hUoBVu22beM+Q/QVZ1SbFuFis1eVgiIuWY8gABk1z2TEk8XWdc7oxYgh+yRk45d2KgFve3scSF5HVFAySxwKjbC2st1CJo1dUYnh4hgsAfeHkdcVnN1aptO+9mhXFrAeKaTJJcj7vEe7Og+Jo5snRLSMcZjGqrwDJwGPZAwe4YoC+zXgTKTgMCfAHWh8xRNr1VxN5vkD/ADED6UN727wcD+w7NRRcuPtpANIEOpLEacWOQz3iobSVslJvhHvfnemWWRtn7PI64j7eb7sCnmMj75HIVw2JsqO1iEUQ82c+87d7Mf0HdTbF2THbRCOPU54nc+87E5ZmPme7u+tTwK4O5uvI/GHR19bVUF5S7HzUm4uEtUMkjAMPkv8AdvKuF3dR26GSQjI+ONOWO9qhbE3dkvnE94pWAZMUB+9+d/r8/Cs9XXlJ8f39f6V2M6S/eSNYbEl2qeO44o7PJwmcSSEHQt+XnR/JYQxxf4ScMadkFQcBV8/IVMjIUADAHugDloOXwA+lQN4rjhtLhx3RP/SR+td7HjWOPijlyk5O2U/RZKW2ZbE+DfLjbH0otoK6Hj/6Vb6k+9/WfpRrWpUalSpUA9KlSoBqVKlQCoA6TXzCV/HJFF85F/vR8aAtuR+0XlnCdQZjcMPyxDIP85T5VKAWLs9XtjDIMq6FWHk3/SshmlvbCGSzjDPFcE9S4BJAzhlGPdYjGfiRW2zA8J4eeDjwzjSqvZ9nOsaIWjQKMaKWPrkkD6VAIW5+wVsbMIcceDJK2ObY5egGnwq12IuIIv4Qfnr+9c5dkBwQ8srZGPe4Rr5KBVLvdvEYAtraAPdSLhFPuxLyM0h7lABxnGTpUN0OyJvrvRIJPYrHDXTrl35rAmNZH88ch6VVbE2PHbR8EZLEnikkb35G72Y/oO6vexdmLbxlVJd5G6yaZvekc6k/wjuFT0TJAHM1w93beR+GPo6urgWNechkXOAOfhXnaW0I7WMvIRnlpzJPJVHeSa57U2olug5s7HhVVHbdu5VFWG7e6zF1ur3DTY7EXOOLJ0x4vjmfWs9XUc3+PsnY2aRE3f3YeeRbm+GMYaK37l7wz+LeX+lE+8e1BbQNKWReHGOI44tdVH5iM4rlYTBHvZWOFWTn5JCmf3oMs2NyReT6tIMxRn3Yoz7qgH7zLgk+Jx3V2vbhjSRz4QllmQrDeg4TU+/LKxHMcYJ4h5gEjyJoivdpB9lXQOA6wElAMcIdMqPPTQt4hqiW2zYkxwxqMZ7vHmKjbw3XAjgc5IJoseOEDjTyx9TWePM3Kj059dRhZa9DLA7Lh5aM408eM8/Ojms56CpM7Nxp2ZX5Z79dc6Z17q0avUjwCpqemqQPSpUqAalT0qA4Xb4Rj5UHbrDrdo3MndBHHAp/M5Lv9OGiva78MTk9w/ehborjJtZJm5zzPOfQ6L/lAqQGuaZmA5nFCt5vDFJfLZLMyMFJcDs8TaFVDEa6HOlWw2FBzZS555di39RqAV+++8ws4A0eHmlYRQJz4nPfp90czVBsyxESMeIyTyNx3EzaFz3Ko7kHILVcwFzePc4AhgzBbKBhQAe3IB4sfoBVi7ctcYOf9a8W1Jyi4xPbr40vcyXw0H7vwwzl7y6cOyyukcbHEcYjfAPBkZY4zrRBBtQSuYbcrJcYyq57I/MzKCFHf9Kir0OITxNdzKzHjkVAoQsefDkZA8K8mjryVtqjXZzq1R03F2xBNtG6MkkbSBUEJcqpAIPEkSdw0BONTWnFhQdedGdhJarbmMjgyUlz9sCTni4zz17jQbfptjY+qt7dZjQhgSwXlggdpcfiGRXWiklSOdJ27NFvrBpLC4QZDzRynzy/ER8gQKBd37szWsQUahQjDvV0wGBHqKu93OlOyuCqOxhcg+97mgye3yHfjPPFT9o7j200rTxvNA8nadoHAV/BirAqT5gVTJj80bYM3pO6IFzcLEheRgqqMkscDShrd+KXack93whbaGGWGEA5LOyYJx3DGfpRjs7o9t0frJ5Jrtxy69gUHgeBQFz54rP+jja0kUG2YkGkRaRB+HieRCMei5qMWDxZbNsPJwgh6AJc2UqnOVlxzJGqg6A8q1KvmTo43obZ9zhieqc4kHcRy4vUeVfSlpcpIgeNgysMhgcg16ZY3Ds8qdnemp6VUJFSpUqAVKlSoAW6TLkps6fhOGcCJfHMjBf3qfupaiK2RF5KAvyAH7VVdIw4ktIvx3Uf+TMn/wCaINkD7P4mpBn2/wDuw13NPPBxCaBEAC83A7WNNeIZOMVFPSQH2a6ueC6GIWGe0QRhpFHPixkY7jR/BbTJLOVRD1jhgzMcY4QMYAzQ/f8ARzDc3HtFwVzjVI0AT+Ik6ltedVJAvcva1xcI0cVs7cJAR1BEWO4M50yPLnRQ+5skmGv7nhj0zBCD2vytIdT6KB60f2VqkSLGgAVRgAV3xVVCKdlnkk1QO7IjtrZOC1tnVfyRFc+rEa/GpjbQn+7bN6s6j9M1bUgKuUI1g8pXMqqjeCnIx614klJlVByCl2+PZA/U/CplVGwX6wzy5zxTMi+SxHq/6lY/GgBnfHovtbzLx4t5ve40UcLH8y6Z9Rg0A9XtjYracU1sG1KgyRnPMn7yHnqdM+Nb3TNQHzlddI11c3Il42hGOFY42PACDnXPM48RWmbI2fBHfusaAJfW3WOR95jqW+PE5x51jF5g3rEAAMXbA5asTWorf8K7In/IImP8LBDXsyQqKIhy2jNt59jmNpI8YeJmB88H9xgijjoT3uwfY5WGG1iP5u9fj+o86fpc2eY7tZR7syg/8y6H6YPzrK7niglDxkqc8anwIOa0klOCZn0z68Bp6Fuj/ehb+1V8/aLhZQPxY5+h54oprwNNOmaoVKlSqAKlSpUAKb8L9pYnwnJ/+mSrbYMmVceDZ+YqHvjFlYG/BMp/mVl/UivewXw7DxH6f61ILie4RBl2CjzOP1qE21QdI0eTzAwv8x0poIVM83EAWHCykjOAVxpnuyDVkBUAg218xfq5I+AkcS65zg68u+p4NVW3mKCOUf7twT/CdGr1tdVKhmlkRfBPvZ5cgT8qAsWkA5kD41BuNt26aNMmfAHJ+QqpjtYW923mk85Mj+sj9K7LZyDSK2gj/iOT8lFAWOz9rRTFhGS3CMnskD61W7hvm0Hj11wD6+1y1bWEMig9ayE504F4QB4c9aH9xZQrX1v3w3TnHlLiQH/OaAK68XLYVj4An6V7qJth8QSnwjb+k0XYZ8tOc3fwJ+eT+9H5BbZUJ/4Vw6HyDKSPqBWdQP8A+a10wOZ9KMd1997WG2uILqOSbjk4kSPy0B4s9k6DWuhk/jx9lIOpWaLvPZm/2SkoH2saiUaZyVHC4+Iz9KxK/eN0IZsEePjRBc7930kQgtwtrAAQAO1IQSdGdvXuFCcNiOuRZMtxZz61XF5pVXBEqbsI+izef2O41PYbRh4jx9RzFfSsbggEHIIyDWHbmdHq3K9cjrGFbgOhJ5DJ8M61tllb9XGiZJ4FCZPM8IAyflWGer/JaJ3pUqVYFhUqVI0BC2tbmSJ1HvYyv8QOV+oFDtlPgq4OcEemM60WmghWEdzPbnQg9anmjknT0biHy8alAJdoP1bpN93HA58jyb0B/Wps90iDLsqjxJ/7zUTZziSLhbXA4SPLH9q6W+y41x2ckci3aI9M8qgEO82gJUZEikkDKRkLhddNC2K7bvrKIVWYYZezzBOByzjvqzxSoBEUqemoBUB7YmNltiGcnEF6ns8meSyJrG3xHZ+Io8oS6Q9nxXdpLAXUSjEkZ71ddQdOXh8aALAa5XkAkRkJwGUrkeYxWe7i7/ddAI5+BZ4R1cnG2OLh049fTXzo+sbrrF4sED6HzB8KdA+f9+dzEsZVLSGUspfGMAYONaHNiQjhBwPWj3pyuvtyvhEqj/mY5oY3btON4I/xMi/MjP0zXTxv22zF9kzb+yDbuitzaJJNfzDUD0OaGdskho2Bx2h/39K17pmscezSjlrEf6l/Q1ke3xmPPgR/arY5+WOyGqZtvQ9NmCdfCQH5qP7VoQrI+hC7y8yZ96NH/lYqf6hWu14M697NY9CpUqVYlhUqVKgGFBvSPsxyiXkA+2tcvw/8SM4LxfEDI8xRkK5zxBgVbUHTFACu7e2o5VSaIgo+np4gjxB7qLQaxraySbJuXkjQtaSODLGoOY2zrIPIjGTWi7F3ihaHrDKgjAyJCw4Md+WOgNTQCGlmgDbXSZFxCPZ8bX0xwMRBuAZ7y6qeWnl5iq+7j2lcjF3dLaKc/YWq/aY7uKUkgfCoAdbZ3jtbVc3E8cfdhj2jpnAXmTihqTpDEuRZWs057ncdXF8WbX5CqzZG6ECtxLGZZPvSPl3PmS1GNnsX8Zx5L+9SAQkG0ro4muEt1blHbplh5F25+uBUmy6PkY/avNKAdetkOPPsqADR3BaKmOEctM9/zrvilgELLo6s450nEeGRSoUaJrpnh8cZotVQBju5CnzQvvZv3aWIIkfjl7oY8F/j+H41AMg6YZuK/dfzqv8AKgq26NrDrb6LTSMGQ/AAD6kUM7XmfaFx7VI0UHE2kZ4iwwQPDUnQ58q23cTdYWaMxYO8mO1wkYUDRddeZya9frJY6+TPxdnvpH2b11hMAMsmJV8cqc4+IyPjWBbUTiiYDHj/AKV9RyxhgQRkEYIrMtodHdrbpNNcySPCuWWNAFOO5S3MnUDuquHKoxaZMo2wc6CZcTkeMbp9VYfpW5185btbXNhOZrWMMhBUwuxIwTzV+YbAA10rVNi9KNjNhWZoZNAUkGMH1Gh9ayyTUpWi6i0HNKvEcgYAqQQdQRqD8aVZg90qVI0AwpGnFNQFftfZqzRlSAcjByNCPA+IrKdrbmSyT9SzrHZxkBYY9Ce859dda2aqvauyutYMpAIGDkcxUgG9lxLbQiG3RYxyLKO22mBk9586tNm7HLENJkDnj73xq1s9lomD7zeJ/tU8CgOcUKqMKAB4CulKkKgCp6Y09AU28WxTcJhZ5oHAPC0T4+DAggj61j0HRBePIxeRVycly2S35tNfnW80sUJMit+hQHWS+lz+RQPq2a03YOyVtYI4Vd3CDHHIeJ28yasaVCBVX7csnmhaNHVC33mQOP5W0qwpsUBkt90RTO7OL7BJyfssD5KcVX3XQvctjN5GceMZz+tbXSoTYM7k7ty2MfVPcvOvJVZQAnjg+98CaVEtKh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1748" name="AutoShape 4" descr="data:image/jpeg;base64,/9j/4AAQSkZJRgABAQAAAQABAAD/2wCEAAkGBxQTEhQUEhQVFRUXGB0UFxYXGB4dFhweHBYcHB0XHBkYHCggHBwlHBkXIjEhJSkrLi4vHCAzODMsNygtLisBCgoKDg0OGxAQGiwkICQsLCwrLC8sLCwsMiwsLCwsLCwsLCwsLCwsLCwsLCwsLDcsLCwsMSwsLCwsLCwsLDcsLP/AABEIAL8AqAMBIgACEQEDEQH/xAAcAAABBQEBAQAAAAAAAAAAAAAGAAEEBQcDAgj/xABEEAACAQMBBAcFBgQDBgcAAAABAgMABBEhBQYSMQcTIkFRYXEUMoGRoSNCUmKxwXKSstEzovE0Q1OC4fAVJCVUY6PC/8QAGgEBAAMBAQEAAAAAAAAAAAAAAAECAwUEBv/EACURAAICAgIBBAIDAAAAAAAAAAABAhEDBCExEhMiQVFh8DKR4f/aAAwDAQACEQMRAD8A3DNLNZ7vd0iDZ971ciiWExBuGPHWq+To2SBg4HPFDZ6UdoXZxYWY54zhpCPU4Cr8aixRs2aj3V9FH/iSIn8TAfqazKLd3bd5/tN57MhAHCmMnx7K4Of+YVY7N6IbJWDzmS5cakynQ/Ad3xoSXV30hbOQ8PtSO3Lgjy7H4KDXqHe9pQDb2V1KD94oI19cyMDj0FdtpPa7NtnmSBEVAAFjVVLE6AA1eWs3GivjHEobHhkZxUkFMl3tBuVtbx+BedmI9VSP6Zrn7BtFm4murdNNES3Yr8S8uT8MUR5pmcDnp60ALQ7ZntAf/EcFc/7REv2IHdxL7yepyPOiW1uFdQ6MGVhkMpyCPIios20ofdLqc6FR2ifgKFp9iS2Za52YCUODJZNkK2Dq0WfcfvxyNAHNKq7Ye147mISxHIJII+8rDmjDuYHQirGgFTU9KgGpU9KgGqPe3scS8Urqi5C5Y4GScAeteNqbRjt4nlmYKiDLE/8AfPuxWHXl3Lty7RpcrZI7AID2gBgHP/yHI9BkCqykoq2Sot8I1zeneEW0QZF6xm90Lg6d7eYFDGyekPrHCtwc8FSCr/InnUHaV6jFYo1KrbjqFB7wAuDoOZGKo967P2lQ+gkRAqkDUhe445+VeSWa5cM6uHUXoqVJ32bXbTq6hlOQdQaesz6G94ml6y3kJLIokUnvGcH46jNKvXF2jl5IpSpBDvPu7aXLt1kCFzoZMYfTlgigHd/aM2xb3qZyfY5WOCTlQO519ORFbJd2YfXkfEUKb47uC5haJwM8437g2Of96twVC5ZOJOKMqcjKtzU6aHTmKg20LSDtyOGGjKuFAPyzj40AdGG8MkMjbNvDh1P2OfDHuZ+ozV/vTu5OJWu7K4eOY4Dox4omAGBp3UAO9JkAlu7OzTjJdlLksTozYA1PcOI1o1qOqYRZ7B/wz4Y5p+4rPN39lX1xtVbm8h6sRrjIHYJC8ICnPiSc1ou2VBjPaCsO2pJ711H9vjQCuVGdWlOdeFeX0H6mo3s34bcHzkb9tTVjYziSNXHJhmu+KAgRwy/ijQeCJk/MnH0qbw17pUALbY2c9tK15aqWJwbiAcpVGnWL4SqO/wC8Bjzq/sL1Jo0kjYMjgMrDwP791SSKF0BsrsKNLa6Y4HdHPjiOPyyAE92GHnQBRT0wp6AauVzcLGrO5CqoLMx5ADmaeaUKCzEAAZJPIAViW9m8k22LkWdplLUN25Putj77eCjuXIzUNpEpN9HjbO2323fJbpxLZoSdNBoNJXPqRhfOrzYV9Cp9mhXCRjhRs6sRoW9Tgmp2zbKKBOpgIZY2KsQMAuD2yBk419aCtrQNb3BIOjMZEPqc/Q6VzcuT1pPGe3HD00pFjty69nuTxH7KfhbP4WA4c57uY+lTx/1qt2hcpfRiNsK41HrjGnkfCqO/t7uxUZkBXPCsZHE59FBziohFySXyevFtLGmn0XHRKh/8VbB0VJCfTiA/XFKtC6Nd2RawCSSPFxIMyMTknOuPFRy7PlSrpRVKjkTdybDOuc8QYYNdKVWKmSdJ+xCii7iys0JHaXwzoT6VoO6+1Be2UUpIJdMPjubGGHzrpvBZLIhDAFWBRgfAigHoZuHikvLGT/dvxr/SfhgKfjUg0c7PUgAlyAAuCxxoPKvcWz4lOka+uMn5muO2dpiBFY41dY+0wUZY4Gp88V4Ec7++6xDwTVv5jp9KgFlkAeAHyrzDMrgMhDKeRByD8RWZ7/bQzMlhbySGWUgTPxkhEPMEcska92nrR5b2LQRRwwcCoihe1nu78CgLTNMTVLNNj/EulHlGAD+pP0rmeqb/ANxL/Nj9hQFw93GOboPVhUPeDZ3tFvJH3kZQ+DKeJGHmGANRYECnsWePM8A/uauxQEPY151sEcnIsoJHgeTD4EEVKlkAGSQABkk8gPHNVexux7QnJUlZhryDqJD9Xasz343nl2lMbGxJ6hSBPOvJvy8/d594yR4VWc1FWyYxcnSI2+O88u1pTZ2Olup+0c/7zXn/AAeA7+dFezNnpAnDGqoCeIhQQOLABIB8cVG3f2HFaxhIx3dp8dpj4n+1Wea+f29x5ZUujrYNdQXPZXbRg9llXiwI7jDA/hl4dVPkwGQfHI76rNuqsw6thoDz7weWlEe0oBOrJKAwcYIPh3enjQbf+1QzpDFw3DuMRDk4wNGfu0Hea0xzjkn7OGZyThH3dFDebKlhYIgEjn3VHvAE4DN4c60fcDcVoG9pvPtLj7gJyIx697enKu/R/us8SmW7Ui4Y5bLAjn3Y7vWjquvig+5dngnL4XQqVKlW5mPTUqVAcrmPiUjyrJJz7Lt23lx2Z14D6+6cf5a2A1k3SzCUNrMOcVypz5Fgcf5RUoBd0h7sR31sQx4XiBeM92cciO8Gs/sN97vZita3adaeDigcnkCvZPEfeTPxGDWwcXFASNcof0qnhshNBHHPbByo4ftcADTXHM8qgAf0cbFZrWe+n7Us+SrHU8IOeL4sPkBWjXSK6qWjMmmQMZ5+prhcWczoYw0caleHCoTgctCSO7yqxiTCgeAA+QoCBDxj3IFQebAfRQa7BJjzeMeik/Un9qmYp6Ajw25ByZGby0x9BXYmnJrMt9t6JbqV9nbP5j/arge7Gveob8Xd9PSG0lbJSbdIgb7bytfTts+wJ4Cf/NTr4AAFQ3LGmPPl41a7E2PDax9XCoUaZPex8Sa57C2PHaxCKIaDVmPNmxjiOP07qshXz+5tvK/CPSOvraygrfZ6L95+JoLXbd1fzyQ2TCGGI9u5IyTrjCjHMnOB34zRreKI4nMhAPAefJQQe0ayfdbfRLNZIWTij4y6leZPI89CNND51po6y5k1yimbMrSXRpO1tqGH2aMHiZ3EbyyasQRjjwuBniK6UV7v7ux2xZyTJM/+JK3vHyH4V8hWfbrbHuNozxXko6u3B4kB99uE5UAfhJ7+/Fa2K62LBGD8q5PBlyW6XQuGlSp63MRqVPSoBU1PTUAqzvpcjzaTeRRh68QrRKAuldc2lx/Avz4hUoBVu22beM+Q/QVZ1SbFuFis1eVgiIuWY8gABk1z2TEk8XWdc7oxYgh+yRk45d2KgFve3scSF5HVFAySxwKjbC2st1CJo1dUYnh4hgsAfeHkdcVnN1aptO+9mhXFrAeKaTJJcj7vEe7Og+Jo5snRLSMcZjGqrwDJwGPZAwe4YoC+zXgTKTgMCfAHWh8xRNr1VxN5vkD/ADED6UN727wcD+w7NRRcuPtpANIEOpLEacWOQz3iobSVslJvhHvfnemWWRtn7PI64j7eb7sCnmMj75HIVw2JsqO1iEUQ82c+87d7Mf0HdTbF2THbRCOPU54nc+87E5ZmPme7u+tTwK4O5uvI/GHR19bVUF5S7HzUm4uEtUMkjAMPkv8AdvKuF3dR26GSQjI+ONOWO9qhbE3dkvnE94pWAZMUB+9+d/r8/Cs9XXlJ8f39f6V2M6S/eSNYbEl2qeO44o7PJwmcSSEHQt+XnR/JYQxxf4ScMadkFQcBV8/IVMjIUADAHugDloOXwA+lQN4rjhtLhx3RP/SR+td7HjWOPijlyk5O2U/RZKW2ZbE+DfLjbH0otoK6Hj/6Vb6k+9/WfpRrWpUalSpUA9KlSoBqVKlQCoA6TXzCV/HJFF85F/vR8aAtuR+0XlnCdQZjcMPyxDIP85T5VKAWLs9XtjDIMq6FWHk3/SshmlvbCGSzjDPFcE9S4BJAzhlGPdYjGfiRW2zA8J4eeDjwzjSqvZ9nOsaIWjQKMaKWPrkkD6VAIW5+wVsbMIcceDJK2ObY5egGnwq12IuIIv4Qfnr+9c5dkBwQ8srZGPe4Rr5KBVLvdvEYAtraAPdSLhFPuxLyM0h7lABxnGTpUN0OyJvrvRIJPYrHDXTrl35rAmNZH88ch6VVbE2PHbR8EZLEnikkb35G72Y/oO6vexdmLbxlVJd5G6yaZvekc6k/wjuFT0TJAHM1w93beR+GPo6urgWNechkXOAOfhXnaW0I7WMvIRnlpzJPJVHeSa57U2olug5s7HhVVHbdu5VFWG7e6zF1ur3DTY7EXOOLJ0x4vjmfWs9XUc3+PsnY2aRE3f3YeeRbm+GMYaK37l7wz+LeX+lE+8e1BbQNKWReHGOI44tdVH5iM4rlYTBHvZWOFWTn5JCmf3oMs2NyReT6tIMxRn3Yoz7qgH7zLgk+Jx3V2vbhjSRz4QllmQrDeg4TU+/LKxHMcYJ4h5gEjyJoivdpB9lXQOA6wElAMcIdMqPPTQt4hqiW2zYkxwxqMZ7vHmKjbw3XAjgc5IJoseOEDjTyx9TWePM3Kj059dRhZa9DLA7Lh5aM408eM8/Ojms56CpM7Nxp2ZX5Z79dc6Z17q0avUjwCpqemqQPSpUqAalT0qA4Xb4Rj5UHbrDrdo3MndBHHAp/M5Lv9OGiva78MTk9w/ehborjJtZJm5zzPOfQ6L/lAqQGuaZmA5nFCt5vDFJfLZLMyMFJcDs8TaFVDEa6HOlWw2FBzZS555di39RqAV+++8ws4A0eHmlYRQJz4nPfp90czVBsyxESMeIyTyNx3EzaFz3Ko7kHILVcwFzePc4AhgzBbKBhQAe3IB4sfoBVi7ctcYOf9a8W1Jyi4xPbr40vcyXw0H7vwwzl7y6cOyyukcbHEcYjfAPBkZY4zrRBBtQSuYbcrJcYyq57I/MzKCFHf9Kir0OITxNdzKzHjkVAoQsefDkZA8K8mjryVtqjXZzq1R03F2xBNtG6MkkbSBUEJcqpAIPEkSdw0BONTWnFhQdedGdhJarbmMjgyUlz9sCTni4zz17jQbfptjY+qt7dZjQhgSwXlggdpcfiGRXWiklSOdJ27NFvrBpLC4QZDzRynzy/ER8gQKBd37szWsQUahQjDvV0wGBHqKu93OlOyuCqOxhcg+97mgye3yHfjPPFT9o7j200rTxvNA8nadoHAV/BirAqT5gVTJj80bYM3pO6IFzcLEheRgqqMkscDShrd+KXack93whbaGGWGEA5LOyYJx3DGfpRjs7o9t0frJ5Jrtxy69gUHgeBQFz54rP+jja0kUG2YkGkRaRB+HieRCMei5qMWDxZbNsPJwgh6AJc2UqnOVlxzJGqg6A8q1KvmTo43obZ9zhieqc4kHcRy4vUeVfSlpcpIgeNgysMhgcg16ZY3Ds8qdnemp6VUJFSpUqAVKlSoAW6TLkps6fhOGcCJfHMjBf3qfupaiK2RF5KAvyAH7VVdIw4ktIvx3Uf+TMn/wCaINkD7P4mpBn2/wDuw13NPPBxCaBEAC83A7WNNeIZOMVFPSQH2a6ueC6GIWGe0QRhpFHPixkY7jR/BbTJLOVRD1jhgzMcY4QMYAzQ/f8ARzDc3HtFwVzjVI0AT+Ik6ltedVJAvcva1xcI0cVs7cJAR1BEWO4M50yPLnRQ+5skmGv7nhj0zBCD2vytIdT6KB60f2VqkSLGgAVRgAV3xVVCKdlnkk1QO7IjtrZOC1tnVfyRFc+rEa/GpjbQn+7bN6s6j9M1bUgKuUI1g8pXMqqjeCnIx614klJlVByCl2+PZA/U/CplVGwX6wzy5zxTMi+SxHq/6lY/GgBnfHovtbzLx4t5ve40UcLH8y6Z9Rg0A9XtjYracU1sG1KgyRnPMn7yHnqdM+Nb3TNQHzlddI11c3Il42hGOFY42PACDnXPM48RWmbI2fBHfusaAJfW3WOR95jqW+PE5x51jF5g3rEAAMXbA5asTWorf8K7In/IImP8LBDXsyQqKIhy2jNt59jmNpI8YeJmB88H9xgijjoT3uwfY5WGG1iP5u9fj+o86fpc2eY7tZR7syg/8y6H6YPzrK7niglDxkqc8anwIOa0klOCZn0z68Bp6Fuj/ehb+1V8/aLhZQPxY5+h54oprwNNOmaoVKlSqAKlSpUAKb8L9pYnwnJ/+mSrbYMmVceDZ+YqHvjFlYG/BMp/mVl/UivewXw7DxH6f61ILie4RBl2CjzOP1qE21QdI0eTzAwv8x0poIVM83EAWHCykjOAVxpnuyDVkBUAg218xfq5I+AkcS65zg68u+p4NVW3mKCOUf7twT/CdGr1tdVKhmlkRfBPvZ5cgT8qAsWkA5kD41BuNt26aNMmfAHJ+QqpjtYW923mk85Mj+sj9K7LZyDSK2gj/iOT8lFAWOz9rRTFhGS3CMnskD61W7hvm0Hj11wD6+1y1bWEMig9ayE504F4QB4c9aH9xZQrX1v3w3TnHlLiQH/OaAK68XLYVj4An6V7qJth8QSnwjb+k0XYZ8tOc3fwJ+eT+9H5BbZUJ/4Vw6HyDKSPqBWdQP8A+a10wOZ9KMd1997WG2uILqOSbjk4kSPy0B4s9k6DWuhk/jx9lIOpWaLvPZm/2SkoH2saiUaZyVHC4+Iz9KxK/eN0IZsEePjRBc7930kQgtwtrAAQAO1IQSdGdvXuFCcNiOuRZMtxZz61XF5pVXBEqbsI+izef2O41PYbRh4jx9RzFfSsbggEHIIyDWHbmdHq3K9cjrGFbgOhJ5DJ8M61tllb9XGiZJ4FCZPM8IAyflWGer/JaJ3pUqVYFhUqVI0BC2tbmSJ1HvYyv8QOV+oFDtlPgq4OcEemM60WmghWEdzPbnQg9anmjknT0biHy8alAJdoP1bpN93HA58jyb0B/Wps90iDLsqjxJ/7zUTZziSLhbXA4SPLH9q6W+y41x2ckci3aI9M8qgEO82gJUZEikkDKRkLhddNC2K7bvrKIVWYYZezzBOByzjvqzxSoBEUqemoBUB7YmNltiGcnEF6ns8meSyJrG3xHZ+Io8oS6Q9nxXdpLAXUSjEkZ71ddQdOXh8aALAa5XkAkRkJwGUrkeYxWe7i7/ddAI5+BZ4R1cnG2OLh049fTXzo+sbrrF4sED6HzB8KdA+f9+dzEsZVLSGUspfGMAYONaHNiQjhBwPWj3pyuvtyvhEqj/mY5oY3btON4I/xMi/MjP0zXTxv22zF9kzb+yDbuitzaJJNfzDUD0OaGdskho2Bx2h/39K17pmscezSjlrEf6l/Q1ke3xmPPgR/arY5+WOyGqZtvQ9NmCdfCQH5qP7VoQrI+hC7y8yZ96NH/lYqf6hWu14M697NY9CpUqVYlhUqVKgGFBvSPsxyiXkA+2tcvw/8SM4LxfEDI8xRkK5zxBgVbUHTFACu7e2o5VSaIgo+np4gjxB7qLQaxraySbJuXkjQtaSODLGoOY2zrIPIjGTWi7F3ihaHrDKgjAyJCw4Md+WOgNTQCGlmgDbXSZFxCPZ8bX0xwMRBuAZ7y6qeWnl5iq+7j2lcjF3dLaKc/YWq/aY7uKUkgfCoAdbZ3jtbVc3E8cfdhj2jpnAXmTihqTpDEuRZWs057ncdXF8WbX5CqzZG6ECtxLGZZPvSPl3PmS1GNnsX8Zx5L+9SAQkG0ro4muEt1blHbplh5F25+uBUmy6PkY/avNKAdetkOPPsqADR3BaKmOEctM9/zrvilgELLo6s450nEeGRSoUaJrpnh8cZotVQBju5CnzQvvZv3aWIIkfjl7oY8F/j+H41AMg6YZuK/dfzqv8AKgq26NrDrb6LTSMGQ/AAD6kUM7XmfaFx7VI0UHE2kZ4iwwQPDUnQ58q23cTdYWaMxYO8mO1wkYUDRddeZya9frJY6+TPxdnvpH2b11hMAMsmJV8cqc4+IyPjWBbUTiiYDHj/AKV9RyxhgQRkEYIrMtodHdrbpNNcySPCuWWNAFOO5S3MnUDuquHKoxaZMo2wc6CZcTkeMbp9VYfpW5185btbXNhOZrWMMhBUwuxIwTzV+YbAA10rVNi9KNjNhWZoZNAUkGMH1Gh9ayyTUpWi6i0HNKvEcgYAqQQdQRqD8aVZg90qVI0AwpGnFNQFftfZqzRlSAcjByNCPA+IrKdrbmSyT9SzrHZxkBYY9Ce859dda2aqvauyutYMpAIGDkcxUgG9lxLbQiG3RYxyLKO22mBk9586tNm7HLENJkDnj73xq1s9lomD7zeJ/tU8CgOcUKqMKAB4CulKkKgCp6Y09AU28WxTcJhZ5oHAPC0T4+DAggj61j0HRBePIxeRVycly2S35tNfnW80sUJMit+hQHWS+lz+RQPq2a03YOyVtYI4Vd3CDHHIeJ28yasaVCBVX7csnmhaNHVC33mQOP5W0qwpsUBkt90RTO7OL7BJyfssD5KcVX3XQvctjN5GceMZz+tbXSoTYM7k7ty2MfVPcvOvJVZQAnjg+98CaVEtKhB//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10" name="9 CuadroTexto"/>
          <p:cNvSpPr txBox="1"/>
          <p:nvPr/>
        </p:nvSpPr>
        <p:spPr>
          <a:xfrm>
            <a:off x="155575" y="1242976"/>
            <a:ext cx="8808913" cy="800219"/>
          </a:xfrm>
          <a:prstGeom prst="rect">
            <a:avLst/>
          </a:prstGeom>
          <a:solidFill>
            <a:schemeClr val="accent1"/>
          </a:solidFill>
        </p:spPr>
        <p:txBody>
          <a:bodyPr wrap="square" rtlCol="0">
            <a:spAutoFit/>
          </a:bodyPr>
          <a:lstStyle/>
          <a:p>
            <a:pPr algn="ctr"/>
            <a:r>
              <a:rPr lang="es-ES" sz="2300" b="1" dirty="0" smtClean="0"/>
              <a:t>Principios y elementos del proceso de Rendición de Cuentas</a:t>
            </a:r>
          </a:p>
          <a:p>
            <a:pPr algn="ctr"/>
            <a:r>
              <a:rPr lang="es-ES" sz="2300" b="1" dirty="0" smtClean="0"/>
              <a:t> </a:t>
            </a:r>
            <a:r>
              <a:rPr lang="es-ES" sz="2300" dirty="0" smtClean="0">
                <a:solidFill>
                  <a:srgbClr val="FF0000"/>
                </a:solidFill>
                <a:hlinkClick r:id="rId2" action="ppaction://hlinksldjump"/>
              </a:rPr>
              <a:t>Artículo 49</a:t>
            </a:r>
            <a:endParaRPr lang="es-ES" sz="2300" dirty="0" smtClean="0"/>
          </a:p>
        </p:txBody>
      </p:sp>
      <p:sp>
        <p:nvSpPr>
          <p:cNvPr id="18" name="17 CuadroTexto"/>
          <p:cNvSpPr txBox="1"/>
          <p:nvPr/>
        </p:nvSpPr>
        <p:spPr>
          <a:xfrm>
            <a:off x="6156176" y="3096940"/>
            <a:ext cx="3000498" cy="2562240"/>
          </a:xfrm>
          <a:prstGeom prst="rect">
            <a:avLst/>
          </a:prstGeom>
          <a:noFill/>
        </p:spPr>
        <p:txBody>
          <a:bodyPr wrap="square" rtlCol="0">
            <a:spAutoFit/>
          </a:bodyPr>
          <a:lstStyle/>
          <a:p>
            <a:pPr marL="285750" indent="-285750">
              <a:lnSpc>
                <a:spcPct val="150000"/>
              </a:lnSpc>
              <a:buFont typeface="Wingdings" panose="05000000000000000000" pitchFamily="2" charset="2"/>
              <a:buChar char="ü"/>
            </a:pPr>
            <a:r>
              <a:rPr lang="es-ES" sz="1900" dirty="0" smtClean="0">
                <a:solidFill>
                  <a:srgbClr val="0617BA"/>
                </a:solidFill>
              </a:rPr>
              <a:t>Información</a:t>
            </a:r>
          </a:p>
          <a:p>
            <a:pPr marL="285750" indent="-285750">
              <a:lnSpc>
                <a:spcPct val="150000"/>
              </a:lnSpc>
              <a:buFont typeface="Wingdings" panose="05000000000000000000" pitchFamily="2" charset="2"/>
              <a:buChar char="ü"/>
            </a:pPr>
            <a:r>
              <a:rPr lang="es-ES" sz="1900" dirty="0" smtClean="0">
                <a:solidFill>
                  <a:srgbClr val="0617BA"/>
                </a:solidFill>
              </a:rPr>
              <a:t> Lenguaje comprensivo al ciudadano</a:t>
            </a:r>
          </a:p>
          <a:p>
            <a:pPr marL="285750" indent="-285750">
              <a:lnSpc>
                <a:spcPct val="150000"/>
              </a:lnSpc>
              <a:buFont typeface="Wingdings" panose="05000000000000000000" pitchFamily="2" charset="2"/>
              <a:buChar char="ü"/>
            </a:pPr>
            <a:r>
              <a:rPr lang="es-ES" sz="1900" dirty="0" smtClean="0">
                <a:solidFill>
                  <a:srgbClr val="0617BA"/>
                </a:solidFill>
              </a:rPr>
              <a:t>Dialogo </a:t>
            </a:r>
          </a:p>
          <a:p>
            <a:pPr marL="285750" indent="-285750">
              <a:lnSpc>
                <a:spcPct val="150000"/>
              </a:lnSpc>
              <a:buFont typeface="Wingdings" panose="05000000000000000000" pitchFamily="2" charset="2"/>
              <a:buChar char="ü"/>
            </a:pPr>
            <a:r>
              <a:rPr lang="es-ES" sz="1900" dirty="0" smtClean="0">
                <a:solidFill>
                  <a:srgbClr val="0617BA"/>
                </a:solidFill>
              </a:rPr>
              <a:t> Incentivos </a:t>
            </a:r>
          </a:p>
          <a:p>
            <a:pPr>
              <a:buFont typeface="Arial" pitchFamily="34" charset="0"/>
              <a:buChar char="•"/>
            </a:pPr>
            <a:endParaRPr lang="es-ES" dirty="0"/>
          </a:p>
        </p:txBody>
      </p:sp>
      <p:sp>
        <p:nvSpPr>
          <p:cNvPr id="19" name="18 Flecha curvada hacia arriba"/>
          <p:cNvSpPr/>
          <p:nvPr/>
        </p:nvSpPr>
        <p:spPr>
          <a:xfrm>
            <a:off x="1187624" y="5307033"/>
            <a:ext cx="6468801" cy="1384538"/>
          </a:xfrm>
          <a:prstGeom prst="curvedUpArrow">
            <a:avLst/>
          </a:prstGeom>
          <a:solidFill>
            <a:schemeClr val="accent2">
              <a:lumMod val="40000"/>
              <a:lumOff val="6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endParaRPr lang="es-ES">
              <a:solidFill>
                <a:schemeClr val="tx1"/>
              </a:solidFill>
              <a:cs typeface="Arial" panose="020B0604020202020204" pitchFamily="34" charset="0"/>
            </a:endParaRPr>
          </a:p>
        </p:txBody>
      </p:sp>
      <p:sp>
        <p:nvSpPr>
          <p:cNvPr id="20" name="19 CuadroTexto"/>
          <p:cNvSpPr txBox="1"/>
          <p:nvPr/>
        </p:nvSpPr>
        <p:spPr>
          <a:xfrm>
            <a:off x="4037925" y="5744664"/>
            <a:ext cx="1500198" cy="369332"/>
          </a:xfrm>
          <a:prstGeom prst="rect">
            <a:avLst/>
          </a:prstGeom>
          <a:solidFill>
            <a:schemeClr val="accent1"/>
          </a:solidFill>
        </p:spPr>
        <p:txBody>
          <a:bodyPr wrap="square" rtlCol="0">
            <a:spAutoFit/>
          </a:bodyPr>
          <a:lstStyle/>
          <a:p>
            <a:pPr algn="ctr"/>
            <a:r>
              <a:rPr lang="es-ES" dirty="0" smtClean="0"/>
              <a:t>Basados en</a:t>
            </a:r>
            <a:endParaRPr lang="es-ES" dirty="0"/>
          </a:p>
        </p:txBody>
      </p:sp>
      <p:sp>
        <p:nvSpPr>
          <p:cNvPr id="3" name="2 Rectángulo"/>
          <p:cNvSpPr/>
          <p:nvPr/>
        </p:nvSpPr>
        <p:spPr>
          <a:xfrm>
            <a:off x="155575" y="3016149"/>
            <a:ext cx="3212483" cy="2723823"/>
          </a:xfrm>
          <a:prstGeom prst="rect">
            <a:avLst/>
          </a:prstGeom>
        </p:spPr>
        <p:txBody>
          <a:bodyPr wrap="square">
            <a:spAutoFit/>
          </a:bodyPr>
          <a:lstStyle/>
          <a:p>
            <a:pPr lvl="0">
              <a:lnSpc>
                <a:spcPct val="150000"/>
              </a:lnSpc>
              <a:buFont typeface="Arial" pitchFamily="34" charset="0"/>
              <a:buChar char="•"/>
            </a:pPr>
            <a:r>
              <a:rPr lang="es-ES" sz="1900" dirty="0">
                <a:solidFill>
                  <a:srgbClr val="0617BA"/>
                </a:solidFill>
              </a:rPr>
              <a:t>Continuidad y permanencia</a:t>
            </a:r>
          </a:p>
          <a:p>
            <a:pPr lvl="0">
              <a:lnSpc>
                <a:spcPct val="150000"/>
              </a:lnSpc>
              <a:buFont typeface="Arial" pitchFamily="34" charset="0"/>
              <a:buChar char="•"/>
            </a:pPr>
            <a:r>
              <a:rPr lang="es-ES" sz="1900" dirty="0">
                <a:solidFill>
                  <a:srgbClr val="0617BA"/>
                </a:solidFill>
              </a:rPr>
              <a:t> Apertura y transparencia</a:t>
            </a:r>
          </a:p>
          <a:p>
            <a:pPr lvl="0">
              <a:lnSpc>
                <a:spcPct val="150000"/>
              </a:lnSpc>
              <a:buFont typeface="Arial" pitchFamily="34" charset="0"/>
              <a:buChar char="•"/>
            </a:pPr>
            <a:r>
              <a:rPr lang="es-ES" sz="1900" dirty="0">
                <a:solidFill>
                  <a:srgbClr val="0617BA"/>
                </a:solidFill>
              </a:rPr>
              <a:t> Amplia difusión y visibilidad</a:t>
            </a:r>
          </a:p>
          <a:p>
            <a:pPr lvl="0">
              <a:lnSpc>
                <a:spcPct val="150000"/>
              </a:lnSpc>
            </a:pPr>
            <a:endParaRPr lang="es-ES" sz="1900" dirty="0">
              <a:solidFill>
                <a:srgbClr val="0617BA"/>
              </a:solidFill>
            </a:endParaRPr>
          </a:p>
        </p:txBody>
      </p:sp>
      <p:sp>
        <p:nvSpPr>
          <p:cNvPr id="5" name="4 Rectángulo"/>
          <p:cNvSpPr/>
          <p:nvPr/>
        </p:nvSpPr>
        <p:spPr>
          <a:xfrm>
            <a:off x="303782" y="2204864"/>
            <a:ext cx="8512497" cy="830997"/>
          </a:xfrm>
          <a:prstGeom prst="rect">
            <a:avLst/>
          </a:prstGeom>
        </p:spPr>
        <p:txBody>
          <a:bodyPr wrap="square">
            <a:spAutoFit/>
          </a:bodyPr>
          <a:lstStyle/>
          <a:p>
            <a:pPr algn="ctr"/>
            <a:r>
              <a:rPr lang="es-CO" sz="2400" dirty="0"/>
              <a:t> P</a:t>
            </a:r>
            <a:r>
              <a:rPr lang="es-CO" sz="2400" dirty="0" smtClean="0"/>
              <a:t>roceso </a:t>
            </a:r>
            <a:r>
              <a:rPr lang="es-CO" sz="2400" dirty="0"/>
              <a:t>que se constituye en una </a:t>
            </a:r>
            <a:r>
              <a:rPr lang="es-CO" sz="2400" b="1" dirty="0"/>
              <a:t>actitud</a:t>
            </a:r>
            <a:r>
              <a:rPr lang="es-CO" sz="2400" dirty="0"/>
              <a:t> </a:t>
            </a:r>
            <a:r>
              <a:rPr lang="es-CO" sz="2400" u="sng" dirty="0"/>
              <a:t>permanente</a:t>
            </a:r>
            <a:r>
              <a:rPr lang="es-CO" sz="2400" dirty="0"/>
              <a:t> del</a:t>
            </a:r>
          </a:p>
          <a:p>
            <a:pPr algn="ctr"/>
            <a:r>
              <a:rPr lang="es-CO" sz="2400" dirty="0"/>
              <a:t>servidor público</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8057" y="3336667"/>
            <a:ext cx="2664296" cy="22878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2636872"/>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p:cNvPicPr>
            <a:picLocks noChangeAspect="1" noChangeArrowheads="1"/>
          </p:cNvPicPr>
          <p:nvPr/>
        </p:nvPicPr>
        <p:blipFill rotWithShape="1">
          <a:blip r:embed="rId2" cstate="print">
            <a:extLst/>
          </a:blip>
          <a:srcRect t="35808" r="59553"/>
          <a:stretch/>
        </p:blipFill>
        <p:spPr bwMode="auto">
          <a:xfrm>
            <a:off x="1398120" y="3928379"/>
            <a:ext cx="768215" cy="1229989"/>
          </a:xfrm>
          <a:prstGeom prst="rect">
            <a:avLst/>
          </a:prstGeom>
          <a:ln>
            <a:noFill/>
          </a:ln>
          <a:effectLst>
            <a:softEdge rad="112500"/>
          </a:effectLst>
          <a:extLst/>
        </p:spPr>
      </p:pic>
      <p:sp>
        <p:nvSpPr>
          <p:cNvPr id="4" name="3 Flecha derecha"/>
          <p:cNvSpPr/>
          <p:nvPr/>
        </p:nvSpPr>
        <p:spPr>
          <a:xfrm>
            <a:off x="2689718" y="2791875"/>
            <a:ext cx="3538466" cy="1300338"/>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defRPr/>
            </a:pPr>
            <a:r>
              <a:rPr lang="en-US" sz="2000" dirty="0" err="1">
                <a:solidFill>
                  <a:schemeClr val="tx1">
                    <a:lumMod val="75000"/>
                    <a:lumOff val="25000"/>
                  </a:schemeClr>
                </a:solidFill>
                <a:latin typeface="Arial Narrow" pitchFamily="34" charset="0"/>
              </a:rPr>
              <a:t>Obligado</a:t>
            </a:r>
            <a:r>
              <a:rPr lang="en-US" sz="2000" dirty="0">
                <a:solidFill>
                  <a:schemeClr val="tx1">
                    <a:lumMod val="75000"/>
                    <a:lumOff val="25000"/>
                  </a:schemeClr>
                </a:solidFill>
                <a:latin typeface="Arial Narrow" pitchFamily="34" charset="0"/>
              </a:rPr>
              <a:t> a </a:t>
            </a:r>
            <a:r>
              <a:rPr lang="es-CO" sz="2000" dirty="0">
                <a:solidFill>
                  <a:schemeClr val="tx1">
                    <a:lumMod val="75000"/>
                    <a:lumOff val="25000"/>
                  </a:schemeClr>
                </a:solidFill>
                <a:latin typeface="Arial Narrow" pitchFamily="34" charset="0"/>
              </a:rPr>
              <a:t>informar, explicar y justificar </a:t>
            </a:r>
            <a:r>
              <a:rPr lang="es-CO" sz="2000" dirty="0" smtClean="0">
                <a:solidFill>
                  <a:schemeClr val="tx1">
                    <a:lumMod val="75000"/>
                    <a:lumOff val="25000"/>
                  </a:schemeClr>
                </a:solidFill>
                <a:latin typeface="Arial Narrow" pitchFamily="34" charset="0"/>
              </a:rPr>
              <a:t>decisiones en público</a:t>
            </a:r>
            <a:endParaRPr lang="es-CO" sz="2000" dirty="0">
              <a:solidFill>
                <a:schemeClr val="tx1">
                  <a:lumMod val="75000"/>
                  <a:lumOff val="25000"/>
                </a:schemeClr>
              </a:solidFill>
              <a:latin typeface="Arial Narrow" pitchFamily="34" charset="0"/>
            </a:endParaRPr>
          </a:p>
        </p:txBody>
      </p:sp>
      <p:sp>
        <p:nvSpPr>
          <p:cNvPr id="6" name="5 CuadroTexto"/>
          <p:cNvSpPr txBox="1">
            <a:spLocks noChangeArrowheads="1"/>
          </p:cNvSpPr>
          <p:nvPr/>
        </p:nvSpPr>
        <p:spPr bwMode="auto">
          <a:xfrm>
            <a:off x="6764631" y="2719666"/>
            <a:ext cx="1850908" cy="677108"/>
          </a:xfrm>
          <a:prstGeom prst="rect">
            <a:avLst/>
          </a:prstGeom>
          <a:noFill/>
          <a:ln w="9525">
            <a:noFill/>
            <a:miter lim="800000"/>
            <a:headEnd/>
            <a:tailEnd/>
          </a:ln>
        </p:spPr>
        <p:txBody>
          <a:bodyPr wrap="square">
            <a:spAutoFit/>
          </a:bodyPr>
          <a:lstStyle/>
          <a:p>
            <a:r>
              <a:rPr lang="es-CO" sz="2000" b="1" dirty="0" smtClean="0">
                <a:solidFill>
                  <a:srgbClr val="00B050"/>
                </a:solidFill>
                <a:latin typeface="Lucida Sans Unicode" pitchFamily="34" charset="0"/>
              </a:rPr>
              <a:t>Derechos</a:t>
            </a:r>
          </a:p>
          <a:p>
            <a:r>
              <a:rPr lang="es-CO" b="1" dirty="0" smtClean="0">
                <a:solidFill>
                  <a:srgbClr val="00B050"/>
                </a:solidFill>
                <a:latin typeface="Lucida Sans Unicode" pitchFamily="34" charset="0"/>
              </a:rPr>
              <a:t>ciudadanos</a:t>
            </a:r>
            <a:endParaRPr lang="es-CO" b="1" dirty="0">
              <a:solidFill>
                <a:srgbClr val="00B050"/>
              </a:solidFill>
              <a:latin typeface="Lucida Sans Unicode" pitchFamily="34" charset="0"/>
            </a:endParaRPr>
          </a:p>
        </p:txBody>
      </p:sp>
      <p:sp>
        <p:nvSpPr>
          <p:cNvPr id="9" name="8 CuadroTexto"/>
          <p:cNvSpPr txBox="1">
            <a:spLocks noChangeArrowheads="1"/>
          </p:cNvSpPr>
          <p:nvPr/>
        </p:nvSpPr>
        <p:spPr bwMode="auto">
          <a:xfrm>
            <a:off x="874740" y="2708921"/>
            <a:ext cx="1814977" cy="677108"/>
          </a:xfrm>
          <a:prstGeom prst="rect">
            <a:avLst/>
          </a:prstGeom>
          <a:noFill/>
          <a:ln w="9525">
            <a:noFill/>
            <a:miter lim="800000"/>
            <a:headEnd/>
            <a:tailEnd/>
          </a:ln>
        </p:spPr>
        <p:txBody>
          <a:bodyPr wrap="square">
            <a:spAutoFit/>
          </a:bodyPr>
          <a:lstStyle/>
          <a:p>
            <a:r>
              <a:rPr lang="en-US" sz="2000" b="1" dirty="0" err="1" smtClean="0">
                <a:solidFill>
                  <a:srgbClr val="0070C0"/>
                </a:solidFill>
                <a:latin typeface="Lucida Sans Unicode" pitchFamily="34" charset="0"/>
              </a:rPr>
              <a:t>Obligaciones</a:t>
            </a:r>
            <a:endParaRPr lang="en-US" sz="2000" b="1" dirty="0" smtClean="0">
              <a:solidFill>
                <a:srgbClr val="0070C0"/>
              </a:solidFill>
              <a:latin typeface="Lucida Sans Unicode" pitchFamily="34" charset="0"/>
            </a:endParaRPr>
          </a:p>
          <a:p>
            <a:r>
              <a:rPr lang="en-US" b="1" dirty="0" err="1">
                <a:solidFill>
                  <a:srgbClr val="0070C0"/>
                </a:solidFill>
                <a:latin typeface="Lucida Sans Unicode" pitchFamily="34" charset="0"/>
              </a:rPr>
              <a:t>e</a:t>
            </a:r>
            <a:r>
              <a:rPr lang="en-US" b="1" dirty="0" err="1" smtClean="0">
                <a:solidFill>
                  <a:srgbClr val="0070C0"/>
                </a:solidFill>
                <a:latin typeface="Lucida Sans Unicode" pitchFamily="34" charset="0"/>
              </a:rPr>
              <a:t>ntidades</a:t>
            </a:r>
            <a:endParaRPr lang="es-CO" b="1" dirty="0">
              <a:solidFill>
                <a:srgbClr val="0070C0"/>
              </a:solidFill>
              <a:latin typeface="Lucida Sans Unicode" pitchFamily="34" charset="0"/>
            </a:endParaRPr>
          </a:p>
        </p:txBody>
      </p:sp>
      <p:sp>
        <p:nvSpPr>
          <p:cNvPr id="8" name="7 Rectángulo"/>
          <p:cNvSpPr/>
          <p:nvPr/>
        </p:nvSpPr>
        <p:spPr>
          <a:xfrm>
            <a:off x="2027357" y="3241604"/>
            <a:ext cx="662361" cy="923330"/>
          </a:xfrm>
          <a:prstGeom prst="rect">
            <a:avLst/>
          </a:prstGeom>
          <a:noFill/>
        </p:spPr>
        <p:txBody>
          <a:bodyPr wrap="non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es-ES" sz="5400" b="1" cap="all"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rPr>
              <a:t>a</a:t>
            </a:r>
          </a:p>
        </p:txBody>
      </p:sp>
      <p:sp>
        <p:nvSpPr>
          <p:cNvPr id="12" name="11 Rectángulo"/>
          <p:cNvSpPr/>
          <p:nvPr/>
        </p:nvSpPr>
        <p:spPr>
          <a:xfrm>
            <a:off x="6335559" y="3304441"/>
            <a:ext cx="639971" cy="923330"/>
          </a:xfrm>
          <a:prstGeom prst="rect">
            <a:avLst/>
          </a:prstGeom>
          <a:noFill/>
          <a:ln>
            <a:noFill/>
          </a:ln>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es-ES" sz="5400" b="1" cap="all" dirty="0">
                <a:ln w="0"/>
                <a:solidFill>
                  <a:srgbClr val="00B050"/>
                </a:solidFill>
                <a:effectLst>
                  <a:reflection blurRad="12700" stA="50000" endPos="50000" dist="5000" dir="5400000" sy="-100000" rotWithShape="0"/>
                </a:effectLst>
              </a:rPr>
              <a:t>B</a:t>
            </a:r>
          </a:p>
        </p:txBody>
      </p:sp>
      <p:pic>
        <p:nvPicPr>
          <p:cNvPr id="13" name="Picture 8"/>
          <p:cNvPicPr>
            <a:picLocks noChangeAspect="1" noChangeArrowheads="1"/>
          </p:cNvPicPr>
          <p:nvPr/>
        </p:nvPicPr>
        <p:blipFill rotWithShape="1">
          <a:blip r:embed="rId2" cstate="print">
            <a:extLst/>
          </a:blip>
          <a:srcRect t="35808" r="59553"/>
          <a:stretch/>
        </p:blipFill>
        <p:spPr bwMode="auto">
          <a:xfrm>
            <a:off x="814667" y="3529098"/>
            <a:ext cx="655039" cy="1048782"/>
          </a:xfrm>
          <a:prstGeom prst="rect">
            <a:avLst/>
          </a:prstGeom>
          <a:ln>
            <a:noFill/>
          </a:ln>
          <a:effectLst>
            <a:softEdge rad="112500"/>
          </a:effectLst>
          <a:extLst/>
        </p:spPr>
      </p:pic>
      <p:pic>
        <p:nvPicPr>
          <p:cNvPr id="14" name="Picture 8"/>
          <p:cNvPicPr>
            <a:picLocks noChangeAspect="1" noChangeArrowheads="1"/>
          </p:cNvPicPr>
          <p:nvPr/>
        </p:nvPicPr>
        <p:blipFill>
          <a:blip r:embed="rId2" cstate="print"/>
          <a:srcRect t="35808" r="59554"/>
          <a:stretch>
            <a:fillRect/>
          </a:stretch>
        </p:blipFill>
        <p:spPr bwMode="auto">
          <a:xfrm>
            <a:off x="159029" y="3580286"/>
            <a:ext cx="655638" cy="1047750"/>
          </a:xfrm>
          <a:prstGeom prst="rect">
            <a:avLst/>
          </a:prstGeom>
          <a:noFill/>
          <a:ln w="9525">
            <a:noFill/>
            <a:miter lim="800000"/>
            <a:headEnd/>
            <a:tailEnd/>
          </a:ln>
        </p:spPr>
      </p:pic>
      <p:pic>
        <p:nvPicPr>
          <p:cNvPr id="15" name="Picture 8"/>
          <p:cNvPicPr>
            <a:picLocks noChangeAspect="1" noChangeArrowheads="1"/>
          </p:cNvPicPr>
          <p:nvPr/>
        </p:nvPicPr>
        <p:blipFill rotWithShape="1">
          <a:blip r:embed="rId2" cstate="print">
            <a:extLst/>
          </a:blip>
          <a:srcRect t="35808" r="59553"/>
          <a:stretch/>
        </p:blipFill>
        <p:spPr bwMode="auto">
          <a:xfrm>
            <a:off x="797204" y="4633977"/>
            <a:ext cx="655039" cy="1048782"/>
          </a:xfrm>
          <a:prstGeom prst="rect">
            <a:avLst/>
          </a:prstGeom>
          <a:ln>
            <a:noFill/>
          </a:ln>
          <a:effectLst>
            <a:softEdge rad="112500"/>
          </a:effectLst>
          <a:extLst/>
        </p:spPr>
      </p:pic>
      <p:pic>
        <p:nvPicPr>
          <p:cNvPr id="20" name="Picture 8"/>
          <p:cNvPicPr>
            <a:picLocks noChangeAspect="1" noChangeArrowheads="1"/>
          </p:cNvPicPr>
          <p:nvPr/>
        </p:nvPicPr>
        <p:blipFill>
          <a:blip r:embed="rId3" cstate="print"/>
          <a:srcRect t="35808" r="59554"/>
          <a:stretch>
            <a:fillRect/>
          </a:stretch>
        </p:blipFill>
        <p:spPr bwMode="auto">
          <a:xfrm>
            <a:off x="333654" y="2791875"/>
            <a:ext cx="463550" cy="742950"/>
          </a:xfrm>
          <a:prstGeom prst="rect">
            <a:avLst/>
          </a:prstGeom>
          <a:noFill/>
          <a:ln w="9525">
            <a:noFill/>
            <a:miter lim="800000"/>
            <a:headEnd/>
            <a:tailEnd/>
          </a:ln>
        </p:spPr>
      </p:pic>
      <p:sp>
        <p:nvSpPr>
          <p:cNvPr id="11" name="10 Rectángulo redondeado"/>
          <p:cNvSpPr/>
          <p:nvPr/>
        </p:nvSpPr>
        <p:spPr>
          <a:xfrm>
            <a:off x="218666" y="2348880"/>
            <a:ext cx="8745822" cy="4032448"/>
          </a:xfrm>
          <a:prstGeom prst="roundRect">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a:solidFill>
                <a:prstClr val="white"/>
              </a:solidFill>
            </a:endParaRPr>
          </a:p>
        </p:txBody>
      </p:sp>
      <p:pic>
        <p:nvPicPr>
          <p:cNvPr id="10247" name="Picture 7"/>
          <p:cNvPicPr>
            <a:picLocks noChangeAspect="1" noChangeArrowheads="1"/>
          </p:cNvPicPr>
          <p:nvPr/>
        </p:nvPicPr>
        <p:blipFill>
          <a:blip r:embed="rId4" cstate="print">
            <a:extLst/>
          </a:blip>
          <a:srcRect/>
          <a:stretch>
            <a:fillRect/>
          </a:stretch>
        </p:blipFill>
        <p:spPr bwMode="auto">
          <a:xfrm>
            <a:off x="7105437" y="3576800"/>
            <a:ext cx="787310" cy="1196401"/>
          </a:xfrm>
          <a:prstGeom prst="rect">
            <a:avLst/>
          </a:prstGeom>
          <a:ln>
            <a:noFill/>
          </a:ln>
          <a:effectLst>
            <a:softEdge rad="112500"/>
          </a:effectLst>
          <a:extLst/>
        </p:spPr>
      </p:pic>
      <p:pic>
        <p:nvPicPr>
          <p:cNvPr id="28" name="Picture 8"/>
          <p:cNvPicPr>
            <a:picLocks noChangeAspect="1" noChangeArrowheads="1"/>
          </p:cNvPicPr>
          <p:nvPr/>
        </p:nvPicPr>
        <p:blipFill rotWithShape="1">
          <a:blip r:embed="rId2" cstate="print">
            <a:extLst/>
          </a:blip>
          <a:srcRect l="63948" t="35808"/>
          <a:stretch/>
        </p:blipFill>
        <p:spPr bwMode="auto">
          <a:xfrm>
            <a:off x="6814167" y="4579010"/>
            <a:ext cx="466163" cy="8373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29" name="Picture 8"/>
          <p:cNvPicPr>
            <a:picLocks noChangeAspect="1" noChangeArrowheads="1"/>
          </p:cNvPicPr>
          <p:nvPr/>
        </p:nvPicPr>
        <p:blipFill rotWithShape="1">
          <a:blip r:embed="rId2" cstate="print">
            <a:extLst/>
          </a:blip>
          <a:srcRect l="63948" t="35808"/>
          <a:stretch/>
        </p:blipFill>
        <p:spPr bwMode="auto">
          <a:xfrm>
            <a:off x="6368604" y="4262943"/>
            <a:ext cx="521571" cy="9368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3" name="Picture 7"/>
          <p:cNvPicPr>
            <a:picLocks noChangeAspect="1" noChangeArrowheads="1"/>
          </p:cNvPicPr>
          <p:nvPr/>
        </p:nvPicPr>
        <p:blipFill>
          <a:blip r:embed="rId4" cstate="print"/>
          <a:srcRect/>
          <a:stretch>
            <a:fillRect/>
          </a:stretch>
        </p:blipFill>
        <p:spPr bwMode="auto">
          <a:xfrm rot="-326898">
            <a:off x="8046926" y="3477910"/>
            <a:ext cx="803557" cy="1220151"/>
          </a:xfrm>
          <a:prstGeom prst="rect">
            <a:avLst/>
          </a:prstGeom>
          <a:noFill/>
          <a:ln w="9525">
            <a:noFill/>
            <a:miter lim="800000"/>
            <a:headEnd/>
            <a:tailEnd/>
          </a:ln>
        </p:spPr>
      </p:pic>
      <p:pic>
        <p:nvPicPr>
          <p:cNvPr id="34" name="Picture 7"/>
          <p:cNvPicPr>
            <a:picLocks noChangeAspect="1" noChangeArrowheads="1"/>
          </p:cNvPicPr>
          <p:nvPr/>
        </p:nvPicPr>
        <p:blipFill>
          <a:blip r:embed="rId4" cstate="print"/>
          <a:srcRect/>
          <a:stretch>
            <a:fillRect/>
          </a:stretch>
        </p:blipFill>
        <p:spPr bwMode="auto">
          <a:xfrm rot="-326898">
            <a:off x="7779800" y="4207255"/>
            <a:ext cx="740806" cy="1126025"/>
          </a:xfrm>
          <a:prstGeom prst="rect">
            <a:avLst/>
          </a:prstGeom>
          <a:noFill/>
          <a:ln w="9525">
            <a:noFill/>
            <a:miter lim="800000"/>
            <a:headEnd/>
            <a:tailEnd/>
          </a:ln>
        </p:spPr>
      </p:pic>
      <p:pic>
        <p:nvPicPr>
          <p:cNvPr id="35" name="Picture 7"/>
          <p:cNvPicPr>
            <a:picLocks noChangeAspect="1" noChangeArrowheads="1"/>
          </p:cNvPicPr>
          <p:nvPr/>
        </p:nvPicPr>
        <p:blipFill>
          <a:blip r:embed="rId4" cstate="print"/>
          <a:srcRect/>
          <a:stretch>
            <a:fillRect/>
          </a:stretch>
        </p:blipFill>
        <p:spPr bwMode="auto">
          <a:xfrm rot="-326898">
            <a:off x="7070123" y="4422956"/>
            <a:ext cx="766952" cy="1164372"/>
          </a:xfrm>
          <a:prstGeom prst="rect">
            <a:avLst/>
          </a:prstGeom>
          <a:noFill/>
          <a:ln w="9525">
            <a:noFill/>
            <a:miter lim="800000"/>
            <a:headEnd/>
            <a:tailEnd/>
          </a:ln>
        </p:spPr>
      </p:pic>
      <p:sp>
        <p:nvSpPr>
          <p:cNvPr id="41" name="40 Flecha derecha"/>
          <p:cNvSpPr/>
          <p:nvPr/>
        </p:nvSpPr>
        <p:spPr>
          <a:xfrm flipH="1">
            <a:off x="2698796" y="4072339"/>
            <a:ext cx="3529385" cy="1548769"/>
          </a:xfrm>
          <a:prstGeom prst="rightArrow">
            <a:avLst/>
          </a:prstGeom>
          <a:solidFill>
            <a:srgbClr val="00B050"/>
          </a:solidFill>
          <a:ln>
            <a:noFill/>
          </a:ln>
        </p:spPr>
        <p:style>
          <a:lnRef idx="0">
            <a:schemeClr val="accent1"/>
          </a:lnRef>
          <a:fillRef idx="3">
            <a:schemeClr val="accent1"/>
          </a:fillRef>
          <a:effectRef idx="3">
            <a:schemeClr val="accent1"/>
          </a:effectRef>
          <a:fontRef idx="minor">
            <a:schemeClr val="lt1"/>
          </a:fontRef>
        </p:style>
        <p:txBody>
          <a:bodyPr anchor="ctr"/>
          <a:lstStyle/>
          <a:p>
            <a:pPr>
              <a:defRPr/>
            </a:pPr>
            <a:r>
              <a:rPr lang="en-US" sz="2000" dirty="0" smtClean="0">
                <a:solidFill>
                  <a:srgbClr val="0617BA"/>
                </a:solidFill>
                <a:latin typeface="Arial Narrow" pitchFamily="34" charset="0"/>
              </a:rPr>
              <a:t>Pregúnta, Debate</a:t>
            </a:r>
            <a:r>
              <a:rPr lang="en-US" sz="2000" dirty="0">
                <a:solidFill>
                  <a:srgbClr val="0617BA"/>
                </a:solidFill>
                <a:latin typeface="Arial Narrow" pitchFamily="34" charset="0"/>
              </a:rPr>
              <a:t>, </a:t>
            </a:r>
            <a:r>
              <a:rPr lang="en-US" sz="2000" dirty="0" smtClean="0">
                <a:solidFill>
                  <a:srgbClr val="0617BA"/>
                </a:solidFill>
                <a:latin typeface="Arial Narrow" pitchFamily="34" charset="0"/>
              </a:rPr>
              <a:t>evalúa</a:t>
            </a:r>
            <a:r>
              <a:rPr lang="en-US" sz="2000" dirty="0">
                <a:solidFill>
                  <a:srgbClr val="0617BA"/>
                </a:solidFill>
                <a:latin typeface="Arial Narrow" pitchFamily="34" charset="0"/>
              </a:rPr>
              <a:t>, </a:t>
            </a:r>
            <a:r>
              <a:rPr lang="en-US" sz="2000" dirty="0" err="1" smtClean="0">
                <a:solidFill>
                  <a:srgbClr val="0617BA"/>
                </a:solidFill>
                <a:latin typeface="Arial Narrow" pitchFamily="34" charset="0"/>
              </a:rPr>
              <a:t>sanciona</a:t>
            </a:r>
            <a:r>
              <a:rPr lang="en-US" sz="2000" dirty="0" smtClean="0">
                <a:solidFill>
                  <a:srgbClr val="0617BA"/>
                </a:solidFill>
                <a:latin typeface="Arial Narrow" pitchFamily="34" charset="0"/>
              </a:rPr>
              <a:t>, </a:t>
            </a:r>
            <a:r>
              <a:rPr lang="en-US" sz="2000" dirty="0" err="1" smtClean="0">
                <a:solidFill>
                  <a:srgbClr val="0617BA"/>
                </a:solidFill>
                <a:latin typeface="Arial Narrow" pitchFamily="34" charset="0"/>
              </a:rPr>
              <a:t>premia</a:t>
            </a:r>
            <a:endParaRPr lang="es-CO" sz="2000" dirty="0">
              <a:solidFill>
                <a:srgbClr val="0617BA"/>
              </a:solidFill>
              <a:latin typeface="Arial Narrow" pitchFamily="34" charset="0"/>
            </a:endParaRPr>
          </a:p>
        </p:txBody>
      </p:sp>
      <p:sp>
        <p:nvSpPr>
          <p:cNvPr id="44" name="43 CuadroTexto"/>
          <p:cNvSpPr txBox="1">
            <a:spLocks noChangeArrowheads="1"/>
          </p:cNvSpPr>
          <p:nvPr/>
        </p:nvSpPr>
        <p:spPr bwMode="auto">
          <a:xfrm>
            <a:off x="2698798" y="5737399"/>
            <a:ext cx="3457378" cy="369888"/>
          </a:xfrm>
          <a:prstGeom prst="rect">
            <a:avLst/>
          </a:prstGeom>
          <a:noFill/>
          <a:ln w="9525">
            <a:noFill/>
            <a:miter lim="800000"/>
            <a:headEnd/>
            <a:tailEnd/>
          </a:ln>
        </p:spPr>
        <p:txBody>
          <a:bodyPr wrap="square">
            <a:spAutoFit/>
          </a:bodyPr>
          <a:lstStyle/>
          <a:p>
            <a:pPr algn="ctr"/>
            <a:r>
              <a:rPr lang="en-US" b="1" dirty="0" err="1" smtClean="0">
                <a:solidFill>
                  <a:prstClr val="black"/>
                </a:solidFill>
                <a:latin typeface="Lucida Sans Unicode" pitchFamily="34" charset="0"/>
              </a:rPr>
              <a:t>Dimensión</a:t>
            </a:r>
            <a:r>
              <a:rPr lang="en-US" b="1" dirty="0" smtClean="0">
                <a:solidFill>
                  <a:prstClr val="black"/>
                </a:solidFill>
                <a:latin typeface="Lucida Sans Unicode" pitchFamily="34" charset="0"/>
              </a:rPr>
              <a:t> </a:t>
            </a:r>
            <a:r>
              <a:rPr lang="en-US" b="1" dirty="0" err="1" smtClean="0">
                <a:solidFill>
                  <a:prstClr val="black"/>
                </a:solidFill>
                <a:latin typeface="Lucida Sans Unicode" pitchFamily="34" charset="0"/>
              </a:rPr>
              <a:t>Política</a:t>
            </a:r>
            <a:r>
              <a:rPr lang="en-US" b="1" dirty="0" smtClean="0">
                <a:solidFill>
                  <a:prstClr val="black"/>
                </a:solidFill>
                <a:latin typeface="Lucida Sans Unicode" pitchFamily="34" charset="0"/>
              </a:rPr>
              <a:t> </a:t>
            </a:r>
            <a:endParaRPr lang="es-CO" b="1" dirty="0">
              <a:solidFill>
                <a:prstClr val="black"/>
              </a:solidFill>
              <a:latin typeface="Lucida Sans Unicode" pitchFamily="34" charset="0"/>
            </a:endParaRPr>
          </a:p>
        </p:txBody>
      </p:sp>
      <p:pic>
        <p:nvPicPr>
          <p:cNvPr id="40" name="Picture 8"/>
          <p:cNvPicPr>
            <a:picLocks noChangeAspect="1" noChangeArrowheads="1"/>
          </p:cNvPicPr>
          <p:nvPr/>
        </p:nvPicPr>
        <p:blipFill rotWithShape="1">
          <a:blip r:embed="rId2" cstate="print">
            <a:extLst/>
          </a:blip>
          <a:srcRect t="35808" r="59553"/>
          <a:stretch/>
        </p:blipFill>
        <p:spPr bwMode="auto">
          <a:xfrm>
            <a:off x="7495389" y="4584543"/>
            <a:ext cx="748952" cy="1199147"/>
          </a:xfrm>
          <a:prstGeom prst="rect">
            <a:avLst/>
          </a:prstGeom>
          <a:ln>
            <a:noFill/>
          </a:ln>
          <a:effectLst>
            <a:softEdge rad="112500"/>
          </a:effectLst>
          <a:extLst/>
        </p:spPr>
      </p:pic>
      <p:sp>
        <p:nvSpPr>
          <p:cNvPr id="42" name="41 Rectángulo"/>
          <p:cNvSpPr/>
          <p:nvPr/>
        </p:nvSpPr>
        <p:spPr>
          <a:xfrm>
            <a:off x="218666" y="1269959"/>
            <a:ext cx="8745822" cy="707886"/>
          </a:xfrm>
          <a:prstGeom prst="rect">
            <a:avLst/>
          </a:prstGeom>
          <a:ln>
            <a:solidFill>
              <a:schemeClr val="tx2">
                <a:lumMod val="60000"/>
                <a:lumOff val="40000"/>
              </a:schemeClr>
            </a:solidFill>
          </a:ln>
        </p:spPr>
        <p:txBody>
          <a:bodyPr wrap="square">
            <a:spAutoFit/>
          </a:bodyPr>
          <a:lstStyle/>
          <a:p>
            <a:pPr algn="ctr"/>
            <a:r>
              <a:rPr lang="es-CO" sz="4000" b="1" dirty="0">
                <a:solidFill>
                  <a:srgbClr val="0617BA"/>
                </a:solidFill>
                <a:effectLst>
                  <a:outerShdw blurRad="38100" dist="38100" dir="2700000" algn="tl">
                    <a:srgbClr val="000000">
                      <a:alpha val="43137"/>
                    </a:srgbClr>
                  </a:outerShdw>
                </a:effectLst>
              </a:rPr>
              <a:t>¿Qué es la </a:t>
            </a:r>
            <a:r>
              <a:rPr lang="es-CO" sz="4000" b="1" dirty="0" smtClean="0">
                <a:solidFill>
                  <a:srgbClr val="0617BA"/>
                </a:solidFill>
                <a:effectLst>
                  <a:outerShdw blurRad="38100" dist="38100" dir="2700000" algn="tl">
                    <a:srgbClr val="000000">
                      <a:alpha val="43137"/>
                    </a:srgbClr>
                  </a:outerShdw>
                </a:effectLst>
              </a:rPr>
              <a:t>rendición </a:t>
            </a:r>
            <a:r>
              <a:rPr lang="es-CO" sz="4000" b="1" dirty="0">
                <a:solidFill>
                  <a:srgbClr val="0617BA"/>
                </a:solidFill>
                <a:effectLst>
                  <a:outerShdw blurRad="38100" dist="38100" dir="2700000" algn="tl">
                    <a:srgbClr val="000000">
                      <a:alpha val="43137"/>
                    </a:srgbClr>
                  </a:outerShdw>
                </a:effectLst>
              </a:rPr>
              <a:t>de </a:t>
            </a:r>
            <a:r>
              <a:rPr lang="es-CO" sz="4000" b="1" dirty="0" smtClean="0">
                <a:solidFill>
                  <a:srgbClr val="0617BA"/>
                </a:solidFill>
                <a:effectLst>
                  <a:outerShdw blurRad="38100" dist="38100" dir="2700000" algn="tl">
                    <a:srgbClr val="000000">
                      <a:alpha val="43137"/>
                    </a:srgbClr>
                  </a:outerShdw>
                </a:effectLst>
              </a:rPr>
              <a:t>cuentas</a:t>
            </a:r>
            <a:r>
              <a:rPr lang="es-CO" sz="4000" b="1" dirty="0">
                <a:solidFill>
                  <a:srgbClr val="0617BA"/>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val="2653619540"/>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629236" y="1148348"/>
            <a:ext cx="8215370" cy="76944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ES" sz="2200" b="1" dirty="0" smtClean="0"/>
              <a:t>Obligatoriedad de la Rendición de cuentas a la ciudadanía </a:t>
            </a:r>
          </a:p>
          <a:p>
            <a:pPr algn="ctr"/>
            <a:r>
              <a:rPr lang="es-ES" sz="2200" dirty="0" smtClean="0">
                <a:solidFill>
                  <a:srgbClr val="FF0000"/>
                </a:solidFill>
                <a:hlinkClick r:id="rId2" action="ppaction://hlinksldjump"/>
              </a:rPr>
              <a:t>Artículo 50</a:t>
            </a:r>
            <a:r>
              <a:rPr lang="es-ES" sz="2200" b="1" dirty="0" smtClean="0"/>
              <a:t> </a:t>
            </a:r>
          </a:p>
        </p:txBody>
      </p:sp>
      <p:sp>
        <p:nvSpPr>
          <p:cNvPr id="19" name="18 CuadroTexto"/>
          <p:cNvSpPr txBox="1"/>
          <p:nvPr/>
        </p:nvSpPr>
        <p:spPr>
          <a:xfrm>
            <a:off x="314016" y="3789040"/>
            <a:ext cx="2313768" cy="1938992"/>
          </a:xfrm>
          <a:prstGeom prst="rect">
            <a:avLst/>
          </a:prstGeom>
          <a:solidFill>
            <a:schemeClr val="accent2">
              <a:lumMod val="20000"/>
              <a:lumOff val="80000"/>
            </a:schemeClr>
          </a:solidFill>
        </p:spPr>
        <p:txBody>
          <a:bodyPr wrap="square" rtlCol="0">
            <a:spAutoFit/>
          </a:bodyPr>
          <a:lstStyle/>
          <a:p>
            <a:pPr algn="ctr"/>
            <a:r>
              <a:rPr lang="es-ES" sz="2000" dirty="0" smtClean="0"/>
              <a:t>La gestión realizada</a:t>
            </a:r>
          </a:p>
          <a:p>
            <a:pPr algn="ctr"/>
            <a:endParaRPr lang="es-ES" sz="2000" dirty="0"/>
          </a:p>
          <a:p>
            <a:pPr algn="ctr"/>
            <a:endParaRPr lang="es-ES" sz="2000" dirty="0" smtClean="0"/>
          </a:p>
          <a:p>
            <a:pPr algn="ctr"/>
            <a:endParaRPr lang="es-ES" sz="2000" dirty="0"/>
          </a:p>
          <a:p>
            <a:pPr algn="ctr"/>
            <a:endParaRPr lang="es-ES" sz="2000" dirty="0"/>
          </a:p>
        </p:txBody>
      </p:sp>
      <p:sp>
        <p:nvSpPr>
          <p:cNvPr id="20" name="19 CuadroTexto"/>
          <p:cNvSpPr txBox="1"/>
          <p:nvPr/>
        </p:nvSpPr>
        <p:spPr>
          <a:xfrm>
            <a:off x="2928642" y="3789040"/>
            <a:ext cx="3214710" cy="2062103"/>
          </a:xfrm>
          <a:prstGeom prst="rect">
            <a:avLst/>
          </a:prstGeom>
          <a:solidFill>
            <a:schemeClr val="accent2">
              <a:lumMod val="20000"/>
              <a:lumOff val="80000"/>
            </a:schemeClr>
          </a:solidFill>
        </p:spPr>
        <p:txBody>
          <a:bodyPr wrap="square" rtlCol="0">
            <a:spAutoFit/>
          </a:bodyPr>
          <a:lstStyle/>
          <a:p>
            <a:pPr algn="ctr"/>
            <a:r>
              <a:rPr lang="es-ES" dirty="0" smtClean="0"/>
              <a:t>Los </a:t>
            </a:r>
            <a:r>
              <a:rPr lang="es-ES" sz="2000" dirty="0" smtClean="0"/>
              <a:t>resultados</a:t>
            </a:r>
            <a:r>
              <a:rPr lang="es-ES" dirty="0" smtClean="0"/>
              <a:t> de sus planes de acción</a:t>
            </a:r>
          </a:p>
          <a:p>
            <a:pPr algn="ctr"/>
            <a:endParaRPr lang="es-ES" dirty="0" smtClean="0"/>
          </a:p>
          <a:p>
            <a:pPr algn="ctr"/>
            <a:endParaRPr lang="es-ES" dirty="0"/>
          </a:p>
          <a:p>
            <a:pPr algn="ctr"/>
            <a:endParaRPr lang="es-ES" dirty="0" smtClean="0"/>
          </a:p>
          <a:p>
            <a:pPr algn="ctr"/>
            <a:endParaRPr lang="es-ES" dirty="0"/>
          </a:p>
          <a:p>
            <a:pPr algn="ctr"/>
            <a:endParaRPr lang="es-ES" dirty="0" smtClean="0"/>
          </a:p>
        </p:txBody>
      </p:sp>
      <p:sp>
        <p:nvSpPr>
          <p:cNvPr id="21" name="20 CuadroTexto"/>
          <p:cNvSpPr txBox="1"/>
          <p:nvPr/>
        </p:nvSpPr>
        <p:spPr>
          <a:xfrm>
            <a:off x="6444208" y="3789040"/>
            <a:ext cx="2592288" cy="1938992"/>
          </a:xfrm>
          <a:prstGeom prst="rect">
            <a:avLst/>
          </a:prstGeom>
          <a:solidFill>
            <a:schemeClr val="accent2">
              <a:lumMod val="20000"/>
              <a:lumOff val="80000"/>
            </a:schemeClr>
          </a:solidFill>
        </p:spPr>
        <p:txBody>
          <a:bodyPr wrap="square" rtlCol="0">
            <a:spAutoFit/>
          </a:bodyPr>
          <a:lstStyle/>
          <a:p>
            <a:pPr algn="ctr"/>
            <a:r>
              <a:rPr lang="es-ES" sz="2000" dirty="0" smtClean="0"/>
              <a:t>El avance en la garantía de derechos</a:t>
            </a:r>
          </a:p>
          <a:p>
            <a:pPr algn="ctr"/>
            <a:endParaRPr lang="es-ES" sz="2000" dirty="0"/>
          </a:p>
          <a:p>
            <a:pPr algn="ctr"/>
            <a:endParaRPr lang="es-ES" sz="2000" dirty="0" smtClean="0"/>
          </a:p>
          <a:p>
            <a:pPr algn="ctr"/>
            <a:endParaRPr lang="es-ES" sz="2000" dirty="0"/>
          </a:p>
          <a:p>
            <a:pPr algn="ctr"/>
            <a:endParaRPr lang="es-ES" sz="2000" dirty="0"/>
          </a:p>
        </p:txBody>
      </p:sp>
      <p:sp>
        <p:nvSpPr>
          <p:cNvPr id="6" name="5 CuadroTexto"/>
          <p:cNvSpPr txBox="1"/>
          <p:nvPr/>
        </p:nvSpPr>
        <p:spPr>
          <a:xfrm>
            <a:off x="107505" y="6267873"/>
            <a:ext cx="8856984" cy="30777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s-CO" sz="1400" b="1" u="sng" dirty="0">
                <a:solidFill>
                  <a:schemeClr val="accent6">
                    <a:lumMod val="50000"/>
                  </a:schemeClr>
                </a:solidFill>
              </a:rPr>
              <a:t>Se exceptúan las empresas industriales y comerciales del Estado y las Sociedades de Economía Mixta </a:t>
            </a:r>
          </a:p>
        </p:txBody>
      </p:sp>
      <p:sp>
        <p:nvSpPr>
          <p:cNvPr id="7" name="6 Rectángulo"/>
          <p:cNvSpPr/>
          <p:nvPr/>
        </p:nvSpPr>
        <p:spPr>
          <a:xfrm>
            <a:off x="1331640" y="2132856"/>
            <a:ext cx="7056784" cy="707886"/>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lvl="0" algn="ctr"/>
            <a:r>
              <a:rPr lang="es-ES" sz="2000" b="1" dirty="0">
                <a:solidFill>
                  <a:srgbClr val="FF0000"/>
                </a:solidFill>
              </a:rPr>
              <a:t>Es </a:t>
            </a:r>
            <a:r>
              <a:rPr lang="es-ES" sz="2000" b="1" dirty="0" smtClean="0">
                <a:solidFill>
                  <a:srgbClr val="FF0000"/>
                </a:solidFill>
              </a:rPr>
              <a:t>obligación </a:t>
            </a:r>
            <a:r>
              <a:rPr lang="es-ES" sz="2000" dirty="0" smtClean="0">
                <a:solidFill>
                  <a:srgbClr val="000000"/>
                </a:solidFill>
              </a:rPr>
              <a:t>de </a:t>
            </a:r>
            <a:r>
              <a:rPr lang="es-CO" sz="2000" dirty="0" smtClean="0">
                <a:solidFill>
                  <a:srgbClr val="000000"/>
                </a:solidFill>
              </a:rPr>
              <a:t>las </a:t>
            </a:r>
            <a:r>
              <a:rPr lang="es-CO" sz="2000" dirty="0">
                <a:solidFill>
                  <a:srgbClr val="000000"/>
                </a:solidFill>
              </a:rPr>
              <a:t>autoridades de la </a:t>
            </a:r>
            <a:r>
              <a:rPr lang="es-CO" sz="2000" dirty="0" smtClean="0">
                <a:solidFill>
                  <a:srgbClr val="000000"/>
                </a:solidFill>
              </a:rPr>
              <a:t>administración</a:t>
            </a:r>
          </a:p>
          <a:p>
            <a:pPr lvl="0" algn="ctr"/>
            <a:r>
              <a:rPr lang="es-CO" sz="2000" dirty="0" smtClean="0">
                <a:solidFill>
                  <a:srgbClr val="000000"/>
                </a:solidFill>
              </a:rPr>
              <a:t> </a:t>
            </a:r>
            <a:r>
              <a:rPr lang="es-CO" sz="2000" dirty="0">
                <a:solidFill>
                  <a:srgbClr val="000000"/>
                </a:solidFill>
              </a:rPr>
              <a:t>pública nacional y territorial</a:t>
            </a:r>
            <a:endParaRPr lang="es-ES" sz="2000" dirty="0">
              <a:solidFill>
                <a:srgbClr val="000000"/>
              </a:solidFill>
            </a:endParaRPr>
          </a:p>
        </p:txBody>
      </p:sp>
      <p:sp>
        <p:nvSpPr>
          <p:cNvPr id="8" name="7 Rectángulo"/>
          <p:cNvSpPr/>
          <p:nvPr/>
        </p:nvSpPr>
        <p:spPr>
          <a:xfrm>
            <a:off x="3059833" y="3342764"/>
            <a:ext cx="2952328" cy="446276"/>
          </a:xfrm>
          <a:prstGeom prst="rect">
            <a:avLst/>
          </a:prstGeom>
        </p:spPr>
        <p:txBody>
          <a:bodyPr wrap="square">
            <a:spAutoFit/>
          </a:bodyPr>
          <a:lstStyle/>
          <a:p>
            <a:r>
              <a:rPr lang="es-CO" dirty="0"/>
              <a:t> </a:t>
            </a:r>
            <a:r>
              <a:rPr lang="es-CO" sz="2300" b="1" dirty="0" smtClean="0"/>
              <a:t>RENDIR CUENTAS</a:t>
            </a:r>
            <a:endParaRPr lang="es-CO" sz="2300" b="1" dirty="0"/>
          </a:p>
        </p:txBody>
      </p:sp>
      <p:sp>
        <p:nvSpPr>
          <p:cNvPr id="9" name="8 Flecha abajo"/>
          <p:cNvSpPr/>
          <p:nvPr/>
        </p:nvSpPr>
        <p:spPr>
          <a:xfrm>
            <a:off x="4182061" y="2924944"/>
            <a:ext cx="821987" cy="4178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727" y="4558873"/>
            <a:ext cx="2236120" cy="1406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1900" y="4559433"/>
            <a:ext cx="2776244" cy="14059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12975" t="12951" r="10330" b="12256"/>
          <a:stretch/>
        </p:blipFill>
        <p:spPr bwMode="auto">
          <a:xfrm>
            <a:off x="6842679" y="4558390"/>
            <a:ext cx="1795346" cy="153490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68064921"/>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4955" y="2132856"/>
            <a:ext cx="9168955" cy="1584176"/>
          </a:xfrm>
          <a:prstGeom prst="rect">
            <a:avLst/>
          </a:prstGeom>
          <a:solidFill>
            <a:schemeClr val="accent5">
              <a:lumMod val="75000"/>
            </a:schemeClr>
          </a:solidFill>
          <a:ln>
            <a:solidFill>
              <a:schemeClr val="accent5">
                <a:lumMod val="9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6" name="5 CuadroTexto"/>
          <p:cNvSpPr txBox="1"/>
          <p:nvPr/>
        </p:nvSpPr>
        <p:spPr>
          <a:xfrm>
            <a:off x="0" y="2194437"/>
            <a:ext cx="8905850" cy="1323439"/>
          </a:xfrm>
          <a:prstGeom prst="rect">
            <a:avLst/>
          </a:prstGeom>
          <a:noFill/>
        </p:spPr>
        <p:txBody>
          <a:bodyPr wrap="square" rtlCol="0">
            <a:spAutoFit/>
          </a:bodyPr>
          <a:lstStyle/>
          <a:p>
            <a:pPr algn="ctr"/>
            <a:r>
              <a:rPr lang="es-CO" sz="4000" b="1" kern="1100" spc="190" dirty="0" smtClean="0">
                <a:solidFill>
                  <a:srgbClr val="0617BA"/>
                </a:solidFill>
                <a:cs typeface="Arial"/>
              </a:rPr>
              <a:t>RENDICIÓN DE CUENTAS A LA CIUDADANÍA</a:t>
            </a:r>
            <a:endParaRPr lang="es-CO" sz="3800" b="1" dirty="0">
              <a:solidFill>
                <a:srgbClr val="0617BA"/>
              </a:solidFill>
              <a:latin typeface="Trebuchet MS" panose="020B0603020202020204" pitchFamily="34" charset="0"/>
              <a:ea typeface="Verdana" panose="020B0604030504040204" pitchFamily="34" charset="0"/>
              <a:cs typeface="Verdana" panose="020B0604030504040204" pitchFamily="34" charset="0"/>
            </a:endParaRPr>
          </a:p>
        </p:txBody>
      </p:sp>
      <p:sp>
        <p:nvSpPr>
          <p:cNvPr id="4" name="Title 1"/>
          <p:cNvSpPr>
            <a:spLocks noGrp="1"/>
          </p:cNvSpPr>
          <p:nvPr>
            <p:ph type="ctrTitle"/>
          </p:nvPr>
        </p:nvSpPr>
        <p:spPr>
          <a:xfrm>
            <a:off x="2843808" y="4653136"/>
            <a:ext cx="5952317" cy="831742"/>
          </a:xfrm>
        </p:spPr>
        <p:txBody>
          <a:bodyPr>
            <a:noAutofit/>
          </a:bodyPr>
          <a:lstStyle/>
          <a:p>
            <a:pPr algn="r"/>
            <a:r>
              <a:rPr lang="es-CO" sz="1800" b="1" kern="1100" spc="117" dirty="0" smtClean="0">
                <a:solidFill>
                  <a:srgbClr val="0617BA"/>
                </a:solidFill>
                <a:latin typeface="Arial"/>
                <a:cs typeface="Arial"/>
              </a:rPr>
              <a:t>COMISION REGIONAL DE MORALIZACIÓN</a:t>
            </a:r>
            <a:br>
              <a:rPr lang="es-CO" sz="1800" b="1" kern="1100" spc="117" dirty="0" smtClean="0">
                <a:solidFill>
                  <a:srgbClr val="0617BA"/>
                </a:solidFill>
                <a:latin typeface="Arial"/>
                <a:cs typeface="Arial"/>
              </a:rPr>
            </a:br>
            <a:r>
              <a:rPr lang="es-CO" sz="1800" b="1" kern="1100" spc="117" dirty="0" smtClean="0">
                <a:solidFill>
                  <a:srgbClr val="0617BA"/>
                </a:solidFill>
                <a:latin typeface="Arial"/>
                <a:cs typeface="Arial"/>
              </a:rPr>
              <a:t>28 de marzo de 2017</a:t>
            </a:r>
            <a:endParaRPr lang="es-CO" sz="1800" b="1" spc="117" dirty="0">
              <a:solidFill>
                <a:srgbClr val="0617BA"/>
              </a:solidFill>
              <a:latin typeface="Arial"/>
              <a:ea typeface="Futura Std Medium"/>
              <a:cs typeface="Arial"/>
            </a:endParaRPr>
          </a:p>
        </p:txBody>
      </p:sp>
      <p:sp>
        <p:nvSpPr>
          <p:cNvPr id="5" name="Title 1"/>
          <p:cNvSpPr txBox="1">
            <a:spLocks/>
          </p:cNvSpPr>
          <p:nvPr/>
        </p:nvSpPr>
        <p:spPr>
          <a:xfrm>
            <a:off x="-36512" y="3501008"/>
            <a:ext cx="8856984" cy="213867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endParaRPr lang="es-CO" sz="2400" dirty="0">
              <a:solidFill>
                <a:srgbClr val="B06E0E"/>
              </a:solidFill>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075169850"/>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251520" y="1196752"/>
            <a:ext cx="8640960" cy="1154162"/>
          </a:xfrm>
          <a:prstGeom prst="rect">
            <a:avLst/>
          </a:prstGeom>
          <a:solidFill>
            <a:schemeClr val="accent1"/>
          </a:solidFill>
        </p:spPr>
        <p:txBody>
          <a:bodyPr wrap="square" rtlCol="0">
            <a:spAutoFit/>
          </a:bodyPr>
          <a:lstStyle/>
          <a:p>
            <a:pPr algn="ctr"/>
            <a:r>
              <a:rPr lang="es-ES" sz="2300" b="1" dirty="0" smtClean="0"/>
              <a:t>Manual Único y lineamientos para el proceso de Rendición de Cuentas </a:t>
            </a:r>
          </a:p>
          <a:p>
            <a:pPr algn="ctr"/>
            <a:r>
              <a:rPr lang="es-ES" sz="2300" dirty="0" smtClean="0">
                <a:solidFill>
                  <a:srgbClr val="FF0000"/>
                </a:solidFill>
                <a:hlinkClick r:id="rId2" action="ppaction://hlinksldjump"/>
              </a:rPr>
              <a:t>Artículo 51</a:t>
            </a:r>
            <a:r>
              <a:rPr lang="es-ES" sz="2300" b="1" dirty="0" smtClean="0"/>
              <a:t> </a:t>
            </a:r>
            <a:endParaRPr lang="es-ES" sz="2300" dirty="0">
              <a:solidFill>
                <a:srgbClr val="FF0000"/>
              </a:solidFill>
            </a:endParaRPr>
          </a:p>
        </p:txBody>
      </p:sp>
      <p:pic>
        <p:nvPicPr>
          <p:cNvPr id="33794" name="Picture 2" descr="http://www.anticorrupcion.gov.co/PublishingImages/Paginas/Publicaciones/rendicioncuentas2.jpg"/>
          <p:cNvPicPr>
            <a:picLocks noChangeAspect="1" noChangeArrowheads="1"/>
          </p:cNvPicPr>
          <p:nvPr/>
        </p:nvPicPr>
        <p:blipFill>
          <a:blip r:embed="rId3"/>
          <a:srcRect/>
          <a:stretch>
            <a:fillRect/>
          </a:stretch>
        </p:blipFill>
        <p:spPr bwMode="auto">
          <a:xfrm>
            <a:off x="3786181" y="4431888"/>
            <a:ext cx="2047465" cy="2140384"/>
          </a:xfrm>
          <a:prstGeom prst="rect">
            <a:avLst/>
          </a:prstGeom>
          <a:noFill/>
        </p:spPr>
      </p:pic>
      <p:sp>
        <p:nvSpPr>
          <p:cNvPr id="2" name="1 Rectángulo"/>
          <p:cNvSpPr/>
          <p:nvPr/>
        </p:nvSpPr>
        <p:spPr>
          <a:xfrm>
            <a:off x="254009" y="2492896"/>
            <a:ext cx="8638471" cy="1938992"/>
          </a:xfrm>
          <a:prstGeom prst="rect">
            <a:avLst/>
          </a:prstGeom>
        </p:spPr>
        <p:txBody>
          <a:bodyPr wrap="square">
            <a:spAutoFit/>
          </a:bodyPr>
          <a:lstStyle/>
          <a:p>
            <a:pPr lvl="0" algn="ctr"/>
            <a:r>
              <a:rPr lang="es-ES" sz="2400" dirty="0">
                <a:solidFill>
                  <a:srgbClr val="000000"/>
                </a:solidFill>
              </a:rPr>
              <a:t>El </a:t>
            </a:r>
            <a:r>
              <a:rPr lang="es-ES" sz="2400" b="1" dirty="0">
                <a:solidFill>
                  <a:srgbClr val="000000"/>
                </a:solidFill>
              </a:rPr>
              <a:t>Departamento Administrativo de la Función Pública </a:t>
            </a:r>
            <a:endParaRPr lang="es-ES" sz="2400" b="1" dirty="0" smtClean="0">
              <a:solidFill>
                <a:srgbClr val="000000"/>
              </a:solidFill>
            </a:endParaRPr>
          </a:p>
          <a:p>
            <a:pPr lvl="0" algn="ctr"/>
            <a:r>
              <a:rPr lang="es-ES" sz="2400" dirty="0" smtClean="0">
                <a:solidFill>
                  <a:srgbClr val="000000"/>
                </a:solidFill>
              </a:rPr>
              <a:t>con </a:t>
            </a:r>
            <a:r>
              <a:rPr lang="es-ES" sz="2400" dirty="0">
                <a:solidFill>
                  <a:srgbClr val="000000"/>
                </a:solidFill>
              </a:rPr>
              <a:t>el apoyo del </a:t>
            </a:r>
            <a:r>
              <a:rPr lang="es-ES" sz="2400" b="1" dirty="0">
                <a:solidFill>
                  <a:srgbClr val="000000"/>
                </a:solidFill>
              </a:rPr>
              <a:t>Departamento Nacional de </a:t>
            </a:r>
            <a:r>
              <a:rPr lang="es-ES" sz="2400" b="1" dirty="0" smtClean="0">
                <a:solidFill>
                  <a:srgbClr val="000000"/>
                </a:solidFill>
              </a:rPr>
              <a:t>Planeación</a:t>
            </a:r>
          </a:p>
          <a:p>
            <a:pPr lvl="0" algn="ctr"/>
            <a:r>
              <a:rPr lang="es-ES" sz="2400" dirty="0" smtClean="0">
                <a:solidFill>
                  <a:srgbClr val="000000"/>
                </a:solidFill>
              </a:rPr>
              <a:t> </a:t>
            </a:r>
            <a:r>
              <a:rPr lang="es-ES" sz="2400" dirty="0">
                <a:solidFill>
                  <a:srgbClr val="000000"/>
                </a:solidFill>
              </a:rPr>
              <a:t>elaborarán el </a:t>
            </a:r>
            <a:r>
              <a:rPr lang="es-ES" sz="2400" u="sng" dirty="0">
                <a:solidFill>
                  <a:srgbClr val="FF0000"/>
                </a:solidFill>
              </a:rPr>
              <a:t>Manual Único de Rendición de </a:t>
            </a:r>
            <a:r>
              <a:rPr lang="es-ES" sz="2400" u="sng" dirty="0" smtClean="0">
                <a:solidFill>
                  <a:srgbClr val="FF0000"/>
                </a:solidFill>
              </a:rPr>
              <a:t>Cuentas</a:t>
            </a:r>
          </a:p>
          <a:p>
            <a:pPr lvl="0" algn="ctr"/>
            <a:r>
              <a:rPr lang="es-ES" sz="2400" dirty="0" smtClean="0">
                <a:solidFill>
                  <a:srgbClr val="000000"/>
                </a:solidFill>
              </a:rPr>
              <a:t> </a:t>
            </a:r>
            <a:r>
              <a:rPr lang="es-ES" sz="2400" dirty="0">
                <a:solidFill>
                  <a:srgbClr val="000000"/>
                </a:solidFill>
              </a:rPr>
              <a:t>que será guía obligatoria para las entidades públicas en el proceso de rendición de cuentas</a:t>
            </a:r>
            <a:endParaRPr lang="es-ES" sz="2400" dirty="0">
              <a:solidFill>
                <a:srgbClr val="FF0000"/>
              </a:solidFill>
            </a:endParaRPr>
          </a:p>
        </p:txBody>
      </p:sp>
    </p:spTree>
    <p:extLst>
      <p:ext uri="{BB962C8B-B14F-4D97-AF65-F5344CB8AC3E}">
        <p14:creationId xmlns:p14="http://schemas.microsoft.com/office/powerpoint/2010/main" val="2666221739"/>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erminador"/>
          <p:cNvSpPr/>
          <p:nvPr/>
        </p:nvSpPr>
        <p:spPr>
          <a:xfrm>
            <a:off x="3497270" y="1781633"/>
            <a:ext cx="1923411" cy="2570361"/>
          </a:xfrm>
          <a:prstGeom prst="flowChartTerminator">
            <a:avLst/>
          </a:prstGeom>
          <a:solidFill>
            <a:schemeClr val="accent6">
              <a:lumMod val="20000"/>
              <a:lumOff val="8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r>
              <a:rPr lang="es-CO" b="1" dirty="0">
                <a:solidFill>
                  <a:srgbClr val="0617BA"/>
                </a:solidFill>
                <a:cs typeface="Arial" panose="020B0604020202020204" pitchFamily="34" charset="0"/>
              </a:rPr>
              <a:t>Manual Único de Rendición de Cuentas</a:t>
            </a:r>
            <a:endParaRPr lang="es-ES" b="1" dirty="0" smtClean="0">
              <a:solidFill>
                <a:srgbClr val="0617BA"/>
              </a:solidFill>
              <a:cs typeface="Arial" panose="020B0604020202020204" pitchFamily="34" charset="0"/>
            </a:endParaRPr>
          </a:p>
        </p:txBody>
      </p:sp>
      <p:sp>
        <p:nvSpPr>
          <p:cNvPr id="8" name="7 Terminador"/>
          <p:cNvSpPr/>
          <p:nvPr/>
        </p:nvSpPr>
        <p:spPr>
          <a:xfrm>
            <a:off x="6729290" y="1781633"/>
            <a:ext cx="2163190" cy="2651185"/>
          </a:xfrm>
          <a:prstGeom prst="flowChartTerminator">
            <a:avLst/>
          </a:prstGeom>
          <a:solidFill>
            <a:schemeClr val="accent6">
              <a:lumMod val="20000"/>
              <a:lumOff val="8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r>
              <a:rPr lang="es-CO" b="1" dirty="0">
                <a:solidFill>
                  <a:srgbClr val="0617BA"/>
                </a:solidFill>
                <a:cs typeface="Arial" panose="020B0604020202020204" pitchFamily="34" charset="0"/>
              </a:rPr>
              <a:t>Plan Anticorrupción y de Atención a los Ciudadanos.</a:t>
            </a:r>
            <a:endParaRPr lang="es-ES" b="1" dirty="0" smtClean="0">
              <a:solidFill>
                <a:srgbClr val="0617BA"/>
              </a:solidFill>
              <a:cs typeface="Arial" panose="020B0604020202020204" pitchFamily="34" charset="0"/>
            </a:endParaRPr>
          </a:p>
        </p:txBody>
      </p:sp>
      <p:sp>
        <p:nvSpPr>
          <p:cNvPr id="9" name="8 Terminador"/>
          <p:cNvSpPr/>
          <p:nvPr/>
        </p:nvSpPr>
        <p:spPr>
          <a:xfrm>
            <a:off x="142844" y="1700808"/>
            <a:ext cx="1857388" cy="2651186"/>
          </a:xfrm>
          <a:prstGeom prst="flowChartTerminator">
            <a:avLst/>
          </a:prstGeom>
          <a:solidFill>
            <a:schemeClr val="accent6">
              <a:lumMod val="20000"/>
              <a:lumOff val="8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r>
              <a:rPr lang="es-CO" b="1" dirty="0" smtClean="0">
                <a:solidFill>
                  <a:srgbClr val="0617BA"/>
                </a:solidFill>
                <a:cs typeface="Arial" panose="020B0604020202020204" pitchFamily="34" charset="0"/>
              </a:rPr>
              <a:t>Elaborar </a:t>
            </a:r>
            <a:r>
              <a:rPr lang="es-CO" b="1" dirty="0">
                <a:solidFill>
                  <a:srgbClr val="0617BA"/>
                </a:solidFill>
                <a:cs typeface="Arial" panose="020B0604020202020204" pitchFamily="34" charset="0"/>
              </a:rPr>
              <a:t>anualmente una estrategia de Rendición de Cuentas</a:t>
            </a:r>
            <a:endParaRPr lang="es-ES" b="1" dirty="0" smtClean="0">
              <a:solidFill>
                <a:srgbClr val="0617BA"/>
              </a:solidFill>
              <a:cs typeface="Arial" panose="020B0604020202020204" pitchFamily="34" charset="0"/>
            </a:endParaRPr>
          </a:p>
        </p:txBody>
      </p:sp>
      <p:sp>
        <p:nvSpPr>
          <p:cNvPr id="16" name="15 CuadroTexto"/>
          <p:cNvSpPr txBox="1"/>
          <p:nvPr/>
        </p:nvSpPr>
        <p:spPr>
          <a:xfrm>
            <a:off x="142844" y="1194648"/>
            <a:ext cx="8749636" cy="430887"/>
          </a:xfrm>
          <a:prstGeom prst="rect">
            <a:avLst/>
          </a:prstGeom>
          <a:solidFill>
            <a:schemeClr val="accent1"/>
          </a:solidFill>
        </p:spPr>
        <p:txBody>
          <a:bodyPr wrap="square" rtlCol="0">
            <a:spAutoFit/>
          </a:bodyPr>
          <a:lstStyle/>
          <a:p>
            <a:pPr algn="ctr"/>
            <a:r>
              <a:rPr lang="es-ES" sz="2200" b="1" dirty="0" smtClean="0"/>
              <a:t>Estrategia de Rendición de Cuentas </a:t>
            </a:r>
            <a:r>
              <a:rPr lang="es-ES" sz="2200" dirty="0" smtClean="0">
                <a:solidFill>
                  <a:srgbClr val="FF0000"/>
                </a:solidFill>
                <a:hlinkClick r:id="rId2" action="ppaction://hlinksldjump"/>
              </a:rPr>
              <a:t>Artículo 52</a:t>
            </a:r>
            <a:endParaRPr lang="es-ES" sz="2200" dirty="0"/>
          </a:p>
        </p:txBody>
      </p:sp>
      <p:sp>
        <p:nvSpPr>
          <p:cNvPr id="18" name="17 Flecha derecha"/>
          <p:cNvSpPr/>
          <p:nvPr/>
        </p:nvSpPr>
        <p:spPr>
          <a:xfrm>
            <a:off x="2066540" y="2420888"/>
            <a:ext cx="1296144" cy="936105"/>
          </a:xfrm>
          <a:prstGeom prst="rightArrow">
            <a:avLst/>
          </a:prstGeom>
          <a:solidFill>
            <a:schemeClr val="accent6">
              <a:lumMod val="20000"/>
              <a:lumOff val="8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endParaRPr lang="es-ES" dirty="0" smtClean="0">
              <a:solidFill>
                <a:srgbClr val="0617BA"/>
              </a:solidFill>
              <a:cs typeface="Arial" panose="020B0604020202020204" pitchFamily="34" charset="0"/>
            </a:endParaRPr>
          </a:p>
        </p:txBody>
      </p:sp>
      <p:sp>
        <p:nvSpPr>
          <p:cNvPr id="19" name="18 Flecha derecha"/>
          <p:cNvSpPr/>
          <p:nvPr/>
        </p:nvSpPr>
        <p:spPr>
          <a:xfrm>
            <a:off x="5561519" y="2560341"/>
            <a:ext cx="1152128" cy="864096"/>
          </a:xfrm>
          <a:prstGeom prst="rightArrow">
            <a:avLst/>
          </a:prstGeom>
          <a:solidFill>
            <a:schemeClr val="accent6">
              <a:lumMod val="20000"/>
              <a:lumOff val="8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endParaRPr lang="es-ES" dirty="0" smtClean="0">
              <a:solidFill>
                <a:srgbClr val="0617BA"/>
              </a:solidFill>
              <a:cs typeface="Arial" panose="020B0604020202020204" pitchFamily="34" charset="0"/>
            </a:endParaRPr>
          </a:p>
        </p:txBody>
      </p:sp>
      <p:pic>
        <p:nvPicPr>
          <p:cNvPr id="20" name="Picture 4" descr="http://www.bess-barcelona.com/esp/pic/taller1.jpg"/>
          <p:cNvPicPr>
            <a:picLocks noChangeAspect="1" noChangeArrowheads="1"/>
          </p:cNvPicPr>
          <p:nvPr/>
        </p:nvPicPr>
        <p:blipFill>
          <a:blip r:embed="rId3"/>
          <a:srcRect l="2143"/>
          <a:stretch>
            <a:fillRect/>
          </a:stretch>
        </p:blipFill>
        <p:spPr bwMode="auto">
          <a:xfrm>
            <a:off x="6137583" y="5524008"/>
            <a:ext cx="2635770" cy="1182717"/>
          </a:xfrm>
          <a:prstGeom prst="rect">
            <a:avLst/>
          </a:prstGeom>
          <a:noFill/>
        </p:spPr>
      </p:pic>
      <p:pic>
        <p:nvPicPr>
          <p:cNvPr id="17410" name="Picture 2" descr="http://www.institutosylviarealty.com/wp-content/uploads/2014/01/clases-online.jpg"/>
          <p:cNvPicPr>
            <a:picLocks noChangeAspect="1" noChangeArrowheads="1"/>
          </p:cNvPicPr>
          <p:nvPr/>
        </p:nvPicPr>
        <p:blipFill>
          <a:blip r:embed="rId4"/>
          <a:srcRect/>
          <a:stretch>
            <a:fillRect/>
          </a:stretch>
        </p:blipFill>
        <p:spPr bwMode="auto">
          <a:xfrm>
            <a:off x="323528" y="5555599"/>
            <a:ext cx="1919196" cy="1119531"/>
          </a:xfrm>
          <a:prstGeom prst="rect">
            <a:avLst/>
          </a:prstGeom>
          <a:noFill/>
        </p:spPr>
      </p:pic>
      <p:sp>
        <p:nvSpPr>
          <p:cNvPr id="2" name="1 Rectángulo"/>
          <p:cNvSpPr/>
          <p:nvPr/>
        </p:nvSpPr>
        <p:spPr>
          <a:xfrm>
            <a:off x="323528" y="4511506"/>
            <a:ext cx="8568952" cy="923330"/>
          </a:xfrm>
          <a:prstGeom prst="rect">
            <a:avLst/>
          </a:prstGeom>
          <a:solidFill>
            <a:srgbClr val="CCFF66"/>
          </a:solidFill>
        </p:spPr>
        <p:txBody>
          <a:bodyPr wrap="square">
            <a:spAutoFit/>
          </a:bodyPr>
          <a:lstStyle/>
          <a:p>
            <a:pPr algn="just"/>
            <a:r>
              <a:rPr lang="es-CO" dirty="0" smtClean="0"/>
              <a:t>Instrumentos </a:t>
            </a:r>
            <a:r>
              <a:rPr lang="es-CO" dirty="0"/>
              <a:t>y mecanismos de rendición de cuentas</a:t>
            </a:r>
            <a:r>
              <a:rPr lang="es-CO" dirty="0" smtClean="0"/>
              <a:t>, los </a:t>
            </a:r>
            <a:r>
              <a:rPr lang="es-CO" dirty="0"/>
              <a:t>lineamientos de Gobierno en Línea, los contenidos, la realización de audiencia públicas, </a:t>
            </a:r>
            <a:r>
              <a:rPr lang="es-CO" b="1" u="sng" dirty="0"/>
              <a:t>y otras formas permanentes </a:t>
            </a:r>
            <a:r>
              <a:rPr lang="es-CO" dirty="0"/>
              <a:t>para el control social</a:t>
            </a:r>
          </a:p>
        </p:txBody>
      </p:sp>
      <p:sp>
        <p:nvSpPr>
          <p:cNvPr id="3" name="2 Cheurón"/>
          <p:cNvSpPr/>
          <p:nvPr/>
        </p:nvSpPr>
        <p:spPr>
          <a:xfrm>
            <a:off x="3851919" y="5827334"/>
            <a:ext cx="1568761" cy="576064"/>
          </a:xfrm>
          <a:prstGeom prst="chevron">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1058020398"/>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79512" y="1259468"/>
            <a:ext cx="8750666" cy="430887"/>
          </a:xfrm>
          <a:prstGeom prst="rect">
            <a:avLst/>
          </a:prstGeom>
          <a:solidFill>
            <a:schemeClr val="accent1"/>
          </a:solidFill>
        </p:spPr>
        <p:txBody>
          <a:bodyPr wrap="square" rtlCol="0">
            <a:spAutoFit/>
          </a:bodyPr>
          <a:lstStyle/>
          <a:p>
            <a:pPr algn="ctr"/>
            <a:r>
              <a:rPr lang="es-ES" sz="2200" b="1" dirty="0" smtClean="0"/>
              <a:t>Espacios de diálogo para la Rendición de Cuentas </a:t>
            </a:r>
            <a:r>
              <a:rPr lang="es-ES" sz="2200" dirty="0" smtClean="0">
                <a:solidFill>
                  <a:srgbClr val="FF0000"/>
                </a:solidFill>
                <a:hlinkClick r:id="rId2" action="ppaction://hlinksldjump"/>
              </a:rPr>
              <a:t>Artículo 53</a:t>
            </a:r>
            <a:r>
              <a:rPr lang="es-ES" sz="2200" b="1" dirty="0" smtClean="0"/>
              <a:t> </a:t>
            </a:r>
          </a:p>
        </p:txBody>
      </p:sp>
      <p:sp>
        <p:nvSpPr>
          <p:cNvPr id="4" name="3 Rectángulo"/>
          <p:cNvSpPr/>
          <p:nvPr/>
        </p:nvSpPr>
        <p:spPr>
          <a:xfrm>
            <a:off x="404943" y="1844824"/>
            <a:ext cx="2654889" cy="4493538"/>
          </a:xfrm>
          <a:prstGeom prst="rect">
            <a:avLst/>
          </a:prstGeom>
          <a:solidFill>
            <a:srgbClr val="CCFF99"/>
          </a:solidFill>
        </p:spPr>
        <p:txBody>
          <a:bodyPr wrap="square">
            <a:spAutoFit/>
          </a:bodyPr>
          <a:lstStyle/>
          <a:p>
            <a:pPr lvl="0" algn="ctr"/>
            <a:r>
              <a:rPr lang="es-ES" sz="2200" dirty="0">
                <a:solidFill>
                  <a:srgbClr val="000000"/>
                </a:solidFill>
              </a:rPr>
              <a:t>En la Estrategia de Rendición de Cuentas</a:t>
            </a:r>
            <a:r>
              <a:rPr lang="es-ES" sz="2200" dirty="0" smtClean="0">
                <a:solidFill>
                  <a:srgbClr val="000000"/>
                </a:solidFill>
              </a:rPr>
              <a:t>,</a:t>
            </a:r>
            <a:r>
              <a:rPr lang="es-CO" sz="2200" dirty="0" smtClean="0">
                <a:solidFill>
                  <a:srgbClr val="000000"/>
                </a:solidFill>
              </a:rPr>
              <a:t> </a:t>
            </a:r>
            <a:r>
              <a:rPr lang="es-CO" sz="2200" dirty="0">
                <a:solidFill>
                  <a:srgbClr val="000000"/>
                </a:solidFill>
              </a:rPr>
              <a:t>se comprometerán a </a:t>
            </a:r>
            <a:r>
              <a:rPr lang="es-CO" sz="2200" b="1" dirty="0">
                <a:solidFill>
                  <a:srgbClr val="000000"/>
                </a:solidFill>
              </a:rPr>
              <a:t>realizar y generar espacios y </a:t>
            </a:r>
            <a:r>
              <a:rPr lang="es-CO" sz="2200" b="1" dirty="0" smtClean="0">
                <a:solidFill>
                  <a:srgbClr val="000000"/>
                </a:solidFill>
              </a:rPr>
              <a:t>de encuentro </a:t>
            </a:r>
            <a:r>
              <a:rPr lang="es-CO" sz="2200" dirty="0">
                <a:solidFill>
                  <a:srgbClr val="FF0000"/>
                </a:solidFill>
              </a:rPr>
              <a:t>presenciales, </a:t>
            </a:r>
            <a:r>
              <a:rPr lang="es-CO" sz="2200" b="1" dirty="0">
                <a:solidFill>
                  <a:srgbClr val="FF0000"/>
                </a:solidFill>
                <a:effectLst>
                  <a:outerShdw blurRad="38100" dist="38100" dir="2700000" algn="tl">
                    <a:srgbClr val="000000">
                      <a:alpha val="43137"/>
                    </a:srgbClr>
                  </a:outerShdw>
                </a:effectLst>
              </a:rPr>
              <a:t>y</a:t>
            </a:r>
            <a:r>
              <a:rPr lang="es-CO" sz="2200" dirty="0">
                <a:solidFill>
                  <a:srgbClr val="FF0000"/>
                </a:solidFill>
              </a:rPr>
              <a:t> a complementarlos con espacios virtuales</a:t>
            </a:r>
            <a:r>
              <a:rPr lang="es-CO" sz="2200" dirty="0">
                <a:solidFill>
                  <a:srgbClr val="000000"/>
                </a:solidFill>
              </a:rPr>
              <a:t>, </a:t>
            </a:r>
            <a:r>
              <a:rPr lang="es-CO" sz="2200" b="1" dirty="0">
                <a:solidFill>
                  <a:srgbClr val="000000"/>
                </a:solidFill>
                <a:effectLst>
                  <a:outerShdw blurRad="38100" dist="38100" dir="2700000" algn="tl">
                    <a:srgbClr val="000000">
                      <a:alpha val="43137"/>
                    </a:srgbClr>
                  </a:outerShdw>
                </a:effectLst>
              </a:rPr>
              <a:t>o </a:t>
            </a:r>
            <a:r>
              <a:rPr lang="es-CO" sz="2200" dirty="0">
                <a:solidFill>
                  <a:srgbClr val="000000"/>
                </a:solidFill>
              </a:rPr>
              <a:t>a través de mecanismos electrónicos</a:t>
            </a:r>
            <a:endParaRPr lang="es-ES" sz="2200"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615" y="4509122"/>
            <a:ext cx="3772649" cy="1950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9 Pentágono"/>
          <p:cNvSpPr/>
          <p:nvPr/>
        </p:nvSpPr>
        <p:spPr>
          <a:xfrm rot="5400000">
            <a:off x="3123384" y="1908379"/>
            <a:ext cx="2652974" cy="254851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CO" sz="2100" b="1" dirty="0" smtClean="0">
                <a:solidFill>
                  <a:srgbClr val="0070C0"/>
                </a:solidFill>
              </a:rPr>
              <a:t>Foros</a:t>
            </a:r>
            <a:r>
              <a:rPr lang="es-CO" sz="2100" b="1" dirty="0">
                <a:solidFill>
                  <a:srgbClr val="0070C0"/>
                </a:solidFill>
              </a:rPr>
              <a:t>, mesas de trabajo, reuniones zonales, ferias de la gestión o audiencias públicas</a:t>
            </a:r>
          </a:p>
        </p:txBody>
      </p:sp>
      <p:sp>
        <p:nvSpPr>
          <p:cNvPr id="21" name="20 Pentágono"/>
          <p:cNvSpPr/>
          <p:nvPr/>
        </p:nvSpPr>
        <p:spPr>
          <a:xfrm rot="5400000">
            <a:off x="6336194" y="1856147"/>
            <a:ext cx="2664296" cy="2664297"/>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s-CO" sz="2100" b="1" dirty="0" smtClean="0">
                <a:solidFill>
                  <a:srgbClr val="0070C0"/>
                </a:solidFill>
              </a:rPr>
              <a:t>Generar </a:t>
            </a:r>
            <a:r>
              <a:rPr lang="es-CO" sz="2100" b="1" dirty="0">
                <a:solidFill>
                  <a:srgbClr val="0070C0"/>
                </a:solidFill>
              </a:rPr>
              <a:t>espacios de difusión </a:t>
            </a:r>
            <a:r>
              <a:rPr lang="es-CO" sz="2100" b="1" dirty="0" smtClean="0">
                <a:solidFill>
                  <a:srgbClr val="0070C0"/>
                </a:solidFill>
              </a:rPr>
              <a:t>masiva: emisoras o espacios televisivos</a:t>
            </a:r>
            <a:endParaRPr lang="es-CO" sz="2100" b="1" dirty="0">
              <a:solidFill>
                <a:srgbClr val="0070C0"/>
              </a:solidFill>
            </a:endParaRPr>
          </a:p>
        </p:txBody>
      </p:sp>
      <p:sp>
        <p:nvSpPr>
          <p:cNvPr id="12" name="11 Rectángulo"/>
          <p:cNvSpPr/>
          <p:nvPr/>
        </p:nvSpPr>
        <p:spPr>
          <a:xfrm>
            <a:off x="7000769" y="4981964"/>
            <a:ext cx="2016224" cy="1477328"/>
          </a:xfrm>
          <a:prstGeom prst="rect">
            <a:avLst/>
          </a:prstGeom>
        </p:spPr>
        <p:txBody>
          <a:bodyPr wrap="square">
            <a:spAutoFit/>
          </a:bodyPr>
          <a:lstStyle/>
          <a:p>
            <a:r>
              <a:rPr lang="es-CO" b="1" dirty="0">
                <a:solidFill>
                  <a:srgbClr val="FF0000"/>
                </a:solidFill>
              </a:rPr>
              <a:t> </a:t>
            </a:r>
            <a:r>
              <a:rPr lang="es-CO" b="1" dirty="0" smtClean="0">
                <a:solidFill>
                  <a:srgbClr val="FF0000"/>
                </a:solidFill>
              </a:rPr>
              <a:t>Audiencias </a:t>
            </a:r>
            <a:r>
              <a:rPr lang="es-CO" b="1" dirty="0">
                <a:solidFill>
                  <a:srgbClr val="FF0000"/>
                </a:solidFill>
              </a:rPr>
              <a:t>públicas participativas, </a:t>
            </a:r>
            <a:r>
              <a:rPr lang="es-CO" b="1" u="sng" dirty="0">
                <a:solidFill>
                  <a:srgbClr val="FF0000"/>
                </a:solidFill>
              </a:rPr>
              <a:t>mínimo dos veces al </a:t>
            </a:r>
            <a:r>
              <a:rPr lang="es-CO" b="1" u="sng" dirty="0" smtClean="0">
                <a:solidFill>
                  <a:srgbClr val="FF0000"/>
                </a:solidFill>
              </a:rPr>
              <a:t>año</a:t>
            </a:r>
            <a:endParaRPr lang="es-CO" b="1" u="sng" dirty="0">
              <a:solidFill>
                <a:srgbClr val="FF0000"/>
              </a:solidFill>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0" y="4063596"/>
            <a:ext cx="1117818" cy="911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1732067"/>
      </p:ext>
    </p:extLst>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79512" y="1266042"/>
            <a:ext cx="8856984" cy="769441"/>
          </a:xfrm>
          <a:prstGeom prst="rect">
            <a:avLst/>
          </a:prstGeom>
          <a:solidFill>
            <a:schemeClr val="accent1"/>
          </a:solidFill>
        </p:spPr>
        <p:txBody>
          <a:bodyPr wrap="square" rtlCol="0">
            <a:spAutoFit/>
          </a:bodyPr>
          <a:lstStyle/>
          <a:p>
            <a:pPr algn="ctr"/>
            <a:r>
              <a:rPr lang="es-ES" sz="2200" b="1" dirty="0" smtClean="0"/>
              <a:t>Rendición de Cuentas de las instancias de participación</a:t>
            </a:r>
          </a:p>
          <a:p>
            <a:pPr algn="ctr"/>
            <a:r>
              <a:rPr lang="es-ES" sz="2200" b="1" dirty="0" smtClean="0"/>
              <a:t> </a:t>
            </a:r>
            <a:r>
              <a:rPr lang="es-ES" sz="2200" dirty="0" smtClean="0">
                <a:solidFill>
                  <a:srgbClr val="FF0000"/>
                </a:solidFill>
                <a:hlinkClick r:id="rId2" action="ppaction://hlinksldjump"/>
              </a:rPr>
              <a:t>Artículo 54</a:t>
            </a:r>
            <a:endParaRPr lang="es-ES" sz="2200" dirty="0" smtClean="0">
              <a:solidFill>
                <a:srgbClr val="FF0000"/>
              </a:solidFill>
            </a:endParaRPr>
          </a:p>
        </p:txBody>
      </p:sp>
      <p:sp>
        <p:nvSpPr>
          <p:cNvPr id="6" name="5 Rectángulo"/>
          <p:cNvSpPr/>
          <p:nvPr/>
        </p:nvSpPr>
        <p:spPr>
          <a:xfrm>
            <a:off x="611560" y="2636912"/>
            <a:ext cx="3168352" cy="3293209"/>
          </a:xfrm>
          <a:prstGeom prst="rect">
            <a:avLst/>
          </a:prstGeom>
          <a:solidFill>
            <a:srgbClr val="CCFF99"/>
          </a:solidFill>
        </p:spPr>
        <p:txBody>
          <a:bodyPr wrap="square">
            <a:spAutoFit/>
          </a:bodyPr>
          <a:lstStyle/>
          <a:p>
            <a:pPr lvl="0"/>
            <a:r>
              <a:rPr lang="es-ES" sz="2400" dirty="0">
                <a:solidFill>
                  <a:srgbClr val="000000"/>
                </a:solidFill>
              </a:rPr>
              <a:t>Las instancias de participación ciudadana </a:t>
            </a:r>
            <a:r>
              <a:rPr lang="es-ES" sz="2400" b="1" dirty="0" smtClean="0">
                <a:solidFill>
                  <a:srgbClr val="000000"/>
                </a:solidFill>
              </a:rPr>
              <a:t>deberán </a:t>
            </a:r>
            <a:r>
              <a:rPr lang="es-ES" sz="2400" dirty="0">
                <a:solidFill>
                  <a:srgbClr val="000000"/>
                </a:solidFill>
              </a:rPr>
              <a:t>desarrollar </a:t>
            </a:r>
            <a:r>
              <a:rPr lang="es-ES" sz="2400" dirty="0" smtClean="0">
                <a:solidFill>
                  <a:srgbClr val="000000"/>
                </a:solidFill>
              </a:rPr>
              <a:t>ejercicios de </a:t>
            </a:r>
            <a:r>
              <a:rPr lang="es-ES" sz="2800" u="sng" dirty="0">
                <a:solidFill>
                  <a:srgbClr val="000000"/>
                </a:solidFill>
              </a:rPr>
              <a:t>rendición de cuentas en por lo menos una sesión de trabajo anual. </a:t>
            </a:r>
            <a:endParaRPr lang="es-ES" sz="2400" u="sng" dirty="0">
              <a:solidFill>
                <a:srgbClr val="FF0000"/>
              </a:solidFill>
            </a:endParaRPr>
          </a:p>
        </p:txBody>
      </p:sp>
      <p:pic>
        <p:nvPicPr>
          <p:cNvPr id="2051"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7060"/>
          <a:stretch/>
        </p:blipFill>
        <p:spPr bwMode="auto">
          <a:xfrm>
            <a:off x="5220072" y="2276872"/>
            <a:ext cx="3610932" cy="35883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3336921"/>
            <a:ext cx="1212646" cy="146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4112469"/>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78562" y="1268760"/>
            <a:ext cx="8785925" cy="430887"/>
          </a:xfrm>
          <a:prstGeom prst="rect">
            <a:avLst/>
          </a:prstGeom>
          <a:solidFill>
            <a:schemeClr val="accent1"/>
          </a:solidFill>
        </p:spPr>
        <p:txBody>
          <a:bodyPr wrap="square" rtlCol="0">
            <a:spAutoFit/>
          </a:bodyPr>
          <a:lstStyle/>
          <a:p>
            <a:pPr algn="ctr"/>
            <a:r>
              <a:rPr lang="es-ES" sz="2200" b="1" dirty="0" smtClean="0"/>
              <a:t>Audiencias Públicas Participativas </a:t>
            </a:r>
            <a:r>
              <a:rPr lang="es-ES" sz="2200" dirty="0" smtClean="0">
                <a:solidFill>
                  <a:srgbClr val="FF0000"/>
                </a:solidFill>
                <a:hlinkClick r:id="rId2" action="ppaction://hlinksldjump"/>
              </a:rPr>
              <a:t>Artículo 55</a:t>
            </a:r>
            <a:r>
              <a:rPr lang="es-ES" sz="2200" b="1" dirty="0" smtClean="0"/>
              <a:t> </a:t>
            </a:r>
          </a:p>
        </p:txBody>
      </p:sp>
      <p:sp>
        <p:nvSpPr>
          <p:cNvPr id="7" name="6 CuadroTexto"/>
          <p:cNvSpPr txBox="1"/>
          <p:nvPr/>
        </p:nvSpPr>
        <p:spPr>
          <a:xfrm>
            <a:off x="178562" y="1916832"/>
            <a:ext cx="1500198" cy="4401205"/>
          </a:xfrm>
          <a:prstGeom prst="rect">
            <a:avLst/>
          </a:prstGeom>
          <a:solidFill>
            <a:srgbClr val="CCFF99"/>
          </a:solidFill>
        </p:spPr>
        <p:txBody>
          <a:bodyPr wrap="square" rtlCol="0">
            <a:spAutoFit/>
          </a:bodyPr>
          <a:lstStyle/>
          <a:p>
            <a:pPr algn="ctr"/>
            <a:r>
              <a:rPr lang="es-ES" sz="2000" dirty="0" smtClean="0"/>
              <a:t>Son un mecanismo de rendición de cuentas</a:t>
            </a:r>
          </a:p>
          <a:p>
            <a:pPr algn="ctr"/>
            <a:endParaRPr lang="es-ES" sz="2000" dirty="0"/>
          </a:p>
          <a:p>
            <a:pPr algn="ctr"/>
            <a:endParaRPr lang="es-ES" sz="2000" dirty="0" smtClean="0"/>
          </a:p>
          <a:p>
            <a:pPr algn="ctr"/>
            <a:endParaRPr lang="es-ES" sz="2000" dirty="0"/>
          </a:p>
          <a:p>
            <a:pPr algn="ctr"/>
            <a:endParaRPr lang="es-ES" sz="2000" dirty="0" smtClean="0"/>
          </a:p>
          <a:p>
            <a:pPr algn="ctr"/>
            <a:endParaRPr lang="es-ES" sz="2000" dirty="0"/>
          </a:p>
          <a:p>
            <a:pPr algn="ctr"/>
            <a:endParaRPr lang="es-ES" sz="2000" dirty="0" smtClean="0"/>
          </a:p>
          <a:p>
            <a:pPr algn="ctr"/>
            <a:endParaRPr lang="es-ES" sz="2000" dirty="0"/>
          </a:p>
          <a:p>
            <a:pPr algn="ctr"/>
            <a:endParaRPr lang="es-ES" sz="2000" dirty="0" smtClean="0"/>
          </a:p>
          <a:p>
            <a:pPr algn="ctr"/>
            <a:endParaRPr lang="es-ES" sz="2000" dirty="0"/>
          </a:p>
        </p:txBody>
      </p:sp>
      <p:sp>
        <p:nvSpPr>
          <p:cNvPr id="8" name="7 CuadroTexto"/>
          <p:cNvSpPr txBox="1"/>
          <p:nvPr/>
        </p:nvSpPr>
        <p:spPr>
          <a:xfrm>
            <a:off x="2187020" y="1916831"/>
            <a:ext cx="1952932" cy="3893374"/>
          </a:xfrm>
          <a:prstGeom prst="rect">
            <a:avLst/>
          </a:prstGeom>
          <a:solidFill>
            <a:srgbClr val="CCFF99"/>
          </a:solidFill>
        </p:spPr>
        <p:txBody>
          <a:bodyPr wrap="square" rtlCol="0">
            <a:spAutoFit/>
          </a:bodyPr>
          <a:lstStyle/>
          <a:p>
            <a:pPr algn="ctr"/>
            <a:r>
              <a:rPr lang="es-ES" sz="1900" dirty="0" smtClean="0"/>
              <a:t>También son un acto público</a:t>
            </a:r>
          </a:p>
          <a:p>
            <a:pPr algn="ctr"/>
            <a:r>
              <a:rPr lang="es-CO" sz="1900" dirty="0"/>
              <a:t> convocado y organizado por las entidades de la </a:t>
            </a:r>
            <a:r>
              <a:rPr lang="es-CO" sz="1900" dirty="0" smtClean="0"/>
              <a:t>administración</a:t>
            </a:r>
          </a:p>
          <a:p>
            <a:pPr algn="ctr"/>
            <a:endParaRPr lang="es-CO" sz="1900" dirty="0"/>
          </a:p>
          <a:p>
            <a:pPr algn="ctr"/>
            <a:endParaRPr lang="es-CO" sz="1900" dirty="0" smtClean="0"/>
          </a:p>
          <a:p>
            <a:pPr algn="ctr"/>
            <a:endParaRPr lang="es-CO" sz="1900" dirty="0"/>
          </a:p>
          <a:p>
            <a:pPr algn="ctr"/>
            <a:endParaRPr lang="es-CO" sz="1900" dirty="0" smtClean="0"/>
          </a:p>
          <a:p>
            <a:pPr algn="ctr"/>
            <a:endParaRPr lang="es-CO" sz="1900" dirty="0"/>
          </a:p>
          <a:p>
            <a:pPr algn="ctr"/>
            <a:endParaRPr lang="es-ES" sz="1900" dirty="0" smtClean="0"/>
          </a:p>
        </p:txBody>
      </p:sp>
      <p:sp>
        <p:nvSpPr>
          <p:cNvPr id="9" name="8 CuadroTexto"/>
          <p:cNvSpPr txBox="1"/>
          <p:nvPr/>
        </p:nvSpPr>
        <p:spPr>
          <a:xfrm>
            <a:off x="4693041" y="1916832"/>
            <a:ext cx="1857388" cy="4093428"/>
          </a:xfrm>
          <a:prstGeom prst="rect">
            <a:avLst/>
          </a:prstGeom>
          <a:solidFill>
            <a:srgbClr val="CCFF99"/>
          </a:solidFill>
        </p:spPr>
        <p:txBody>
          <a:bodyPr wrap="square" rtlCol="0">
            <a:spAutoFit/>
          </a:bodyPr>
          <a:lstStyle/>
          <a:p>
            <a:pPr algn="ctr"/>
            <a:r>
              <a:rPr lang="es-ES" sz="2000" dirty="0" smtClean="0"/>
              <a:t>Para evaluar la gestión y sus resultados</a:t>
            </a:r>
          </a:p>
          <a:p>
            <a:pPr algn="ctr"/>
            <a:endParaRPr lang="es-ES" sz="2000" dirty="0"/>
          </a:p>
          <a:p>
            <a:pPr algn="ctr"/>
            <a:endParaRPr lang="es-ES" sz="2000" dirty="0" smtClean="0"/>
          </a:p>
          <a:p>
            <a:pPr algn="ctr"/>
            <a:endParaRPr lang="es-ES" sz="2000" dirty="0"/>
          </a:p>
          <a:p>
            <a:pPr algn="ctr"/>
            <a:endParaRPr lang="es-ES" sz="2000" dirty="0" smtClean="0"/>
          </a:p>
          <a:p>
            <a:pPr algn="ctr"/>
            <a:endParaRPr lang="es-ES" sz="2000" dirty="0"/>
          </a:p>
          <a:p>
            <a:pPr algn="ctr"/>
            <a:endParaRPr lang="es-ES" sz="2000" dirty="0" smtClean="0"/>
          </a:p>
          <a:p>
            <a:pPr algn="ctr"/>
            <a:endParaRPr lang="es-ES" sz="2000" dirty="0"/>
          </a:p>
          <a:p>
            <a:pPr algn="ctr"/>
            <a:endParaRPr lang="es-ES" sz="2000" dirty="0" smtClean="0"/>
          </a:p>
          <a:p>
            <a:pPr algn="ctr"/>
            <a:endParaRPr lang="es-ES" sz="2000" dirty="0"/>
          </a:p>
          <a:p>
            <a:pPr algn="ctr"/>
            <a:endParaRPr lang="es-ES" sz="2000" dirty="0"/>
          </a:p>
        </p:txBody>
      </p:sp>
      <p:sp>
        <p:nvSpPr>
          <p:cNvPr id="10" name="9 CuadroTexto"/>
          <p:cNvSpPr txBox="1"/>
          <p:nvPr/>
        </p:nvSpPr>
        <p:spPr>
          <a:xfrm>
            <a:off x="7035661" y="1916832"/>
            <a:ext cx="1928826" cy="4093428"/>
          </a:xfrm>
          <a:prstGeom prst="rect">
            <a:avLst/>
          </a:prstGeom>
          <a:solidFill>
            <a:srgbClr val="CCFF99"/>
          </a:solidFill>
        </p:spPr>
        <p:txBody>
          <a:bodyPr wrap="square" rtlCol="0">
            <a:spAutoFit/>
          </a:bodyPr>
          <a:lstStyle/>
          <a:p>
            <a:pPr algn="ctr"/>
            <a:r>
              <a:rPr lang="es-CO" sz="2000" dirty="0" smtClean="0"/>
              <a:t>Con </a:t>
            </a:r>
            <a:r>
              <a:rPr lang="es-CO" sz="2000" dirty="0"/>
              <a:t>la intervención de ciudadanos y organizaciones sociales</a:t>
            </a:r>
            <a:r>
              <a:rPr lang="es-CO" sz="2000" dirty="0" smtClean="0"/>
              <a:t>.</a:t>
            </a:r>
          </a:p>
          <a:p>
            <a:pPr algn="ctr"/>
            <a:endParaRPr lang="es-CO" sz="2000" dirty="0"/>
          </a:p>
          <a:p>
            <a:pPr algn="ctr"/>
            <a:endParaRPr lang="es-CO" sz="2000" dirty="0" smtClean="0"/>
          </a:p>
          <a:p>
            <a:pPr algn="ctr"/>
            <a:endParaRPr lang="es-CO" sz="2000" dirty="0"/>
          </a:p>
          <a:p>
            <a:pPr algn="ctr"/>
            <a:endParaRPr lang="es-CO" sz="2000" dirty="0" smtClean="0"/>
          </a:p>
          <a:p>
            <a:pPr algn="ctr"/>
            <a:endParaRPr lang="es-CO" sz="2000" dirty="0"/>
          </a:p>
          <a:p>
            <a:pPr algn="ctr"/>
            <a:endParaRPr lang="es-CO" sz="2000" dirty="0" smtClean="0"/>
          </a:p>
          <a:p>
            <a:pPr algn="ctr"/>
            <a:endParaRPr lang="es-CO" sz="2000" dirty="0" smtClean="0"/>
          </a:p>
          <a:p>
            <a:pPr algn="ctr"/>
            <a:endParaRPr lang="es-CO" sz="2000" dirty="0"/>
          </a:p>
        </p:txBody>
      </p:sp>
      <p:sp>
        <p:nvSpPr>
          <p:cNvPr id="11" name="10 Flecha izquierda y derecha"/>
          <p:cNvSpPr/>
          <p:nvPr/>
        </p:nvSpPr>
        <p:spPr>
          <a:xfrm>
            <a:off x="1678760" y="2591187"/>
            <a:ext cx="508260" cy="387097"/>
          </a:xfrm>
          <a:prstGeom prst="leftRightArrow">
            <a:avLst/>
          </a:prstGeom>
          <a:solidFill>
            <a:schemeClr val="accent2">
              <a:lumMod val="40000"/>
              <a:lumOff val="6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endParaRPr lang="es-ES" b="1" dirty="0" smtClean="0">
              <a:solidFill>
                <a:schemeClr val="bg1"/>
              </a:solidFill>
              <a:cs typeface="Arial" panose="020B0604020202020204" pitchFamily="34" charset="0"/>
            </a:endParaRPr>
          </a:p>
        </p:txBody>
      </p:sp>
      <p:sp>
        <p:nvSpPr>
          <p:cNvPr id="12" name="11 Flecha derecha"/>
          <p:cNvSpPr/>
          <p:nvPr/>
        </p:nvSpPr>
        <p:spPr>
          <a:xfrm>
            <a:off x="4139952" y="2591187"/>
            <a:ext cx="553089" cy="387098"/>
          </a:xfrm>
          <a:prstGeom prst="rightArrow">
            <a:avLst/>
          </a:prstGeom>
          <a:solidFill>
            <a:schemeClr val="accent2">
              <a:lumMod val="40000"/>
              <a:lumOff val="6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endParaRPr lang="es-ES" b="1" dirty="0" smtClean="0">
              <a:solidFill>
                <a:schemeClr val="bg1"/>
              </a:solidFill>
              <a:cs typeface="Arial" panose="020B0604020202020204" pitchFamily="34" charset="0"/>
            </a:endParaRPr>
          </a:p>
        </p:txBody>
      </p:sp>
      <p:sp>
        <p:nvSpPr>
          <p:cNvPr id="13" name="12 Flecha derecha"/>
          <p:cNvSpPr/>
          <p:nvPr/>
        </p:nvSpPr>
        <p:spPr>
          <a:xfrm>
            <a:off x="6550429" y="2591187"/>
            <a:ext cx="485232" cy="387098"/>
          </a:xfrm>
          <a:prstGeom prst="rightArrow">
            <a:avLst/>
          </a:prstGeom>
          <a:solidFill>
            <a:schemeClr val="accent2">
              <a:lumMod val="40000"/>
              <a:lumOff val="60000"/>
            </a:schemeClr>
          </a:solidFill>
          <a:ln>
            <a:solidFill>
              <a:schemeClr val="tx1"/>
            </a:solidFill>
          </a:ln>
        </p:spPr>
        <p:txBody>
          <a:bodyPr vert="horz" lIns="91440" tIns="45720" rIns="91440" bIns="45720" rtlCol="0" anchor="ctr"/>
          <a:lstStyle/>
          <a:p>
            <a:pPr algn="ctr">
              <a:lnSpc>
                <a:spcPct val="130000"/>
              </a:lnSpc>
              <a:spcBef>
                <a:spcPts val="600"/>
              </a:spcBef>
              <a:spcAft>
                <a:spcPts val="600"/>
              </a:spcAft>
              <a:defRPr/>
            </a:pPr>
            <a:endParaRPr lang="es-ES" b="1" dirty="0" smtClean="0">
              <a:solidFill>
                <a:schemeClr val="bg1"/>
              </a:solidFill>
              <a:cs typeface="Arial" panose="020B0604020202020204" pitchFamily="34" charset="0"/>
            </a:endParaRPr>
          </a:p>
        </p:txBody>
      </p:sp>
      <p:sp>
        <p:nvSpPr>
          <p:cNvPr id="2" name="1 Rectángulo"/>
          <p:cNvSpPr/>
          <p:nvPr/>
        </p:nvSpPr>
        <p:spPr>
          <a:xfrm>
            <a:off x="266928" y="4117434"/>
            <a:ext cx="8609191" cy="769441"/>
          </a:xfrm>
          <a:prstGeom prst="rect">
            <a:avLst/>
          </a:prstGeom>
          <a:solidFill>
            <a:schemeClr val="accent2">
              <a:lumMod val="40000"/>
              <a:lumOff val="60000"/>
            </a:schemeClr>
          </a:solidFill>
        </p:spPr>
        <p:txBody>
          <a:bodyPr wrap="square">
            <a:spAutoFit/>
          </a:bodyPr>
          <a:lstStyle/>
          <a:p>
            <a:pPr algn="ctr"/>
            <a:r>
              <a:rPr lang="es-CO" sz="2200" dirty="0"/>
              <a:t> </a:t>
            </a:r>
            <a:r>
              <a:rPr lang="es-CO" sz="2200" dirty="0" smtClean="0"/>
              <a:t>Director </a:t>
            </a:r>
            <a:r>
              <a:rPr lang="es-CO" sz="2200" dirty="0"/>
              <a:t>o gerente de una entidad del orden </a:t>
            </a:r>
            <a:r>
              <a:rPr lang="es-CO" sz="2200" dirty="0" smtClean="0"/>
              <a:t>nacional</a:t>
            </a:r>
          </a:p>
          <a:p>
            <a:pPr algn="ctr"/>
            <a:r>
              <a:rPr lang="es-CO" sz="2200" dirty="0" smtClean="0"/>
              <a:t>Alcaldes </a:t>
            </a:r>
            <a:r>
              <a:rPr lang="es-CO" sz="2200" dirty="0"/>
              <a:t>y Gobernadores. </a:t>
            </a:r>
          </a:p>
        </p:txBody>
      </p:sp>
      <p:sp>
        <p:nvSpPr>
          <p:cNvPr id="6" name="5 Rectángulo"/>
          <p:cNvSpPr/>
          <p:nvPr/>
        </p:nvSpPr>
        <p:spPr>
          <a:xfrm>
            <a:off x="1259632" y="5091340"/>
            <a:ext cx="6264696" cy="430887"/>
          </a:xfrm>
          <a:prstGeom prst="rect">
            <a:avLst/>
          </a:prstGeom>
          <a:solidFill>
            <a:schemeClr val="accent2">
              <a:lumMod val="40000"/>
              <a:lumOff val="60000"/>
            </a:schemeClr>
          </a:solidFill>
        </p:spPr>
        <p:txBody>
          <a:bodyPr wrap="square">
            <a:spAutoFit/>
          </a:bodyPr>
          <a:lstStyle/>
          <a:p>
            <a:pPr lvl="0" algn="ctr"/>
            <a:r>
              <a:rPr lang="es-CO" sz="2200" dirty="0" smtClean="0">
                <a:solidFill>
                  <a:srgbClr val="000000"/>
                </a:solidFill>
              </a:rPr>
              <a:t>Informe </a:t>
            </a:r>
            <a:r>
              <a:rPr lang="es-CO" sz="2200" dirty="0">
                <a:solidFill>
                  <a:srgbClr val="000000"/>
                </a:solidFill>
              </a:rPr>
              <a:t>de rendición de cuentas</a:t>
            </a:r>
            <a:endParaRPr lang="es-ES" sz="2200" dirty="0">
              <a:solidFill>
                <a:srgbClr val="000000"/>
              </a:solidFill>
            </a:endParaRPr>
          </a:p>
        </p:txBody>
      </p:sp>
      <p:sp>
        <p:nvSpPr>
          <p:cNvPr id="14" name="13 Rectángulo"/>
          <p:cNvSpPr/>
          <p:nvPr/>
        </p:nvSpPr>
        <p:spPr>
          <a:xfrm>
            <a:off x="178562" y="5697293"/>
            <a:ext cx="8785924" cy="769441"/>
          </a:xfrm>
          <a:prstGeom prst="rect">
            <a:avLst/>
          </a:prstGeom>
          <a:solidFill>
            <a:srgbClr val="00B0F0"/>
          </a:solidFill>
        </p:spPr>
        <p:txBody>
          <a:bodyPr wrap="square">
            <a:spAutoFit/>
          </a:bodyPr>
          <a:lstStyle/>
          <a:p>
            <a:pPr algn="ctr"/>
            <a:r>
              <a:rPr lang="es-CO" sz="2200" dirty="0"/>
              <a:t>C</a:t>
            </a:r>
            <a:r>
              <a:rPr lang="es-CO" sz="2200" dirty="0" smtClean="0"/>
              <a:t>orrectivos </a:t>
            </a:r>
            <a:r>
              <a:rPr lang="es-CO" sz="2200" dirty="0"/>
              <a:t>que optimicen la </a:t>
            </a:r>
            <a:r>
              <a:rPr lang="es-CO" sz="2200" dirty="0" smtClean="0"/>
              <a:t>gestión</a:t>
            </a:r>
          </a:p>
          <a:p>
            <a:pPr algn="ctr"/>
            <a:r>
              <a:rPr lang="es-CO" sz="2200" dirty="0" smtClean="0"/>
              <a:t> </a:t>
            </a:r>
            <a:r>
              <a:rPr lang="es-CO" sz="2200" dirty="0"/>
              <a:t>y faciliten el cumplimiento de las metas del plan de desarrollo</a:t>
            </a:r>
          </a:p>
        </p:txBody>
      </p:sp>
    </p:spTree>
    <p:extLst>
      <p:ext uri="{BB962C8B-B14F-4D97-AF65-F5344CB8AC3E}">
        <p14:creationId xmlns:p14="http://schemas.microsoft.com/office/powerpoint/2010/main" val="3672163955"/>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uadro de texto 2"/>
          <p:cNvSpPr txBox="1">
            <a:spLocks noChangeArrowheads="1"/>
          </p:cNvSpPr>
          <p:nvPr/>
        </p:nvSpPr>
        <p:spPr bwMode="auto">
          <a:xfrm>
            <a:off x="292179" y="2353455"/>
            <a:ext cx="3575284" cy="1469036"/>
          </a:xfrm>
          <a:prstGeom prst="rect">
            <a:avLst/>
          </a:prstGeom>
          <a:solidFill>
            <a:srgbClr val="9BBB59"/>
          </a:solidFill>
          <a:ln w="38100">
            <a:solidFill>
              <a:srgbClr val="F2F2F2"/>
            </a:solidFill>
            <a:miter lim="800000"/>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algn="ctr" fontAlgn="base">
              <a:spcBef>
                <a:spcPct val="0"/>
              </a:spcBef>
              <a:spcAft>
                <a:spcPct val="0"/>
              </a:spcAft>
            </a:pPr>
            <a:endParaRPr lang="es-CO" altLang="es-CO" sz="2000" b="1" dirty="0" smtClean="0">
              <a:solidFill>
                <a:prstClr val="black"/>
              </a:solidFill>
              <a:latin typeface="Book Antiqua" pitchFamily="18" charset="0"/>
              <a:cs typeface="Arial" pitchFamily="34" charset="0"/>
            </a:endParaRPr>
          </a:p>
          <a:p>
            <a:pPr algn="ctr" fontAlgn="base">
              <a:spcBef>
                <a:spcPct val="0"/>
              </a:spcBef>
              <a:spcAft>
                <a:spcPct val="0"/>
              </a:spcAft>
            </a:pPr>
            <a:r>
              <a:rPr lang="es-CO" altLang="es-CO" sz="1600" b="1" dirty="0">
                <a:solidFill>
                  <a:prstClr val="black"/>
                </a:solidFill>
                <a:latin typeface="Book Antiqua" pitchFamily="18" charset="0"/>
                <a:cs typeface="Arial" pitchFamily="34" charset="0"/>
              </a:rPr>
              <a:t> </a:t>
            </a:r>
            <a:r>
              <a:rPr lang="es-CO" altLang="es-CO" sz="2400" b="1" i="1" dirty="0">
                <a:solidFill>
                  <a:prstClr val="black"/>
                </a:solidFill>
                <a:latin typeface="Book Antiqua" pitchFamily="18" charset="0"/>
                <a:cs typeface="Arial" pitchFamily="34" charset="0"/>
              </a:rPr>
              <a:t>NO </a:t>
            </a:r>
            <a:r>
              <a:rPr lang="es-CO" altLang="es-CO" sz="2400" b="1" i="1" dirty="0" smtClean="0">
                <a:solidFill>
                  <a:prstClr val="black"/>
                </a:solidFill>
                <a:latin typeface="Book Antiqua" pitchFamily="18" charset="0"/>
                <a:cs typeface="Arial" pitchFamily="34" charset="0"/>
              </a:rPr>
              <a:t>ES</a:t>
            </a:r>
            <a:endParaRPr lang="es-CO" altLang="es-CO" sz="2400" dirty="0">
              <a:solidFill>
                <a:prstClr val="black"/>
              </a:solidFill>
              <a:latin typeface="Arial" pitchFamily="34" charset="0"/>
              <a:cs typeface="Arial" pitchFamily="34" charset="0"/>
            </a:endParaRPr>
          </a:p>
          <a:p>
            <a:pPr algn="ctr" fontAlgn="base">
              <a:spcBef>
                <a:spcPct val="0"/>
              </a:spcBef>
              <a:spcAft>
                <a:spcPct val="0"/>
              </a:spcAft>
            </a:pPr>
            <a:r>
              <a:rPr lang="es-CO" altLang="es-CO" sz="2000" b="1" dirty="0" smtClean="0">
                <a:solidFill>
                  <a:prstClr val="black"/>
                </a:solidFill>
                <a:latin typeface="Book Antiqua" pitchFamily="18" charset="0"/>
                <a:cs typeface="Arial" pitchFamily="34" charset="0"/>
              </a:rPr>
              <a:t>AUDIENCIA PÚBLICA PARTICIPATIVA …..</a:t>
            </a:r>
          </a:p>
        </p:txBody>
      </p:sp>
      <p:graphicFrame>
        <p:nvGraphicFramePr>
          <p:cNvPr id="13" name="12 Diagrama"/>
          <p:cNvGraphicFramePr>
            <a:graphicFrameLocks/>
          </p:cNvGraphicFramePr>
          <p:nvPr>
            <p:extLst>
              <p:ext uri="{D42A27DB-BD31-4B8C-83A1-F6EECF244321}">
                <p14:modId xmlns:p14="http://schemas.microsoft.com/office/powerpoint/2010/main" val="2868648559"/>
              </p:ext>
            </p:extLst>
          </p:nvPr>
        </p:nvGraphicFramePr>
        <p:xfrm>
          <a:off x="3491880" y="836712"/>
          <a:ext cx="5441430" cy="56662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8406411"/>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1970" y="1268760"/>
            <a:ext cx="8730254" cy="1107996"/>
          </a:xfrm>
          <a:prstGeom prst="rect">
            <a:avLst/>
          </a:prstGeom>
          <a:solidFill>
            <a:schemeClr val="accent1"/>
          </a:solidFill>
        </p:spPr>
        <p:txBody>
          <a:bodyPr wrap="square" rtlCol="0">
            <a:spAutoFit/>
          </a:bodyPr>
          <a:lstStyle/>
          <a:p>
            <a:pPr algn="ctr"/>
            <a:r>
              <a:rPr lang="es-ES" sz="2200" b="1" dirty="0" smtClean="0"/>
              <a:t>Etapas del proceso de los </a:t>
            </a:r>
          </a:p>
          <a:p>
            <a:pPr algn="ctr"/>
            <a:r>
              <a:rPr lang="es-ES" sz="2200" b="1" dirty="0" smtClean="0">
                <a:solidFill>
                  <a:srgbClr val="FF0000"/>
                </a:solidFill>
              </a:rPr>
              <a:t>mecanismos</a:t>
            </a:r>
            <a:r>
              <a:rPr lang="es-ES" sz="2200" b="1" dirty="0" smtClean="0"/>
              <a:t> de rendición pública de cuentas </a:t>
            </a:r>
          </a:p>
          <a:p>
            <a:pPr algn="ctr"/>
            <a:r>
              <a:rPr lang="es-ES" sz="2200" dirty="0" smtClean="0">
                <a:solidFill>
                  <a:srgbClr val="FF0000"/>
                </a:solidFill>
                <a:hlinkClick r:id="rId2" action="ppaction://hlinksldjump"/>
              </a:rPr>
              <a:t>Artículo 56</a:t>
            </a:r>
            <a:endParaRPr lang="es-ES" sz="2200" b="1" dirty="0" smtClean="0"/>
          </a:p>
        </p:txBody>
      </p:sp>
      <p:sp>
        <p:nvSpPr>
          <p:cNvPr id="21" name="AutoShape 6"/>
          <p:cNvSpPr>
            <a:spLocks noChangeArrowheads="1"/>
          </p:cNvSpPr>
          <p:nvPr/>
        </p:nvSpPr>
        <p:spPr bwMode="auto">
          <a:xfrm>
            <a:off x="38372" y="2619444"/>
            <a:ext cx="1854200" cy="1824037"/>
          </a:xfrm>
          <a:prstGeom prst="homePlate">
            <a:avLst>
              <a:gd name="adj" fmla="val 25413"/>
            </a:avLst>
          </a:prstGeom>
          <a:solidFill>
            <a:srgbClr val="CC3300"/>
          </a:solidFill>
          <a:ln w="9525">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s-CO" altLang="es-CO">
              <a:solidFill>
                <a:srgbClr val="FF9900"/>
              </a:solidFill>
            </a:endParaRPr>
          </a:p>
        </p:txBody>
      </p:sp>
      <p:sp>
        <p:nvSpPr>
          <p:cNvPr id="23" name="AutoShape 8"/>
          <p:cNvSpPr>
            <a:spLocks noChangeArrowheads="1"/>
          </p:cNvSpPr>
          <p:nvPr/>
        </p:nvSpPr>
        <p:spPr bwMode="auto">
          <a:xfrm>
            <a:off x="1475656" y="2625326"/>
            <a:ext cx="1855788" cy="1800225"/>
          </a:xfrm>
          <a:prstGeom prst="chevron">
            <a:avLst>
              <a:gd name="adj" fmla="val 25772"/>
            </a:avLst>
          </a:prstGeom>
          <a:solidFill>
            <a:srgbClr val="669900"/>
          </a:solidFill>
          <a:ln w="9525" algn="ctr">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ltLang="es-CO">
              <a:solidFill>
                <a:prstClr val="black"/>
              </a:solidFill>
            </a:endParaRPr>
          </a:p>
        </p:txBody>
      </p:sp>
      <p:sp>
        <p:nvSpPr>
          <p:cNvPr id="25" name="AutoShape 10"/>
          <p:cNvSpPr>
            <a:spLocks noChangeArrowheads="1"/>
          </p:cNvSpPr>
          <p:nvPr/>
        </p:nvSpPr>
        <p:spPr bwMode="auto">
          <a:xfrm>
            <a:off x="2945172" y="2667069"/>
            <a:ext cx="1855788" cy="1776412"/>
          </a:xfrm>
          <a:prstGeom prst="chevron">
            <a:avLst>
              <a:gd name="adj" fmla="val 26117"/>
            </a:avLst>
          </a:prstGeom>
          <a:solidFill>
            <a:srgbClr val="993366"/>
          </a:solidFill>
          <a:ln w="9525" algn="ctr">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ltLang="es-CO">
              <a:solidFill>
                <a:prstClr val="black"/>
              </a:solidFill>
            </a:endParaRPr>
          </a:p>
        </p:txBody>
      </p:sp>
      <p:sp>
        <p:nvSpPr>
          <p:cNvPr id="26" name="AutoShape 11"/>
          <p:cNvSpPr>
            <a:spLocks noChangeArrowheads="1"/>
          </p:cNvSpPr>
          <p:nvPr/>
        </p:nvSpPr>
        <p:spPr bwMode="auto">
          <a:xfrm>
            <a:off x="4439605" y="2663827"/>
            <a:ext cx="1855788" cy="1776412"/>
          </a:xfrm>
          <a:prstGeom prst="chevron">
            <a:avLst>
              <a:gd name="adj" fmla="val 26117"/>
            </a:avLst>
          </a:prstGeom>
          <a:solidFill>
            <a:srgbClr val="6600CC"/>
          </a:solidFill>
          <a:ln w="9525" algn="ctr">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ltLang="es-CO">
              <a:solidFill>
                <a:prstClr val="black"/>
              </a:solidFill>
            </a:endParaRPr>
          </a:p>
        </p:txBody>
      </p:sp>
      <p:sp>
        <p:nvSpPr>
          <p:cNvPr id="27" name="AutoShape 12"/>
          <p:cNvSpPr>
            <a:spLocks noChangeArrowheads="1"/>
          </p:cNvSpPr>
          <p:nvPr/>
        </p:nvSpPr>
        <p:spPr bwMode="auto">
          <a:xfrm>
            <a:off x="5930029" y="2667070"/>
            <a:ext cx="1811832" cy="1776413"/>
          </a:xfrm>
          <a:prstGeom prst="chevron">
            <a:avLst>
              <a:gd name="adj" fmla="val 26100"/>
            </a:avLst>
          </a:prstGeom>
          <a:solidFill>
            <a:srgbClr val="FF6600"/>
          </a:solidFill>
          <a:ln w="9525" algn="ctr">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ltLang="es-CO">
              <a:solidFill>
                <a:prstClr val="black"/>
              </a:solidFill>
            </a:endParaRPr>
          </a:p>
        </p:txBody>
      </p:sp>
      <p:grpSp>
        <p:nvGrpSpPr>
          <p:cNvPr id="31" name="Group 35"/>
          <p:cNvGrpSpPr>
            <a:grpSpLocks/>
          </p:cNvGrpSpPr>
          <p:nvPr/>
        </p:nvGrpSpPr>
        <p:grpSpPr bwMode="auto">
          <a:xfrm>
            <a:off x="59703" y="3282952"/>
            <a:ext cx="7831020" cy="841376"/>
            <a:chOff x="484" y="1483"/>
            <a:chExt cx="4672" cy="530"/>
          </a:xfrm>
        </p:grpSpPr>
        <p:sp>
          <p:nvSpPr>
            <p:cNvPr id="32" name="Text Box 30"/>
            <p:cNvSpPr txBox="1">
              <a:spLocks noChangeArrowheads="1"/>
            </p:cNvSpPr>
            <p:nvPr/>
          </p:nvSpPr>
          <p:spPr bwMode="auto">
            <a:xfrm>
              <a:off x="484" y="1517"/>
              <a:ext cx="117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s-CO" altLang="es-CO" sz="1600" b="1" dirty="0" smtClean="0">
                  <a:solidFill>
                    <a:prstClr val="white"/>
                  </a:solidFill>
                </a:rPr>
                <a:t>Aprestamiento</a:t>
              </a:r>
              <a:endParaRPr lang="es-ES" altLang="es-CO" sz="1600" b="1" dirty="0">
                <a:solidFill>
                  <a:prstClr val="white"/>
                </a:solidFill>
              </a:endParaRPr>
            </a:p>
          </p:txBody>
        </p:sp>
        <p:sp>
          <p:nvSpPr>
            <p:cNvPr id="33" name="Text Box 31"/>
            <p:cNvSpPr txBox="1">
              <a:spLocks noChangeArrowheads="1"/>
            </p:cNvSpPr>
            <p:nvPr/>
          </p:nvSpPr>
          <p:spPr bwMode="auto">
            <a:xfrm>
              <a:off x="1605" y="1523"/>
              <a:ext cx="1179"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CO" altLang="es-CO" sz="1600" b="1" dirty="0" smtClean="0">
                  <a:solidFill>
                    <a:prstClr val="white"/>
                  </a:solidFill>
                </a:rPr>
                <a:t>Capacitación</a:t>
              </a:r>
              <a:endParaRPr lang="es-ES" altLang="es-CO" sz="1600" b="1" dirty="0">
                <a:solidFill>
                  <a:prstClr val="white"/>
                </a:solidFill>
              </a:endParaRPr>
            </a:p>
          </p:txBody>
        </p:sp>
        <p:sp>
          <p:nvSpPr>
            <p:cNvPr id="34" name="Text Box 32"/>
            <p:cNvSpPr txBox="1">
              <a:spLocks noChangeArrowheads="1"/>
            </p:cNvSpPr>
            <p:nvPr/>
          </p:nvSpPr>
          <p:spPr bwMode="auto">
            <a:xfrm>
              <a:off x="2461" y="1490"/>
              <a:ext cx="809"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CO" altLang="es-CO" sz="1600" b="1" dirty="0">
                  <a:solidFill>
                    <a:prstClr val="white"/>
                  </a:solidFill>
                </a:rPr>
                <a:t>Publicación de información</a:t>
              </a:r>
            </a:p>
          </p:txBody>
        </p:sp>
        <p:sp>
          <p:nvSpPr>
            <p:cNvPr id="35" name="Text Box 33"/>
            <p:cNvSpPr txBox="1">
              <a:spLocks noChangeArrowheads="1"/>
            </p:cNvSpPr>
            <p:nvPr/>
          </p:nvSpPr>
          <p:spPr bwMode="auto">
            <a:xfrm>
              <a:off x="3313" y="1483"/>
              <a:ext cx="89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CO" altLang="es-CO" sz="1600" b="1" dirty="0">
                  <a:solidFill>
                    <a:prstClr val="white"/>
                  </a:solidFill>
                </a:rPr>
                <a:t>Convocatoria y evento</a:t>
              </a:r>
            </a:p>
          </p:txBody>
        </p:sp>
        <p:sp>
          <p:nvSpPr>
            <p:cNvPr id="36" name="Text Box 34"/>
            <p:cNvSpPr txBox="1">
              <a:spLocks noChangeArrowheads="1"/>
            </p:cNvSpPr>
            <p:nvPr/>
          </p:nvSpPr>
          <p:spPr bwMode="auto">
            <a:xfrm>
              <a:off x="4204" y="1532"/>
              <a:ext cx="952" cy="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CO" altLang="es-CO" sz="1600" b="1" dirty="0">
                  <a:solidFill>
                    <a:prstClr val="white"/>
                  </a:solidFill>
                </a:rPr>
                <a:t>Seguimiento </a:t>
              </a:r>
            </a:p>
          </p:txBody>
        </p:sp>
      </p:grpSp>
      <p:sp>
        <p:nvSpPr>
          <p:cNvPr id="37" name="AutoShape 12"/>
          <p:cNvSpPr>
            <a:spLocks noChangeArrowheads="1"/>
          </p:cNvSpPr>
          <p:nvPr/>
        </p:nvSpPr>
        <p:spPr bwMode="auto">
          <a:xfrm>
            <a:off x="7380256" y="2667070"/>
            <a:ext cx="1763744" cy="1758482"/>
          </a:xfrm>
          <a:prstGeom prst="chevron">
            <a:avLst>
              <a:gd name="adj" fmla="val 26100"/>
            </a:avLst>
          </a:prstGeom>
          <a:solidFill>
            <a:srgbClr val="FF0066"/>
          </a:solidFill>
          <a:ln w="9525" algn="ctr">
            <a:solidFill>
              <a:schemeClr val="tx1"/>
            </a:solidFill>
            <a:miter lim="800000"/>
            <a:headEnd/>
            <a:tailEnd/>
          </a:ln>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s-CO" altLang="es-CO">
              <a:solidFill>
                <a:prstClr val="black"/>
              </a:solidFill>
            </a:endParaRPr>
          </a:p>
        </p:txBody>
      </p:sp>
      <p:sp>
        <p:nvSpPr>
          <p:cNvPr id="38" name="Text Box 34"/>
          <p:cNvSpPr txBox="1">
            <a:spLocks noChangeArrowheads="1"/>
          </p:cNvSpPr>
          <p:nvPr/>
        </p:nvSpPr>
        <p:spPr bwMode="auto">
          <a:xfrm>
            <a:off x="7741861" y="3262887"/>
            <a:ext cx="140213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s-CO" altLang="es-CO" sz="1600" b="1" dirty="0" smtClean="0">
                <a:solidFill>
                  <a:prstClr val="white"/>
                </a:solidFill>
              </a:rPr>
              <a:t>Respuestas escritas</a:t>
            </a:r>
            <a:endParaRPr lang="es-CO" altLang="es-CO" sz="1600" b="1" dirty="0">
              <a:solidFill>
                <a:prstClr val="white"/>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8773" y="4638125"/>
            <a:ext cx="6943627" cy="1959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5 Rectángulo"/>
          <p:cNvSpPr/>
          <p:nvPr/>
        </p:nvSpPr>
        <p:spPr>
          <a:xfrm>
            <a:off x="965472" y="4638125"/>
            <a:ext cx="7477458" cy="523220"/>
          </a:xfrm>
          <a:prstGeom prst="rect">
            <a:avLst/>
          </a:prstGeom>
        </p:spPr>
        <p:txBody>
          <a:bodyPr wrap="square">
            <a:spAutoFit/>
          </a:bodyPr>
          <a:lstStyle/>
          <a:p>
            <a:pPr algn="ctr"/>
            <a:r>
              <a:rPr lang="es-CO" sz="2800" b="1" dirty="0">
                <a:effectLst>
                  <a:outerShdw blurRad="38100" dist="38100" dir="2700000" algn="tl">
                    <a:srgbClr val="000000">
                      <a:alpha val="43137"/>
                    </a:srgbClr>
                  </a:outerShdw>
                </a:effectLst>
              </a:rPr>
              <a:t>Manual único de Rendición de Cuentas</a:t>
            </a:r>
          </a:p>
        </p:txBody>
      </p:sp>
    </p:spTree>
    <p:extLst>
      <p:ext uri="{BB962C8B-B14F-4D97-AF65-F5344CB8AC3E}">
        <p14:creationId xmlns:p14="http://schemas.microsoft.com/office/powerpoint/2010/main" val="1838695495"/>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CuadroTexto"/>
          <p:cNvSpPr txBox="1"/>
          <p:nvPr/>
        </p:nvSpPr>
        <p:spPr>
          <a:xfrm>
            <a:off x="179512" y="1268760"/>
            <a:ext cx="8856984" cy="769441"/>
          </a:xfrm>
          <a:prstGeom prst="rect">
            <a:avLst/>
          </a:prstGeom>
          <a:solidFill>
            <a:schemeClr val="accent1"/>
          </a:solidFill>
          <a:ln>
            <a:solidFill>
              <a:schemeClr val="accent1"/>
            </a:solidFill>
          </a:ln>
        </p:spPr>
        <p:txBody>
          <a:bodyPr wrap="square" rtlCol="0">
            <a:spAutoFit/>
          </a:bodyPr>
          <a:lstStyle/>
          <a:p>
            <a:pPr algn="ctr"/>
            <a:r>
              <a:rPr lang="es-CO" sz="2200" b="1" dirty="0" smtClean="0"/>
              <a:t>RESPUESTA </a:t>
            </a:r>
            <a:r>
              <a:rPr lang="es-CO" sz="2200" b="1" dirty="0"/>
              <a:t>A LOS INFORMES DE RENDICIÓN DE CUENTAS. </a:t>
            </a:r>
            <a:endParaRPr lang="es-CO" sz="2200" b="1" dirty="0" smtClean="0"/>
          </a:p>
          <a:p>
            <a:pPr algn="ctr"/>
            <a:r>
              <a:rPr lang="es-CO" sz="2200" b="1" dirty="0" smtClean="0"/>
              <a:t>ARTÍCULO </a:t>
            </a:r>
            <a:r>
              <a:rPr lang="es-CO" sz="2200" b="1" dirty="0"/>
              <a:t>57. </a:t>
            </a:r>
          </a:p>
        </p:txBody>
      </p:sp>
      <p:sp>
        <p:nvSpPr>
          <p:cNvPr id="5" name="4 Rectángulo"/>
          <p:cNvSpPr/>
          <p:nvPr/>
        </p:nvSpPr>
        <p:spPr>
          <a:xfrm>
            <a:off x="150141" y="2374141"/>
            <a:ext cx="8853211" cy="2123658"/>
          </a:xfrm>
          <a:prstGeom prst="rect">
            <a:avLst/>
          </a:prstGeom>
          <a:solidFill>
            <a:srgbClr val="CCFF66"/>
          </a:solidFill>
        </p:spPr>
        <p:txBody>
          <a:bodyPr wrap="square" anchor="ctr">
            <a:spAutoFit/>
          </a:bodyPr>
          <a:lstStyle/>
          <a:p>
            <a:pPr lvl="0" algn="just"/>
            <a:r>
              <a:rPr lang="es-CO" sz="2200" dirty="0" smtClean="0">
                <a:solidFill>
                  <a:srgbClr val="000000"/>
                </a:solidFill>
              </a:rPr>
              <a:t>Los </a:t>
            </a:r>
            <a:r>
              <a:rPr lang="es-CO" sz="2200" dirty="0">
                <a:solidFill>
                  <a:srgbClr val="000000"/>
                </a:solidFill>
              </a:rPr>
              <a:t>concejos municipales y distritales, las asambleas departamentales y las Juntas Administradoras Locales, </a:t>
            </a:r>
            <a:r>
              <a:rPr lang="es-CO" sz="2200" u="sng" dirty="0">
                <a:solidFill>
                  <a:srgbClr val="000000"/>
                </a:solidFill>
              </a:rPr>
              <a:t>también </a:t>
            </a:r>
            <a:r>
              <a:rPr lang="es-CO" sz="2200" dirty="0">
                <a:solidFill>
                  <a:srgbClr val="000000"/>
                </a:solidFill>
              </a:rPr>
              <a:t>tendrán </a:t>
            </a:r>
            <a:r>
              <a:rPr lang="es-CO" sz="2200" dirty="0">
                <a:solidFill>
                  <a:srgbClr val="FF0000"/>
                </a:solidFill>
              </a:rPr>
              <a:t>un mes de plazo para evaluar, dictaminar y responder a los informes anuales de rendición de cuentas </a:t>
            </a:r>
            <a:r>
              <a:rPr lang="es-CO" sz="2200" dirty="0">
                <a:solidFill>
                  <a:srgbClr val="000000"/>
                </a:solidFill>
              </a:rPr>
              <a:t>que presenten los alcaldes municipales, distritales, locales y los gobernadores al respectivo cuerpo colegiado que le corresponda la evaluación</a:t>
            </a:r>
            <a:r>
              <a:rPr lang="es-CO" sz="2200" dirty="0" smtClean="0">
                <a:solidFill>
                  <a:srgbClr val="000000"/>
                </a:solidFill>
              </a:rPr>
              <a:t>.</a:t>
            </a:r>
            <a:endParaRPr lang="es-ES" sz="2200" dirty="0">
              <a:solidFill>
                <a:srgbClr val="00000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725144"/>
            <a:ext cx="7920880" cy="174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312138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CuadroTexto"/>
          <p:cNvSpPr txBox="1"/>
          <p:nvPr/>
        </p:nvSpPr>
        <p:spPr>
          <a:xfrm>
            <a:off x="179512" y="1248446"/>
            <a:ext cx="8712968" cy="1107996"/>
          </a:xfrm>
          <a:prstGeom prst="rect">
            <a:avLst/>
          </a:prstGeom>
          <a:solidFill>
            <a:schemeClr val="accent1"/>
          </a:solidFill>
        </p:spPr>
        <p:txBody>
          <a:bodyPr wrap="square" rtlCol="0">
            <a:spAutoFit/>
          </a:bodyPr>
          <a:lstStyle/>
          <a:p>
            <a:pPr algn="ctr"/>
            <a:r>
              <a:rPr lang="es-ES" sz="2200" b="1" dirty="0" smtClean="0"/>
              <a:t>Plan de Acción de Rendición de Cuentas de las Juntas Administradoras Locales, los Concejos y de las Asambleas </a:t>
            </a:r>
            <a:r>
              <a:rPr lang="es-ES" sz="2200" dirty="0" smtClean="0">
                <a:solidFill>
                  <a:srgbClr val="FF0000"/>
                </a:solidFill>
                <a:hlinkClick r:id="rId2" action="ppaction://hlinksldjump"/>
              </a:rPr>
              <a:t>Artículo 58</a:t>
            </a:r>
            <a:r>
              <a:rPr lang="es-ES" sz="2200" b="1" dirty="0" smtClean="0"/>
              <a:t> </a:t>
            </a:r>
          </a:p>
        </p:txBody>
      </p:sp>
      <p:sp>
        <p:nvSpPr>
          <p:cNvPr id="12" name="11 CuadroTexto"/>
          <p:cNvSpPr txBox="1"/>
          <p:nvPr/>
        </p:nvSpPr>
        <p:spPr>
          <a:xfrm>
            <a:off x="979581" y="4591179"/>
            <a:ext cx="2224267" cy="1323439"/>
          </a:xfrm>
          <a:prstGeom prst="rect">
            <a:avLst/>
          </a:prstGeom>
          <a:solidFill>
            <a:srgbClr val="FF99FF"/>
          </a:solidFill>
        </p:spPr>
        <p:txBody>
          <a:bodyPr wrap="square" rtlCol="0">
            <a:spAutoFit/>
          </a:bodyPr>
          <a:lstStyle/>
          <a:p>
            <a:pPr algn="ctr"/>
            <a:r>
              <a:rPr lang="es-ES" sz="2000" dirty="0" smtClean="0"/>
              <a:t>Las Corporaciones Públicas del orden territorial</a:t>
            </a:r>
            <a:endParaRPr lang="es-ES" sz="2000" dirty="0"/>
          </a:p>
        </p:txBody>
      </p:sp>
      <p:sp>
        <p:nvSpPr>
          <p:cNvPr id="13" name="12 CuadroTexto"/>
          <p:cNvSpPr txBox="1"/>
          <p:nvPr/>
        </p:nvSpPr>
        <p:spPr>
          <a:xfrm>
            <a:off x="197848" y="2509350"/>
            <a:ext cx="8694632" cy="400110"/>
          </a:xfrm>
          <a:prstGeom prst="rect">
            <a:avLst/>
          </a:prstGeom>
          <a:solidFill>
            <a:srgbClr val="CCFF66"/>
          </a:solidFill>
        </p:spPr>
        <p:txBody>
          <a:bodyPr wrap="square" rtlCol="0">
            <a:spAutoFit/>
          </a:bodyPr>
          <a:lstStyle/>
          <a:p>
            <a:pPr algn="ctr"/>
            <a:r>
              <a:rPr lang="es-ES" sz="2000" dirty="0" smtClean="0"/>
              <a:t>Anualmente se debe elaborar un Plan de Acción de Rendición de Cuentas</a:t>
            </a:r>
            <a:endParaRPr lang="es-ES" sz="2000" dirty="0"/>
          </a:p>
        </p:txBody>
      </p:sp>
      <p:sp>
        <p:nvSpPr>
          <p:cNvPr id="15" name="14 CuadroTexto"/>
          <p:cNvSpPr txBox="1"/>
          <p:nvPr/>
        </p:nvSpPr>
        <p:spPr>
          <a:xfrm>
            <a:off x="143604" y="3373019"/>
            <a:ext cx="1671953" cy="1323439"/>
          </a:xfrm>
          <a:prstGeom prst="rect">
            <a:avLst/>
          </a:prstGeom>
          <a:solidFill>
            <a:srgbClr val="FF99FF"/>
          </a:solidFill>
        </p:spPr>
        <p:txBody>
          <a:bodyPr wrap="square" rtlCol="0">
            <a:spAutoFit/>
          </a:bodyPr>
          <a:lstStyle/>
          <a:p>
            <a:pPr algn="ctr"/>
            <a:r>
              <a:rPr lang="es-ES" sz="2000" dirty="0" smtClean="0"/>
              <a:t>¿Quién lo debe elaborar?</a:t>
            </a:r>
          </a:p>
          <a:p>
            <a:pPr algn="ctr"/>
            <a:endParaRPr lang="es-ES" sz="2000" dirty="0"/>
          </a:p>
        </p:txBody>
      </p:sp>
      <p:sp>
        <p:nvSpPr>
          <p:cNvPr id="16" name="15 CuadroTexto"/>
          <p:cNvSpPr txBox="1"/>
          <p:nvPr/>
        </p:nvSpPr>
        <p:spPr>
          <a:xfrm>
            <a:off x="6044892" y="3499379"/>
            <a:ext cx="1949462" cy="1015663"/>
          </a:xfrm>
          <a:prstGeom prst="rect">
            <a:avLst/>
          </a:prstGeom>
          <a:solidFill>
            <a:srgbClr val="FFFF00"/>
          </a:solidFill>
        </p:spPr>
        <p:txBody>
          <a:bodyPr wrap="square" rtlCol="0">
            <a:spAutoFit/>
          </a:bodyPr>
          <a:lstStyle/>
          <a:p>
            <a:pPr algn="ctr"/>
            <a:r>
              <a:rPr lang="es-ES" sz="2000" dirty="0" smtClean="0"/>
              <a:t>¿Bajo qué criterios?</a:t>
            </a:r>
          </a:p>
          <a:p>
            <a:pPr algn="ctr"/>
            <a:endParaRPr lang="es-ES" sz="2000" dirty="0"/>
          </a:p>
        </p:txBody>
      </p:sp>
      <p:sp>
        <p:nvSpPr>
          <p:cNvPr id="14" name="13 CuadroTexto"/>
          <p:cNvSpPr txBox="1"/>
          <p:nvPr/>
        </p:nvSpPr>
        <p:spPr>
          <a:xfrm>
            <a:off x="6682707" y="4350832"/>
            <a:ext cx="2232248" cy="1631216"/>
          </a:xfrm>
          <a:prstGeom prst="rect">
            <a:avLst/>
          </a:prstGeom>
          <a:solidFill>
            <a:srgbClr val="FFFF00"/>
          </a:solidFill>
        </p:spPr>
        <p:txBody>
          <a:bodyPr wrap="square" rtlCol="0">
            <a:spAutoFit/>
          </a:bodyPr>
          <a:lstStyle/>
          <a:p>
            <a:pPr algn="ctr"/>
            <a:r>
              <a:rPr lang="es-ES" sz="2000" dirty="0" smtClean="0"/>
              <a:t>Bajo lo establecido en el Manual Único de Rendición de Cuentas</a:t>
            </a:r>
            <a:endParaRPr lang="es-ES" sz="20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48230" y="3472144"/>
            <a:ext cx="2808102" cy="2085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7425122"/>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55575" y="1196752"/>
            <a:ext cx="8880921" cy="1107996"/>
          </a:xfrm>
          <a:prstGeom prst="rect">
            <a:avLst/>
          </a:prstGeom>
          <a:solidFill>
            <a:schemeClr val="accent1"/>
          </a:solidFill>
        </p:spPr>
        <p:txBody>
          <a:bodyPr wrap="square" rtlCol="0">
            <a:spAutoFit/>
          </a:bodyPr>
          <a:lstStyle/>
          <a:p>
            <a:pPr algn="ctr"/>
            <a:r>
              <a:rPr lang="es-ES" sz="2200" b="1" dirty="0" smtClean="0"/>
              <a:t>Informes de gestión y Rendición de cuentas de las Juntas Administradoras Locales, los Concejos y de las Asambleas </a:t>
            </a:r>
            <a:r>
              <a:rPr lang="es-ES" sz="2200" dirty="0" smtClean="0">
                <a:solidFill>
                  <a:srgbClr val="FF0000"/>
                </a:solidFill>
                <a:hlinkClick r:id="rId3" action="ppaction://hlinksldjump"/>
              </a:rPr>
              <a:t>Artículo 59</a:t>
            </a:r>
            <a:r>
              <a:rPr lang="es-ES" sz="2200" b="1" dirty="0" smtClean="0"/>
              <a:t> </a:t>
            </a:r>
          </a:p>
        </p:txBody>
      </p:sp>
      <p:sp>
        <p:nvSpPr>
          <p:cNvPr id="37890" name="AutoShape 2" descr="data:image/jpeg;base64,/9j/4AAQSkZJRgABAQAAAQABAAD/2wCEAAkGBxQTEhUTEhMVFhUWGBsaGRcYFBUZGBYYGhccGBgcHBgYHCogGRwnIBwXITEhJSktMC4uHR8zODMsNygtLisBCgoKDg0OGxAQGzQkICU3LDQtNDQsLCwsNCwsLCwsLC8sLDQsLCwsLCwsLDQsLCwsLCwsLCwsLCwsLCwsLCwsLP/AABEIAOUA3AMBEQACEQEDEQH/xAAbAAEAAgMBAQAAAAAAAAAAAAAABAUCAwYHAf/EAEUQAAIBAgQDBQUFBgQEBgMAAAECAwARBBIhMQVBUQYTImFxMlKBkaEHI0KCsRQzYpLR4VNywfAVorLCJDRDY5PiFnPD/8QAGwEBAAIDAQEAAAAAAAAAAAAAAAQFAgMGAQf/xAA3EQACAQMDAQUGBgIBBQEAAAAAAQIDBBEFITESIkFRYXETMoGRwdEGFKGx4fAVQvEjJENSojP/2gAMAwEAAhEDEQA/APcaAUAoBQCgFAKAUAoBQGjG4tIkaSRgqKLkn/ep8udZRhKbUY8sxnOMIuUnsjj5O3bMx7rDFlGxaTKT+UKbfOraOk4WZzw/TJQVtfpxliMcl3wDtJHiSUsY5QLlG5jqp/EPr5VCubKdDtPdeJZWWoUrpdnnwLyohPFAKAUAoBQCgFAKAUAoBQCgFAKAUBi7W9P0oDKgFAKAUAoBQCgPhoDhPtQxJH7PF+Fi7nzKBQv/AFn6VdaLTTlOfesfqUeuTkqKiu9lPwPERqLNVhdQm3sca1vlkXH44JiI5YjYowOnMXsR8RcfGs40XOhKE+9E7Tpyp14yj4nrgrkj6AZUAoBQGnGYlY0aRyFVRck8gKyjFykox5ZjOSinKXCOExXbeaR7YeNVXkXBZm+AIC+mtXVPSYRjmrLfyOcutecXiktvMmcN7YOrhMWigNoJEuAp/iUk2HmDp051pr6dHp6qLzjuNljrkas1CosM7QVUnQn2gFAKAUBi729eQoDKgFAKAUBr9n0/T+36foBsoBQCgFAKAUAoDm+2/ATioR3du9jOZL28WlmW52vp8QKnafdq3q5lw+SFfWv5ilhco8lbMkhSQMjDdWBBHwOtvPautjKM4dUHlHJ1bedPsyR0HY/gL4qZJCD3CMCWOzldQq+9c7npfnVbqN7GjTcE+0/0LDTbCc5qclhI9dFcqdSfa9AoAaA4j7UcUywwxj2Xku3mFFwD8SD+WrfRoRlWbfctip1ibVDC7zluDYpFbWrm4pyktjiakZZyyV2hxkbrZda1WtKcXliHvZR6B2UlLYOBmNyY11O5sLXrnLuKjXml4s+iWsnKjBvwRbVHJAoBQGLvb15CgPiJzO9AZ0AoBQCgFAa/Z9P0/tQGygFAKAruNcXjwyZ5TpsANWY9AK3ULepXn0QRouLiFCPVPg5E9uJ2N44EC8gxZj8xYCrZaRTiu3PfyKCp+IUpYjHYueA9rkmcRSJ3Uh2BN1c9A1hr5EfOodzp06S6ovK/vJZWWq0rns8PwOinlVVLMwAAuSSAAPM1ASbeEWcpKKyzzjt7j0xXdpCufuySXK2GotYFtxuTy2q+0yhOj1SqbZ4+5zmpajRk4xpvOOTo+GdsYnkWJ0aItotypUnktwdPLSoFbTqkIuaeV3k601ehXfQspnTiq8tj7QCgFAUHbTghxWHKJbvFOdL7ZgCLH1BI+VTLG6/L1lJ8cP0It5b+3pOHeePTB437uUFJAfYYWPTbmPMaV19OpCrHqg8o5OpbTg2pIt+AcEmxjgIGEV/FKRYAc7HZm8hfzqJd3tK3jz2u5fc3WenTqy3Wx7JhYFRFRRZVAUDoALCuQlJyfU+Tr4xUVhcG2vD0UBi729elAfETmd6AzoBQCgFAKAUAoDX7Pp+n9v8AfoBsoD4aA8u7dYsvjWQnSJVUDldgHY/G4H5RXS6TTSodS5Zymu1ZOqorhEjgxTLuKXHV1HNrncqu0WW90Oo1BG4I1Fj1qTapuOJcM3W8nGp1RLXj3HHxUeFijF3kVGccjK2ig+QsWPqp5VAtbaNCVSpPiLaXovr3HT31eVwqdCHMt2QoOJvDM0OIUZoyVNvS6kdQRYj1HpUl0Y1qaqU3z/cHP3NnK2qOL3Ic+DfFSStELmNO8yi92AIBC2/FYkjzAFbHWjbwjGfe8EnTrSdWMnHlHoPY3j37RCgc/eBf/kA0zjryuORPQi9DfWvsaj6fd/byOo0+9jXh0v3lyjor1BLExdgBckADcnlTyR4zkcf29hVisKNNb8VwqH0JuT62seRNWlHSq01mb6f3Km41mhSeFlmeB7cwswWZGhv+IkMnxYaj1It51jW0utBZg1L05FvrNvVl0vK9Tku2fH1xpWNEAjVzlkYjxEgrfLbReYufltVrp1lO3TnJ7tcf3vIOo6jGb6Id36npXBOIJPCkiWsRqB+Fhow+B/rXO1qUqVRwlyX1vWjVpKceGWFajeKAxd7evIUB8ROZ3oDOgFAKAUAoBQCgFAKA1+z6fp/b9P0AzoDzX7S+FMkoxSjwOArkfhYaKT5EWHqPMV0OjXMel0Zc9xQaxauT9qviclFi2Gxq6lTizm5Ucvgxd2kYAak6D9T8ALknkBXjcaa6nwjfQt230pHb9guF/fB2ue6hXfk8gIFuhEa2/NVDqlfsdEdst/p/P7FxosHUqTrS7tkY/ajgQHhnGhYGNvO3iT/vrLRKueqm/VfszdrVJdKn8D59mP76f/IvyzH+1Za17kPVmvQuZ/AseO9n3gc4nCA2vmeJdw3OSIe9qbpsQTobkGJbXUakPY1/RP6Py8+4k32ny61XobSX6lpwztVC8QeSRE03vZX/AMvO/Vdx5jUx6tjUjPEVn+/3c3W2p0qkMzfS1zkoO33H1kSOCCRWWS7OVYG6qRZTbqdx5W51O0u0kqjnUXHGfEjareJUUqb58Cg4PhwWF6tLibS2OOqSyy34pgF7smwqJQrS6zzDjujk45VS4IvroLXq1lFyJLUpYaOt7HcQCsCFKXZVddbMrnKjedmtr0vVJqNHqTaef45Ra6XUqW1woTfZl/Uz0YVQnYHx3t69KA+InM70BnQCgFAKAUAoBQCgFAKAUBr9n0/T+1AJYwwKsAVIsQRcEHkRzFE8PKPGk9meU9seG4FSVwrETB7MikmNQAc3tAgWIAsDoeW9dNp1a7k81fdxy+TntR/K00+j3i9g4ZBBw9GjUd5iEjRpC2Zj3gBkAY+yLZtBYaVAdatWucSe0cvHdtwSbn2VvZynBbtfudB2PgthxJbWZjJ+U2Ef/IE+tQ72fVVa8Nvv+pJ0uh7G2jHve7+JW/abDmwYb3JEPzBT/uqTo88XKXin9zHVY9Vu34NFL9mTf+Ik84v0cf1qdrX/AOcfX6FdoW0pr0PSDXOnRnlfbvh5hxJcAJHN4g1vDnt94LcmNs3ncnka6XSqyqUul7yj+xy+r2zjV9ols/3OWlBXIWI6emtwCfnVtDDyVSakmkiXh8aV1FYzpKRGlSySsTxd2WxOla4W0YvJiqO5o4JgTiMRHENM7WJG6qAWcjobAgHqRXl5W9jRc/D9yzsrf2tWNPu7/RHc9qsKIpoe7AUHDyIALeHusrRWHlmaqGyk6lOal4p/PZlnrMVSlSqR7ng7GOYFQw/EAQPUXqqawzoYvKM0Tmd68PTOgFAKAUAoBQCgFAKAUAoBQCgNZ8Pp+n9qBnguEeSN2DgiQHKwbcNzv/vWu4ShOlHpe2Dh7um1JqXPJvxeHEbFHGwO3IkAkgXtva/WkGpx6o8miFWU4rfg9g7JzF8Hh2Ygnu1BI8hbl6Vx95FQrzS4yzt7aXVRi34Iq/tJnAwZQ7ySIo9VbvD9ENStJi3cqXhn9sfUjarUUbdrxOW+zvFBMYEP44yn5gBIPW6g/SrPVoddDr8H/BVaO3TruEv9lk9TrmjpiPjsEkqGOVA6NuCLj+x86ypzlTl1QeGYzjGaxJHA477OpMpEcqsDJorAqBHra7almHh6XsavKespe/Hu/UpJ6Mupyg9+70KXtL2PlwaCRZFkjuF2KuCfLUEaHnfbSptnqcbiXQ44f6Ee901UYdbeUiuxnB5I8PFO7JllayqGJbYkk6ADa1td6kUbuNStKklx3kWrZ+zoqrnOeDpfswwl8RI/uR2+Mjf0Qj41X63UxTjDxf7f8kzRYZnKfgW3a58+JCDdYcq+TzyZP+1T8qg2fZouXn+yye6x/wBW4pUkdlBEFFugt8BtVVnLydClhYNtD0UAoBQCgFAKAUAoBQCgFAKAUANAcx2y7OftMV4wBLHqh69UJ90/Q2O16nWF47ee/uvlf3vIV7aK4p9Peed8aGdIpbEErkbqGXr8K6W2ai5QXHK9GcXBOEnB9x6L9nsTLgow1rEsy2N/CzFtfO5OnpXNanKMrmWPQ7PTotW8clN9qkv/AJdf/wBrfFQo/wC6puix3nLwwvn/AMEHW3mEI+LIGLhEPFcOBoMsH1Vof0FbaTdSwqZ8X9GeVkqd7Sx4YPTRXPl6faA1YmdUVnYhVUEknYAC5NeqLk8LkxlJRTb4R5/xrjD4sAECLDBgwLfvJLXsQOQ12t8eVXttaq3fVzPy4X8nJ6nqyqxdKC7Jz2MnRgIndzGhLRqAnhZib8rkanS9WVOjKMvaRXafJWwuq8qSpdyOg7AY+GBcQ0kqLqlgzAXADG4HPc6Dp51W6tCpUnBRj8jodFqQjSk5PG/0PvCeKR4rHBlJOeYEAqR4IoWK7j3gGtvrWFa3nb22Gu7f1bNMJ/mNSUu5cfA9EFUh0p9oBQCgFAKAUAoBQCgFAKAUAoBQHy9ACabA8s7RwJHip8O5ypKRKjckZt7+RbPXSWc5SoxqR3a2ZyGrUFTuHKPedb2CkIw3cuRniZgRfXKzFlP+WxsD5VValh13NcPHz7y80qsqlulndFF9qrfeYYdUn/8A5VO0f3anw+pH1hZdP1+xp48vecZiQbqIAfVWaY/8tZW76NPnJ9+f1wjy5j1XtNeB6SK58vD7XoOH+0XioATDg6GzyegPgU+pBP5R1q30m36pOo+7j1KLW7lwgqUOWeez48yOWJ8hbYAdPKukhSUI4RznselJGE+HcoshHgYsqnqVUX+AzDXrWPtY9bprlIlwt5Rpqo+Hsa8PNb4a36is3FPc1VIrOx6D9nuESSR5AXfubCMkAKC4OfT39x6MK57VZzilDjPP0LjQ7ePaqyW62O/FUh0R9oBQCgFAKAUAoBQCgFAKAUAoDku2/aFoVEUNwz3vJ7g5her/AKetqA4TB8RZGHeYueJToD38pVenhzaj0FZxg5PCRhOcYrLZ0fCu0EkZbPiJZh+HwoB8S65zU+OmVXu2kUtbX7aDxFN/3zKPtnxHv5Y3tY5Mu1r2YnqetXOmW7owlFsrLu/heYnBYwbOB4uaJVl1CqxRZdwh08Eg/wANtPiNLaVruoUqs3T7+cfVeZhRVa3irmnx3/ybu3nFBPJhtCrKsodT+EsY7WbZgbXBHLpqKw02hKlCr38Y8+f6yfc3dO6VOUPFZXhubeF8Rj/4vNNI1lzuA1rgFQIVv0Fg2u1Y1aU/8fGEV5/U2q4pq/cpvyR6gGrnS/KXtB2nhwwyk55eUanX1Y7KPX4A1LtrKpcbx2XiQ7q9pW67XPgcLwbDPjcTJNJqiXkkP4SQPBGPLQfBdd6urmcbSgqUOX/WyjtKc7yu69RbL+o5DBKMoJ93/SrmWeEV1V5k0dn2u4WY8BgiPwizD+KRM9/5gR8aotPuFO7qef0f2Ly+odNpDywc7wPs6+LOWJlBUBrMSNM1iQQD5aWqzu71WyTks5K+0t5V5SjFrKPX+zXBlwkAiU3PtO3vOdz6bAeQFcndXMriq5s6a2oKjTUEWtRzeKAUAoBQCgFAKAUAoBQCgFAQsXid1U2t7Te75etvlv0BA4TtbxBZUMMQUsuz7hDzt7zHnyG2utWdrp7muqey8Cjv9ahQn0Q3ff5HlmIVsxzklhvfepigo9nBCdZ1e1nOTouzeOLDujuu3mP7VKozysMp7+hh+0j3mfFJQXABBKjW3K5qdQ4Z5Qg4091yRRx04ZnF/Cw8SnVXU73U+Q3rTc0KdTDls1wy1sp1VHEN0+V3EiDiEoRXdFfwgeLxZdLgWasqdLqis7N7vGxBqU6bqtQeAMaSxLKguB4VAAPrbStqpJRwma501jCfBbntJKFCQPIgbQoDm1vYBCQWX0W1Q3p9JNzqY2/u/iS7e7u4r2cZZz8/gbOEcKgLsMfP3LA3MTBo731u07jKb/wknzqBX1eK7FBfH7ItrbSlKXVXll+Gf3PSo4IkwzLAFEeRrZLZdjrcb+tUznKc+qTyy6UYwjhLCPDol+7/AC/6V3Mnzg4n/wAu/iey9ssGJMBMo/CmdfWOzj9LVxtjV9ncxl57/Hk7G4p9dFx8jz77NsWFxaD3g8fzGcf9Fq6DWKWbfPhj7FDpkum6x4o9fFcodMj7Q9FAKAUAoBQCgFAKAUAoBQELE4vcKbW3bp6efny+lAcN2h49mJhhJCA2ZubHmB8dzvfzq6sLLH/VqfBfU5rV9UcW6NF+r+hR+ypNjoNrW8gKsqk8LY5mnSc5dpFNxVFYXKLn8iQfjdtaiT6mW1tHoeE9jmZMQ6PfKQV0KqG1DA2OuvI/StFOp0z3LZ20KkOyTeFz5sza6FQbgjW9+frV3a1FNdkr7mk6eIvzMuLcKkmkARSwKWNvUjc+tVuq6lSs121nJd/h3T1dxcpTUEnv4/IvYFnw+HZsVAp0sp7yPMzWsPCG361TUvxRb1MReepeC2f2PL/8L/8Ac/8AbVU49+dmvuRfs84cMUZFxBcMTZfFaxAzbHca2+FZ0dXuMuSls3xyT7vSbeOIKPcaeNSPgpsl7yowI08IsQVax38gfrz1XusV5xcM8ldK1oW/urtf3cnYRP2he8bXNrc6tm5673864erUnTqPD3OdqVKlOq3nc2RQmFXEYXxixYMQ+untKwbmdDcb3FXujXdapd06ct03+25PhqVz0uD3TXxIUj2cLY63vpp8T1209elfR/zMPb+x78Z+GcFfGnmm33nQTcQeXDBJcUxXKFEQBtZfDZsgubgc71GVtCFVyjDv5+xsnf3U3052KXgCyIzTIptEwfe2qnY+u1TLnonH2UnvIOt7KpCa5R7Th+MxMA3iAIBF0a1j5gW+tcS4uLaZ2qeUmSE4hEWCh1JOwBv+leHpJoBQCgFAKAUAoBQCgPhNAVmKxwOimy9ebf5fLz/01oDme1vEe6iCp4XkOVbaZVA8Tac9QAeV9Nrmw0+3VWrmXCK3VLp29Ds8s4oNlUkaWU28uWlXlaWInH0Y9UyLhpvCWAudh9PlckfWq+rcwox65vBNlFJpG6XC3Q6ksNdLAXHIC1cje61UnU2eF4fU1RuMT2WxWY7hUbx+NfvFuQbmxUgsPDewOhBA01HStX+WuJy97K9Fn5nVaaoOOGtzDBRqIwFFvEPnl1/0rtvw85u3cpPnLK/WpJ1lhcItIuEySs0irmCWVRe217kbX1HXrXKfia+h+ZUG+F+5b6LR6KGfEmDgTtcTqRaxsHF2O1ibmwAJ+tc3K7jFqEeS/t6GU5Mvuy8PduPu8qHQWa+psNrXvbr5101jSdOilLl7kK6q9dTYr/tH4Iszd6iWaMhXsQAyn2SdNCDYDe4PlXteh1PKKu4tut9SOTwvewxlsjCM3UjcAg62YDoG08jVXVtMvONynrWjcs43JzyQtGtsuttw+/PUaVK0GElqEerhZ/YrsVYyaPmMZgFtuZVJsba2tl9NfrXTVKiesKK7oY+plQ7/ABMJsOjMgYe0T+IakW0vbbUVhOk6upTc2+yk1HIhhRfS8l73kSRGKMAyNqCCCDy3tYAa1MuNSjRl11njHdnchToOT68kvhHaKaJVTu1lSMBQ2YITlFhy161x0tYTm5Txu2dDS1RU0ozL2LjEE08N7Kbey9t9dAfZPzqbSu6VVZiy0oXlGt7si74fOXdshZUXQNmuCRvZWBG/0HnUglFmGkHut81P+t/pQGQxQ/EGX1Fx8xcD4mgNqSAi4II6g3FAZ0AoBQCgFAUfamR1RWV1C6gqyNlY6WLSA2RRY7gg3HMAECkTiUo1aAuPejdSPgNDb/e9zXoKftFlxBjyMsci5hlmDRhr2OmhudPrvVhYXUaPUpJtPwKzUrF3Ki090UWK4POikyruDYqQwPkCugPlvWvUtYjS2gue/GxRTsqlvPdbGvBYY5CpUrY3Fwbcv9R9a5C5vnOXU3k1SS6lJ9xJz9QwPTKT8raGquVJt5yavYZ3iQuLRssTSZTcEWA1I0I1tz8RJ6VLte1UUIl/ZTw1gr8HCQoDAjW+otvX1jTqPsaKh4IrL+r7Rt+LOl4RxWSJslg0bi5y+0hsW1I5XOx676Vx34l0anOE60G1NtfHy+HPwLjRr+cpKljZFs0b4hGyI0a6eJhlLi+oW9r/ANKotN0VUZe0q7vuX3OgqXEmulMuIOHhREI4mUAjMSDcnS5t89bV0RFJGI4eZGnjYECQWzW0G2ov05WG9Act2bGU4jCTofGxyjY5hf2T6aigKDjKvFmw7Qm5YEMyAEAbeK17HnW6ylTjdRWN3kg31GLoSnhZRtlwWbCGVQSYpkBt+Ifdi/1ryvKVPX6dP/2i38k/sVtGhSnaSrrPUm15dxN4dwVpI1kTXK5upFjqqn51Sfiq7UL/AKZPGYp/q19DG00udxQcoS8jaODzBw/dtlRempJvy35/Suc/M0+nDlkj1dKuqFNrpz6bkOKNo7qUf2iQQt7g2HM6bVsmo1cNMra1NyaWcGc8AZkzLdbG+m2l7G1e05dEdmKc+iHPBYcF4piMNdEOeIaqrjS3QMPZP99KnUtTqQjnOUWVDVKtOOeV4fyddwjtLHN4CGjfmrWsepB2ty2FXNpe07j3Xv4F5Z6hSuV2dn4F8L1MJxCEtpg2wfwnw3JINl1Go3by9KAtKAUAoBQCgKztIFOHkV3CK65SSobQ7ixIF7X1J035UB57HwJ1GdEKXt+7fKfUZTrfQc6AxxYmK93NllQ2+7njvsdLMtj8dedZQm4PMTFxUtmao5ERCqrLB1GZsRAR0KG7qNOQrXX6qi/g11ablDCfz3RvwkaSi+S/V8O4kA63jN2W3TSqmWnUp+/DD8U9ipem0ZPtU3F+T2/j5E1OAq+iYrKTyeIA/IkV5/hKXdJnr0Sm+Js0cQ7ASyIy/tQNxp92bX5aZq32+mQo1I1Ivjfgzp6RGm8qbOVwsJ7xkYWYMUPqNPl/Wvo1KuqtFVInP3tKVCXQ9zoMDwqSE5kWJgTp3qktbl7LWHpVXXp0K8uqo3n12NltrFS3h0RijrezfFGmMiOoV4iASpOU3vt0OhuL7W61V3dsqHS4vZnR6dffmoOTjhouzGBrt5jT9N+g3qIWJ8jjI1vqeRG1thp09DregOW7ZcIJtiIlIkS2bLbUDY8jf4UBU8XKY/Cd5oMRAMxGxYDU2B5G30rOjhVoT8GjVXj1UpR8UylwuKX9lxMbEDMqMouBcq9233/AKtdSsJz1S1uaf+vUn6Nf8nO6dVSta1J+qOi7E4pRG6MwBz3AJtoVX+hrhvx/bTd7TqRWzjj5N/cu/wAN5lbSS7mdSpvqDpXz1prkv2vEwxGGRxZ1Deo/1rOFaceGRa9pRuFipFP1RUYrs4h1Rip6HUf1qZTvnxJFDc/hijLejJx8nuvuU+J4NMn4cw6rr9N6mwuKc+/Bz9xoV5Q36cry3/QhxKSwU6Ea66EW+FW2m28qtZOO2OWY6baVp10kmsc9x6Lw5pEhAkvmt8r7Drp6V2J25ngxeUdACfl4Rf5sa8BbUAoBQCgFAa8RFmUrci4tcGx+B5UB5txDjGLjmdY1jZFayrIfEB/njsvyBtqLnWgMH7TuysmIwTlWBBMTo+hFr65SPhWUZdLTMZR6k0VOEePNYY8L/BiIGj9BnZrfFTUi4r06kH0wxLxzt8iHC3r01iM8+GV9SRLCAc0kfmJUII15h16621qk/PSpvFaDXmt0a/8AISpvpr02vNLKJOHx8lrJOsg9yUCQfPR/1qZSr06qzB5JlKvTqrMHknxcZZRZ4pF84JQw8zkktYelbTcRMVBhcQ2YzKkh0JZWgJPows3QECpNveVqCxB7EW4s6Nf30TsLwcpYPJiGXkEdGB/lAYD5VvnqE5f6rPoQVodsnvn5l/wyfDxqI4rJ/Cbq1/MnUnqSahzqSqPMnuWlOlGnHpgsIsEfN4r6cvP+L+nz6VgbDYX/AN/6f7vQFfxriiwQvKwLBRoBpmJ0G/W9uenWs6VP2k1Bd5hUn0Rc/A8yXi7xTmeJVUE3MYJy2O635j4VdPRl/rPf0KOlrilJqUNvUp8elo1PTT5i1X8UslLRlmo0v7uWGBmKTQsObKCOoJF79d6ptetKNxYVVUXuptPwaJ+kXNWjdLofLw/Q78NrfY+WlfB29j6V0o2LimHP56/3rBwi+UYuimbBjeo+R/0P9ax9iu4wdDwEnEEUXYkfAn/pvWyjZVK01Thu2a5w6FlmvhOHaWTvnHhGiDrz5bjbnvX0fTrKNnQVJc8v1KupLqlkucTLew+NvXQbVPMDLhC3dm6AAG3Inbc6+EfPzrwFvQCgFAKAUAoDie1GFCSjKxjRk0VUV0LAkm6Nptb2dTY30FAVSxEmw7mQ9EZopP5HuP0oDROsd8khyNb2Zltp5Nqp9a9wzzJGbhKxtdLwltQ0bsubzupsd/OvOrfAclwyTHip0/Gsg/8AdjUn+ZQD8waDBI/4kh0lw5X+KM5h8lv9RQ9PqJDLpHIGv+FgCd+YBJ6n2f1oDV/wcx/u7p5xuUv+Ub+hFAZti8QBZmSYdJoxfb3ltb5UB9g4oqk5o5oiPxRP3iDQW8J8W3QUBaYTjJbSOeKXqjXjkt0ynqaAlY+dZYnixEUiK4IJAuB55l00rKEnFqS5R5KKknF8M4nEcDlF1jyzLyZCA3ldDz9L10VvqtKWPabM5e50WrGfVS3Rjguy085EbxvGh3ci2UDmAd63XGp0YQcqcssxtNNr+1XXHC7+D52o4Q+AiRwc7FsqyBbLEbXBIJJLGxtyFjvpXO6pqcq1u6XTtLk6/wDDuhUJXbnUlnG6RR4Ttbi19p1YfxIv/bauKqadby/1x8T6L/iKE91lejLGLty/4okP+VmX9b1FlpNPubNMtCX+s/miWvbaP8UTj0ZT+tq1f4mXdL9DRLRqy4ki+4fA2KKkeFLB2DCzW3HPQ3tpY7Guj0rS1bLrnvJ/ocle1+qTprhfr6eR16RZQFC2AFhY6Drvb9KuiARpnuSf67DQfXyoC24XHaNepGY+pH9LD4V4CXQCgFAKAUAoCi7QFkV5WjWREW4UEZgNMxs2jHfTMNBYa7gcq3FcC/hfPEf40dVHxIKUBoaSYMf2ZRiYNCGjliceYMbsbm9/ZK309KkRhSlDPXh+GGaHUqqeFHK8diLLIoewBgf8SKAoJtpeFzlP5GfyU71XTqJz6Iy38DVKvGUsRlv3p/T+Cbh1dvDkikPRGMUoG2scgFz5WFb4t43JMHJrtH2RkBsxMbdJkKaX/wATVD63rIzMZeH3F2QMN72DLtocwv5aX/rQGEaMn7uV16DNmH8r3AoDb+2SbPHHIOq3ib6XVqA1/tMBvmZ4T0kS6baeNdPrQGybhneLcCOZbHVSG+NjrQGlEeIkRyyxH3S119Mslx8qA3txGXN97FFLvqt4n5a31B32uN6DglwcbjWwLzYc9JUzpp/Etxb1NNwTcU37TA8bCPEROLExOL33BF9LjQi3SsZxUo4ZuoV50aiqQe64OIbs1gTYDFyxb+GVAHsN7KQpPyqG7OD72dKvxFdU+acceWfu0SF+zMsLpikJ6d3sTyurG/rWDsPCX6G6P4s/9qX/ANfwSOH/AGbOjhmljcDYWI16nfbpbe1bKVkoSy3ki6h+JJ3FF06cenPLznb5I73huFWJMo9T1PTT67VOOYJMklgTz/Un5UBWzIb5feIUbb7HpzPntXgOjAoD7QCgFAKAUAoCJxPDd5Gy7ncDTVl1X2gRuBuKA8/eZx++gVr7sgMRuNDYXKnb3qAhzYTDMQy/dyf+592fyypoT5X+IrJYfeeNteZnjMNMijO2dPwiXK422Eg125XqPWp057VEmvP7mmtSpTWKqXxPmHaNQFaNkA2USeD4LMGjUfmBrKnTjBYjx65/fJlSpRprEHt65+WclmmJyL+9IU8plbIenie6t8HArYbTEJHfN3eS/wCPDyd3fXpfJ9efPkBsYXH75G8sRFkb0Esdr+utAfJYCBd4ZEHvRkTIP5bN9DQEaFcxtE6SW/CTZtvdOV6AjzYaNWJeN4W99AxHlcpZx11BoCfAMQVvFMmITXRgsnwuLMD8DQGl8Uoa0uHeM66xMWF9NSh106WoDZGsb6RTIx9xvA/xBoCNieEWOYxlW99LqduTx6+dAfUxU6iyzZ108EyCRfmLN8yaD0MMPjgPbwxXnnw8lgL/AIu7NrDy1sKAnw8WT2VxhX+GdLadLm1/hegLaLG4kC+SOQb+B9T09qwoCXFiXcZmjZAvI28THyHz+VAIEJcAX0IFwba3uT8s1AdBQCgFAKAUAoBQCgOOPDoy7kSsjs7EBXy7sSSUN/jccvO1AaMdwiRQxtHKACbZe7kNhrbLdWPqKJZeDyTwssocPLCwIhlMZO6NbIeeu6W21IFbK9rOO1SJohVo144TTN8Yye3ESD+KNstx5I90I81NulR4RjF4iZwpwi+zt5EnDwxFvuJ+7c/ha8TH4ey/Pka2G0+4nAyIc0kKPyzBcjdf3kWnLmKA0hU1s00fW/3in8y3PzFAbMPDKPFC6SAc42sfiI/9UNAYzY7MSMREr2A9tLnnfxxjMP5KA3QuhH3csqAbg2xEQ01uNWT42oDA8PLeNY0c/wCJhZcjj8pOvpegCcTkjPds6SjX7vEp3Mm42ksUcm/96A2zzYSQZZ42w7HbvAMhJ6Sapb0INAQeKI+Fcd02I7tlJDxqZIxrsy+LL1uN61zqdPKJltaO4i3GST8G8M1Q8cDmzLBMRyUmKS1uaHWvVUi+Ga6tpWpe/F+vK+ZvTEQkAM0sR0v3qXBNtSWGg+dZkc2/sGZboY5FturA2v5H9KAinhwjOgeI3/AWT/p0NAW/B55ToztIoFwWC6HS2oXU86A6Lg6+LXex5aXJF/Tl8zQFzQCgFAKAUAoBQCgMJIwwswBHQi4oCHJw6MeypU8sjFB62U2+YoCixfZJBcpFA5PVO6e53PeRgi/QZPU63rOpUnVg6cpPHqaJ2tKWdvv8zm58JJhyfE8AJP70ERnlcyRh4iTf8Vj5CqyNG6pPsTUl4Pn5kSNG6ovsTUl4NfUnw4V5Vu0UUqnnDImv5TdG/wCWp0OrHa5J8HLHbWH6mtU7ogRzPC2wR7pvbQK94zy9msjMky4mUazQRyD3gDG38wuG+YFARm/ZXIuzQvy71eflIhsPmTQG9sJOPYYTLbnaYAX0sdHG55/pQEOVUY/eQsrD8SEPb4NldT6E0B9TDlj91MrsOTX7wfzZZR8GoDc+NmU5ZFJGvhdRIvS+VsrjS/NqAwjOHbRVaInW0Lmx/wA0EgBPplNAaIuGOhJwmIXMLnILwsddSYmBjvy9kGg5PsnHJY//ADuEzqBbMI7EC+pyvcEnqSNtB1YMsyjsn+pZcNxmAn8MRVW9wExm+wAQ2B9RQ8byZz9komOZDY6ajQm2/iSxA5c6HhoPDcXCPBKWWx0a0gHwNnIoCRw1s12dYgw08AtfnoupA86A6nhUVkv1/Tl/X40BNoBQCgFAKAUAoBQGDvb1oAiW9aAzoDErQFNi+y+HcllTu396I5D9NPpQEHEcHxSC0cqzL7koBv5a7+pNAVL/AHXtxS4c+9GSEJ6kaqfQKaAyC95oO6mHMfu5LX6Lv8VFAQe6WNvu3eBvdkXwafxIdB8qAnniMgH38YdP8QL3qdAcyeJB8D60BtXCQTpmUXXqhEyA8v4l+lAYJgJR+5lzqPw3DqNdBkk1XXkpG1ARsRb2ZoB+Twn/AOOTT5GgNHcI1lSa3SOUW+AWUFf5TQGUkmIhBHiAPNWNtTrZZLjbowoCNjEw0wtPBHfqAYWHIAX8F/zUBjDg5YbHC42RF/w8SpeP4SbAehoDokx2JMdpI1cHd4HB3G4R9vnQH3AwlU0uMx0BWxBJtqLny0oDrYlAAA2AAHpQGdAKAUAoBQCgFAYO9tt/9/SgCJb1oDOgFAKAUAoD4RQFXjez2Hk3jAPVfDr1sNCfUUBV4js7Mv7qYSL7kwzD56/S1AU2Iw5hOaSGXDn/ABI/FH8QDYX05/GgMe4DWkFnJ2mgYrIR+UqzfDvKAlQYmUD2VxKrvayzJYbXQA38iqeZoCbheKRSnIJMrbd1OoO3IE2zH0JtQ8bwUfEuIRKWjnglwxVrd4Ynlw7gblStjY6HlbnsRWl1knh7FlT09zipxal5KSUvk/5NmDwuYA4SdHF//SlBGxOsbXX51ti01lEGpTnTk1KLT8HyfZmddJYlPnZom+l1Y16YEdUh3BkgJ6ghTrzeIlbetASIcLIPGjLIN80diT8Yip/mBoDp+HxXZL3943J5f/Yj5UBckW9P0oDYDQCgFAKAUAoDB3ttv/v6UARLevWgM6AUAoBQCgFAKAUAoBQFXieAwMSwTu3O7xnIWPLMB4ZPRwRQEGbs+dNQ9hYNqkgH+Zbre/RVoCBjcG/syIk4OmWZQkn5ZB4WPxvQZxwU2GkeGQxw43u2BP8A4bFpcb3sjgg5QNBa/LesVnxJElFwT6MfHYshOuhxuDytv3yr3gudyHUCRD8NOtZGlSljGdi3wqo63w85KnYFhKt9reLxfWhiapuF8zEp/iibKbAe6dPrQFe3Cow4ytlfTR0yvbnYjcUB0/C49Gbzyj0XT53zUBPoDWRb0/SgNgNAKAUAoDF2ttvQHxEt69aAzoBQCgFAKAUAoBQCgFAKAUAoDF4wQQQCDuDqKAr8XwdGXKAMvuOoeP8Albb8pFeYR7llSOFNCPAXT/LeWLz+7PiQeS6DrXp4QpcIpPeNFr/jYVje/QquunTxUBYcHme5tiElQDTMtpBbk2W1vlegIzq0spzRsOSuHORgdBpYczyO1AdVh4QihRsOup+dAbKAUBrIt6fpQGygFAKAUAoBQCgFAKAUAoBQCgFAKAUAoBQCgFAKAjT4FGOYize8pKt/MNSPI6UBEkwDAkgJIf41UN5eICx9LD1oBguDLHIZMzEnkbBVPMgAD01oC0oBQCgFAKAUAoBQCgFAKAUAoCBheLRyOUUm/I5SFa29m2PM+Y1GlAYQcbhZc+fKlgwdwURlb2SrtYEG36HmKAkNxGIBz3iHuwWezAlALkkgajY/KgI0XHYSQGfISGYCQFLquS5u2hH3kevn5GwG6TisI/8AVQ+zoGBNnICsQNlOZddtaA14zjEcdsxJBQvmVSyhAQCxI5eIUBnBxiBlBE0erZNXUHP7tifa0Om9AZ4PicMtu7lRiy5gAwuVva+Xe19L0BunxKJbO6rc2GZgLk7AX3PlQGr/AIlD/jR+1l/eL7Qtdd/a1GnmKAjNxyIF9WIRyjEIxVSApa7WtYZ1F+txyNgMY+PQtlALnObL92+vs+Lb2fEuvn5GwCTjsQ1uxAk7slUJAfTT08Q12sCdhQEvAY9JgSl9LXDKVIuoYaHXUEH40BKoBQCgFAKAUAoBQCgFAKAUAoAaAqsFwZI2uHkIF8qM10S4I0FuhI+Ot6Aj/wD46vdiLv58iABFzR2RVBAX2PFoQLvmPhGu9wN+C4KkahVZ/YdL5gGs7ZibgDxA7GgIsfZeMEESSZgxa4EI1JiN8qxhd4k2HM/AD4eysJjMTNI0ZKkoSliwZGLXCA3JjBsDYXNgNLAT34VGzxySDvHjQqpdUO5Vi3s6NdRtYeVAQp+zMTEkvILxGFrFPFEzMzqbrpmLbixFhYjW4G7BcBSNwweQ2YuFYpbOUMV9FB0Tw2vbna+tASJuFIcgUtHkzAZcuqt7SnODobDUa9CKArJeziXyd7JkcSZl8GqsEVkFk8Ckc1s3nQG9ezcYIKSTKucP3ecOhKqqLcSq2gy3Fjub8lsBoTshALWL6ALp3Y8AyEJcJcewviFn/i2sBNwfAYoiChewcuqs5YKe6EItmuQAgIAvzNAbuC8JTDqypc5iCSQgvZVQaIqqNFA0FAWNAKAUAoBQCgF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7892" name="AutoShape 4" descr="data:image/jpeg;base64,/9j/4AAQSkZJRgABAQAAAQABAAD/2wCEAAkGBxQTEhUTEhMVFhUWGBsaGRcYFBUZGBYYGhccGBgcHBgYHCogGRwnIBwXITEhJSktMC4uHR8zODMsNygtLisBCgoKDg0OGxAQGzQkICU3LDQtNDQsLCwsNCwsLCwsLC8sLDQsLCwsLCwsLDQsLCwsLCwsLCwsLCwsLCwsLCwsLP/AABEIAOUA3AMBEQACEQEDEQH/xAAbAAEAAgMBAQAAAAAAAAAAAAAABAUCAwYHAf/EAEUQAAIBAgQDBQUFBgQEBgMAAAECAwARBBIhMQVBUQYTImFxMlKBkaEHI0KCsRQzYpLR4VNywfAVorLCJDRDY5PiFnPD/8QAGwEBAAIDAQEAAAAAAAAAAAAAAAQFAgMGAQf/xAA3EQACAQMDAQUGBgIBBQEAAAAAAQIDBBEFITESIkFRYXETMoGRwdEGFKGx4fAVQvEjJENSojP/2gAMAwEAAhEDEQA/APcaAUAoBQCgFAKAUAoBQGjG4tIkaSRgqKLkn/ep8udZRhKbUY8sxnOMIuUnsjj5O3bMx7rDFlGxaTKT+UKbfOraOk4WZzw/TJQVtfpxliMcl3wDtJHiSUsY5QLlG5jqp/EPr5VCubKdDtPdeJZWWoUrpdnnwLyohPFAKAUAoBQCgFAKAUAoBQCgFAKAUBi7W9P0oDKgFAKAUAoBQCgPhoDhPtQxJH7PF+Fi7nzKBQv/AFn6VdaLTTlOfesfqUeuTkqKiu9lPwPERqLNVhdQm3sca1vlkXH44JiI5YjYowOnMXsR8RcfGs40XOhKE+9E7Tpyp14yj4nrgrkj6AZUAoBQGnGYlY0aRyFVRck8gKyjFykox5ZjOSinKXCOExXbeaR7YeNVXkXBZm+AIC+mtXVPSYRjmrLfyOcutecXiktvMmcN7YOrhMWigNoJEuAp/iUk2HmDp051pr6dHp6qLzjuNljrkas1CosM7QVUnQn2gFAKAUBi729eQoDKgFAKAUBr9n0/T+36foBsoBQCgFAKAUAoDm+2/ATioR3du9jOZL28WlmW52vp8QKnafdq3q5lw+SFfWv5ilhco8lbMkhSQMjDdWBBHwOtvPautjKM4dUHlHJ1bedPsyR0HY/gL4qZJCD3CMCWOzldQq+9c7npfnVbqN7GjTcE+0/0LDTbCc5qclhI9dFcqdSfa9AoAaA4j7UcUywwxj2Xku3mFFwD8SD+WrfRoRlWbfctip1ibVDC7zluDYpFbWrm4pyktjiakZZyyV2hxkbrZda1WtKcXliHvZR6B2UlLYOBmNyY11O5sLXrnLuKjXml4s+iWsnKjBvwRbVHJAoBQGLvb15CgPiJzO9AZ0AoBQCgFAa/Z9P0/tQGygFAKAruNcXjwyZ5TpsANWY9AK3ULepXn0QRouLiFCPVPg5E9uJ2N44EC8gxZj8xYCrZaRTiu3PfyKCp+IUpYjHYueA9rkmcRSJ3Uh2BN1c9A1hr5EfOodzp06S6ovK/vJZWWq0rns8PwOinlVVLMwAAuSSAAPM1ASbeEWcpKKyzzjt7j0xXdpCufuySXK2GotYFtxuTy2q+0yhOj1SqbZ4+5zmpajRk4xpvOOTo+GdsYnkWJ0aItotypUnktwdPLSoFbTqkIuaeV3k601ehXfQspnTiq8tj7QCgFAUHbTghxWHKJbvFOdL7ZgCLH1BI+VTLG6/L1lJ8cP0It5b+3pOHeePTB437uUFJAfYYWPTbmPMaV19OpCrHqg8o5OpbTg2pIt+AcEmxjgIGEV/FKRYAc7HZm8hfzqJd3tK3jz2u5fc3WenTqy3Wx7JhYFRFRRZVAUDoALCuQlJyfU+Tr4xUVhcG2vD0UBi729elAfETmd6AzoBQCgFAKAUAoDX7Pp+n9v8AfoBsoD4aA8u7dYsvjWQnSJVUDldgHY/G4H5RXS6TTSodS5Zymu1ZOqorhEjgxTLuKXHV1HNrncqu0WW90Oo1BG4I1Fj1qTapuOJcM3W8nGp1RLXj3HHxUeFijF3kVGccjK2ig+QsWPqp5VAtbaNCVSpPiLaXovr3HT31eVwqdCHMt2QoOJvDM0OIUZoyVNvS6kdQRYj1HpUl0Y1qaqU3z/cHP3NnK2qOL3Ic+DfFSStELmNO8yi92AIBC2/FYkjzAFbHWjbwjGfe8EnTrSdWMnHlHoPY3j37RCgc/eBf/kA0zjryuORPQi9DfWvsaj6fd/byOo0+9jXh0v3lyjor1BLExdgBckADcnlTyR4zkcf29hVisKNNb8VwqH0JuT62seRNWlHSq01mb6f3Km41mhSeFlmeB7cwswWZGhv+IkMnxYaj1It51jW0utBZg1L05FvrNvVl0vK9Tku2fH1xpWNEAjVzlkYjxEgrfLbReYufltVrp1lO3TnJ7tcf3vIOo6jGb6Id36npXBOIJPCkiWsRqB+Fhow+B/rXO1qUqVRwlyX1vWjVpKceGWFajeKAxd7evIUB8ROZ3oDOgFAKAUAoBQCgFAKA1+z6fp/b9P0AzoDzX7S+FMkoxSjwOArkfhYaKT5EWHqPMV0OjXMel0Zc9xQaxauT9qviclFi2Gxq6lTizm5Ucvgxd2kYAak6D9T8ALknkBXjcaa6nwjfQt230pHb9guF/fB2ue6hXfk8gIFuhEa2/NVDqlfsdEdst/p/P7FxosHUqTrS7tkY/ajgQHhnGhYGNvO3iT/vrLRKueqm/VfszdrVJdKn8D59mP76f/IvyzH+1Za17kPVmvQuZ/AseO9n3gc4nCA2vmeJdw3OSIe9qbpsQTobkGJbXUakPY1/RP6Py8+4k32ny61XobSX6lpwztVC8QeSRE03vZX/AMvO/Vdx5jUx6tjUjPEVn+/3c3W2p0qkMzfS1zkoO33H1kSOCCRWWS7OVYG6qRZTbqdx5W51O0u0kqjnUXHGfEjareJUUqb58Cg4PhwWF6tLibS2OOqSyy34pgF7smwqJQrS6zzDjujk45VS4IvroLXq1lFyJLUpYaOt7HcQCsCFKXZVddbMrnKjedmtr0vVJqNHqTaef45Ra6XUqW1woTfZl/Uz0YVQnYHx3t69KA+InM70BnQCgFAKAUAoBQCgFAKAUBr9n0/T+1AJYwwKsAVIsQRcEHkRzFE8PKPGk9meU9seG4FSVwrETB7MikmNQAc3tAgWIAsDoeW9dNp1a7k81fdxy+TntR/K00+j3i9g4ZBBw9GjUd5iEjRpC2Zj3gBkAY+yLZtBYaVAdatWucSe0cvHdtwSbn2VvZynBbtfudB2PgthxJbWZjJ+U2Ef/IE+tQ72fVVa8Nvv+pJ0uh7G2jHve7+JW/abDmwYb3JEPzBT/uqTo88XKXin9zHVY9Vu34NFL9mTf+Ik84v0cf1qdrX/AOcfX6FdoW0pr0PSDXOnRnlfbvh5hxJcAJHN4g1vDnt94LcmNs3ncnka6XSqyqUul7yj+xy+r2zjV9ols/3OWlBXIWI6emtwCfnVtDDyVSakmkiXh8aV1FYzpKRGlSySsTxd2WxOla4W0YvJiqO5o4JgTiMRHENM7WJG6qAWcjobAgHqRXl5W9jRc/D9yzsrf2tWNPu7/RHc9qsKIpoe7AUHDyIALeHusrRWHlmaqGyk6lOal4p/PZlnrMVSlSqR7ng7GOYFQw/EAQPUXqqawzoYvKM0Tmd68PTOgFAKAUAoBQCgFAKAUAoBQCgNZ8Pp+n9qBnguEeSN2DgiQHKwbcNzv/vWu4ShOlHpe2Dh7um1JqXPJvxeHEbFHGwO3IkAkgXtva/WkGpx6o8miFWU4rfg9g7JzF8Hh2Ygnu1BI8hbl6Vx95FQrzS4yzt7aXVRi34Iq/tJnAwZQ7ySIo9VbvD9ENStJi3cqXhn9sfUjarUUbdrxOW+zvFBMYEP44yn5gBIPW6g/SrPVoddDr8H/BVaO3TruEv9lk9TrmjpiPjsEkqGOVA6NuCLj+x86ypzlTl1QeGYzjGaxJHA477OpMpEcqsDJorAqBHra7almHh6XsavKespe/Hu/UpJ6Mupyg9+70KXtL2PlwaCRZFkjuF2KuCfLUEaHnfbSptnqcbiXQ44f6Ee901UYdbeUiuxnB5I8PFO7JllayqGJbYkk6ADa1td6kUbuNStKklx3kWrZ+zoqrnOeDpfswwl8RI/uR2+Mjf0Qj41X63UxTjDxf7f8kzRYZnKfgW3a58+JCDdYcq+TzyZP+1T8qg2fZouXn+yye6x/wBW4pUkdlBEFFugt8BtVVnLydClhYNtD0UAoBQCgFAKAUAoBQCgFAKAUANAcx2y7OftMV4wBLHqh69UJ90/Q2O16nWF47ee/uvlf3vIV7aK4p9Peed8aGdIpbEErkbqGXr8K6W2ai5QXHK9GcXBOEnB9x6L9nsTLgow1rEsy2N/CzFtfO5OnpXNanKMrmWPQ7PTotW8clN9qkv/AJdf/wBrfFQo/wC6puix3nLwwvn/AMEHW3mEI+LIGLhEPFcOBoMsH1Vof0FbaTdSwqZ8X9GeVkqd7Sx4YPTRXPl6faA1YmdUVnYhVUEknYAC5NeqLk8LkxlJRTb4R5/xrjD4sAECLDBgwLfvJLXsQOQ12t8eVXttaq3fVzPy4X8nJ6nqyqxdKC7Jz2MnRgIndzGhLRqAnhZib8rkanS9WVOjKMvaRXafJWwuq8qSpdyOg7AY+GBcQ0kqLqlgzAXADG4HPc6Dp51W6tCpUnBRj8jodFqQjSk5PG/0PvCeKR4rHBlJOeYEAqR4IoWK7j3gGtvrWFa3nb22Gu7f1bNMJ/mNSUu5cfA9EFUh0p9oBQCgFAKAUAoBQCgFAKAUAoBQHy9ACabA8s7RwJHip8O5ypKRKjckZt7+RbPXSWc5SoxqR3a2ZyGrUFTuHKPedb2CkIw3cuRniZgRfXKzFlP+WxsD5VValh13NcPHz7y80qsqlulndFF9qrfeYYdUn/8A5VO0f3anw+pH1hZdP1+xp48vecZiQbqIAfVWaY/8tZW76NPnJ9+f1wjy5j1XtNeB6SK58vD7XoOH+0XioATDg6GzyegPgU+pBP5R1q30m36pOo+7j1KLW7lwgqUOWeez48yOWJ8hbYAdPKukhSUI4RznselJGE+HcoshHgYsqnqVUX+AzDXrWPtY9bprlIlwt5Rpqo+Hsa8PNb4a36is3FPc1VIrOx6D9nuESSR5AXfubCMkAKC4OfT39x6MK57VZzilDjPP0LjQ7ePaqyW62O/FUh0R9oBQCgFAKAUAoBQCgFAKAUAoDku2/aFoVEUNwz3vJ7g5her/AKetqA4TB8RZGHeYueJToD38pVenhzaj0FZxg5PCRhOcYrLZ0fCu0EkZbPiJZh+HwoB8S65zU+OmVXu2kUtbX7aDxFN/3zKPtnxHv5Y3tY5Mu1r2YnqetXOmW7owlFsrLu/heYnBYwbOB4uaJVl1CqxRZdwh08Eg/wANtPiNLaVruoUqs3T7+cfVeZhRVa3irmnx3/ybu3nFBPJhtCrKsodT+EsY7WbZgbXBHLpqKw02hKlCr38Y8+f6yfc3dO6VOUPFZXhubeF8Rj/4vNNI1lzuA1rgFQIVv0Fg2u1Y1aU/8fGEV5/U2q4pq/cpvyR6gGrnS/KXtB2nhwwyk55eUanX1Y7KPX4A1LtrKpcbx2XiQ7q9pW67XPgcLwbDPjcTJNJqiXkkP4SQPBGPLQfBdd6urmcbSgqUOX/WyjtKc7yu69RbL+o5DBKMoJ93/SrmWeEV1V5k0dn2u4WY8BgiPwizD+KRM9/5gR8aotPuFO7qef0f2Ly+odNpDywc7wPs6+LOWJlBUBrMSNM1iQQD5aWqzu71WyTks5K+0t5V5SjFrKPX+zXBlwkAiU3PtO3vOdz6bAeQFcndXMriq5s6a2oKjTUEWtRzeKAUAoBQCgFAKAUAoBQCgFAQsXid1U2t7Te75etvlv0BA4TtbxBZUMMQUsuz7hDzt7zHnyG2utWdrp7muqey8Cjv9ahQn0Q3ff5HlmIVsxzklhvfepigo9nBCdZ1e1nOTouzeOLDujuu3mP7VKozysMp7+hh+0j3mfFJQXABBKjW3K5qdQ4Z5Qg4091yRRx04ZnF/Cw8SnVXU73U+Q3rTc0KdTDls1wy1sp1VHEN0+V3EiDiEoRXdFfwgeLxZdLgWasqdLqis7N7vGxBqU6bqtQeAMaSxLKguB4VAAPrbStqpJRwma501jCfBbntJKFCQPIgbQoDm1vYBCQWX0W1Q3p9JNzqY2/u/iS7e7u4r2cZZz8/gbOEcKgLsMfP3LA3MTBo731u07jKb/wknzqBX1eK7FBfH7ItrbSlKXVXll+Gf3PSo4IkwzLAFEeRrZLZdjrcb+tUznKc+qTyy6UYwjhLCPDol+7/AC/6V3Mnzg4n/wAu/iey9ssGJMBMo/CmdfWOzj9LVxtjV9ncxl57/Hk7G4p9dFx8jz77NsWFxaD3g8fzGcf9Fq6DWKWbfPhj7FDpkum6x4o9fFcodMj7Q9FAKAUAoBQCgFAKAUAoBQELE4vcKbW3bp6efny+lAcN2h49mJhhJCA2ZubHmB8dzvfzq6sLLH/VqfBfU5rV9UcW6NF+r+hR+ypNjoNrW8gKsqk8LY5mnSc5dpFNxVFYXKLn8iQfjdtaiT6mW1tHoeE9jmZMQ6PfKQV0KqG1DA2OuvI/StFOp0z3LZ20KkOyTeFz5sza6FQbgjW9+frV3a1FNdkr7mk6eIvzMuLcKkmkARSwKWNvUjc+tVuq6lSs121nJd/h3T1dxcpTUEnv4/IvYFnw+HZsVAp0sp7yPMzWsPCG361TUvxRb1MReepeC2f2PL/8L/8Ac/8AbVU49+dmvuRfs84cMUZFxBcMTZfFaxAzbHca2+FZ0dXuMuSls3xyT7vSbeOIKPcaeNSPgpsl7yowI08IsQVax38gfrz1XusV5xcM8ldK1oW/urtf3cnYRP2he8bXNrc6tm5673864erUnTqPD3OdqVKlOq3nc2RQmFXEYXxixYMQ+untKwbmdDcb3FXujXdapd06ct03+25PhqVz0uD3TXxIUj2cLY63vpp8T1209elfR/zMPb+x78Z+GcFfGnmm33nQTcQeXDBJcUxXKFEQBtZfDZsgubgc71GVtCFVyjDv5+xsnf3U3052KXgCyIzTIptEwfe2qnY+u1TLnonH2UnvIOt7KpCa5R7Th+MxMA3iAIBF0a1j5gW+tcS4uLaZ2qeUmSE4hEWCh1JOwBv+leHpJoBQCgFAKAUAoBQCgPhNAVmKxwOimy9ebf5fLz/01oDme1vEe6iCp4XkOVbaZVA8Tac9QAeV9Nrmw0+3VWrmXCK3VLp29Ds8s4oNlUkaWU28uWlXlaWInH0Y9UyLhpvCWAudh9PlckfWq+rcwox65vBNlFJpG6XC3Q6ksNdLAXHIC1cje61UnU2eF4fU1RuMT2WxWY7hUbx+NfvFuQbmxUgsPDewOhBA01HStX+WuJy97K9Fn5nVaaoOOGtzDBRqIwFFvEPnl1/0rtvw85u3cpPnLK/WpJ1lhcItIuEySs0irmCWVRe217kbX1HXrXKfia+h+ZUG+F+5b6LR6KGfEmDgTtcTqRaxsHF2O1ibmwAJ+tc3K7jFqEeS/t6GU5Mvuy8PduPu8qHQWa+psNrXvbr5101jSdOilLl7kK6q9dTYr/tH4Iszd6iWaMhXsQAyn2SdNCDYDe4PlXteh1PKKu4tut9SOTwvewxlsjCM3UjcAg62YDoG08jVXVtMvONynrWjcs43JzyQtGtsuttw+/PUaVK0GElqEerhZ/YrsVYyaPmMZgFtuZVJsba2tl9NfrXTVKiesKK7oY+plQ7/ABMJsOjMgYe0T+IakW0vbbUVhOk6upTc2+yk1HIhhRfS8l73kSRGKMAyNqCCCDy3tYAa1MuNSjRl11njHdnchToOT68kvhHaKaJVTu1lSMBQ2YITlFhy161x0tYTm5Txu2dDS1RU0ozL2LjEE08N7Kbey9t9dAfZPzqbSu6VVZiy0oXlGt7si74fOXdshZUXQNmuCRvZWBG/0HnUglFmGkHut81P+t/pQGQxQ/EGX1Fx8xcD4mgNqSAi4II6g3FAZ0AoBQCgFAUfamR1RWV1C6gqyNlY6WLSA2RRY7gg3HMAECkTiUo1aAuPejdSPgNDb/e9zXoKftFlxBjyMsci5hlmDRhr2OmhudPrvVhYXUaPUpJtPwKzUrF3Ki090UWK4POikyruDYqQwPkCugPlvWvUtYjS2gue/GxRTsqlvPdbGvBYY5CpUrY3Fwbcv9R9a5C5vnOXU3k1SS6lJ9xJz9QwPTKT8raGquVJt5yavYZ3iQuLRssTSZTcEWA1I0I1tz8RJ6VLte1UUIl/ZTw1gr8HCQoDAjW+otvX1jTqPsaKh4IrL+r7Rt+LOl4RxWSJslg0bi5y+0hsW1I5XOx676Vx34l0anOE60G1NtfHy+HPwLjRr+cpKljZFs0b4hGyI0a6eJhlLi+oW9r/ANKotN0VUZe0q7vuX3OgqXEmulMuIOHhREI4mUAjMSDcnS5t89bV0RFJGI4eZGnjYECQWzW0G2ov05WG9Act2bGU4jCTofGxyjY5hf2T6aigKDjKvFmw7Qm5YEMyAEAbeK17HnW6ylTjdRWN3kg31GLoSnhZRtlwWbCGVQSYpkBt+Ifdi/1ryvKVPX6dP/2i38k/sVtGhSnaSrrPUm15dxN4dwVpI1kTXK5upFjqqn51Sfiq7UL/AKZPGYp/q19DG00udxQcoS8jaODzBw/dtlRempJvy35/Suc/M0+nDlkj1dKuqFNrpz6bkOKNo7qUf2iQQt7g2HM6bVsmo1cNMra1NyaWcGc8AZkzLdbG+m2l7G1e05dEdmKc+iHPBYcF4piMNdEOeIaqrjS3QMPZP99KnUtTqQjnOUWVDVKtOOeV4fyddwjtLHN4CGjfmrWsepB2ty2FXNpe07j3Xv4F5Z6hSuV2dn4F8L1MJxCEtpg2wfwnw3JINl1Go3by9KAtKAUAoBQCgKztIFOHkV3CK65SSobQ7ixIF7X1J035UB57HwJ1GdEKXt+7fKfUZTrfQc6AxxYmK93NllQ2+7njvsdLMtj8dedZQm4PMTFxUtmao5ERCqrLB1GZsRAR0KG7qNOQrXX6qi/g11ablDCfz3RvwkaSi+S/V8O4kA63jN2W3TSqmWnUp+/DD8U9ipem0ZPtU3F+T2/j5E1OAq+iYrKTyeIA/IkV5/hKXdJnr0Sm+Js0cQ7ASyIy/tQNxp92bX5aZq32+mQo1I1Ivjfgzp6RGm8qbOVwsJ7xkYWYMUPqNPl/Wvo1KuqtFVInP3tKVCXQ9zoMDwqSE5kWJgTp3qktbl7LWHpVXXp0K8uqo3n12NltrFS3h0RijrezfFGmMiOoV4iASpOU3vt0OhuL7W61V3dsqHS4vZnR6dffmoOTjhouzGBrt5jT9N+g3qIWJ8jjI1vqeRG1thp09DregOW7ZcIJtiIlIkS2bLbUDY8jf4UBU8XKY/Cd5oMRAMxGxYDU2B5G30rOjhVoT8GjVXj1UpR8UylwuKX9lxMbEDMqMouBcq9233/AKtdSsJz1S1uaf+vUn6Nf8nO6dVSta1J+qOi7E4pRG6MwBz3AJtoVX+hrhvx/bTd7TqRWzjj5N/cu/wAN5lbSS7mdSpvqDpXz1prkv2vEwxGGRxZ1Deo/1rOFaceGRa9pRuFipFP1RUYrs4h1Rip6HUf1qZTvnxJFDc/hijLejJx8nuvuU+J4NMn4cw6rr9N6mwuKc+/Bz9xoV5Q36cry3/QhxKSwU6Ea66EW+FW2m28qtZOO2OWY6baVp10kmsc9x6Lw5pEhAkvmt8r7Drp6V2J25ngxeUdACfl4Rf5sa8BbUAoBQCgFAa8RFmUrci4tcGx+B5UB5txDjGLjmdY1jZFayrIfEB/njsvyBtqLnWgMH7TuysmIwTlWBBMTo+hFr65SPhWUZdLTMZR6k0VOEePNYY8L/BiIGj9BnZrfFTUi4r06kH0wxLxzt8iHC3r01iM8+GV9SRLCAc0kfmJUII15h16621qk/PSpvFaDXmt0a/8AISpvpr02vNLKJOHx8lrJOsg9yUCQfPR/1qZSr06qzB5JlKvTqrMHknxcZZRZ4pF84JQw8zkktYelbTcRMVBhcQ2YzKkh0JZWgJPows3QECpNveVqCxB7EW4s6Nf30TsLwcpYPJiGXkEdGB/lAYD5VvnqE5f6rPoQVodsnvn5l/wyfDxqI4rJ/Cbq1/MnUnqSahzqSqPMnuWlOlGnHpgsIsEfN4r6cvP+L+nz6VgbDYX/AN/6f7vQFfxriiwQvKwLBRoBpmJ0G/W9uenWs6VP2k1Bd5hUn0Rc/A8yXi7xTmeJVUE3MYJy2O635j4VdPRl/rPf0KOlrilJqUNvUp8elo1PTT5i1X8UslLRlmo0v7uWGBmKTQsObKCOoJF79d6ptetKNxYVVUXuptPwaJ+kXNWjdLofLw/Q78NrfY+WlfB29j6V0o2LimHP56/3rBwi+UYuimbBjeo+R/0P9ax9iu4wdDwEnEEUXYkfAn/pvWyjZVK01Thu2a5w6FlmvhOHaWTvnHhGiDrz5bjbnvX0fTrKNnQVJc8v1KupLqlkucTLew+NvXQbVPMDLhC3dm6AAG3Inbc6+EfPzrwFvQCgFAKAUAoDie1GFCSjKxjRk0VUV0LAkm6Nptb2dTY30FAVSxEmw7mQ9EZopP5HuP0oDROsd8khyNb2Zltp5Nqp9a9wzzJGbhKxtdLwltQ0bsubzupsd/OvOrfAclwyTHip0/Gsg/8AdjUn+ZQD8waDBI/4kh0lw5X+KM5h8lv9RQ9PqJDLpHIGv+FgCd+YBJ6n2f1oDV/wcx/u7p5xuUv+Ub+hFAZti8QBZmSYdJoxfb3ltb5UB9g4oqk5o5oiPxRP3iDQW8J8W3QUBaYTjJbSOeKXqjXjkt0ynqaAlY+dZYnixEUiK4IJAuB55l00rKEnFqS5R5KKknF8M4nEcDlF1jyzLyZCA3ldDz9L10VvqtKWPabM5e50WrGfVS3Rjguy085EbxvGh3ci2UDmAd63XGp0YQcqcssxtNNr+1XXHC7+D52o4Q+AiRwc7FsqyBbLEbXBIJJLGxtyFjvpXO6pqcq1u6XTtLk6/wDDuhUJXbnUlnG6RR4Ttbi19p1YfxIv/bauKqadby/1x8T6L/iKE91lejLGLty/4okP+VmX9b1FlpNPubNMtCX+s/miWvbaP8UTj0ZT+tq1f4mXdL9DRLRqy4ki+4fA2KKkeFLB2DCzW3HPQ3tpY7Guj0rS1bLrnvJ/ocle1+qTprhfr6eR16RZQFC2AFhY6Drvb9KuiARpnuSf67DQfXyoC24XHaNepGY+pH9LD4V4CXQCgFAKAUAoCi7QFkV5WjWREW4UEZgNMxs2jHfTMNBYa7gcq3FcC/hfPEf40dVHxIKUBoaSYMf2ZRiYNCGjliceYMbsbm9/ZK309KkRhSlDPXh+GGaHUqqeFHK8diLLIoewBgf8SKAoJtpeFzlP5GfyU71XTqJz6Iy38DVKvGUsRlv3p/T+Cbh1dvDkikPRGMUoG2scgFz5WFb4t43JMHJrtH2RkBsxMbdJkKaX/wATVD63rIzMZeH3F2QMN72DLtocwv5aX/rQGEaMn7uV16DNmH8r3AoDb+2SbPHHIOq3ib6XVqA1/tMBvmZ4T0kS6baeNdPrQGybhneLcCOZbHVSG+NjrQGlEeIkRyyxH3S119Mslx8qA3txGXN97FFLvqt4n5a31B32uN6DglwcbjWwLzYc9JUzpp/Etxb1NNwTcU37TA8bCPEROLExOL33BF9LjQi3SsZxUo4ZuoV50aiqQe64OIbs1gTYDFyxb+GVAHsN7KQpPyqG7OD72dKvxFdU+acceWfu0SF+zMsLpikJ6d3sTyurG/rWDsPCX6G6P4s/9qX/ANfwSOH/AGbOjhmljcDYWI16nfbpbe1bKVkoSy3ki6h+JJ3FF06cenPLznb5I73huFWJMo9T1PTT67VOOYJMklgTz/Un5UBWzIb5feIUbb7HpzPntXgOjAoD7QCgFAKAUAoCJxPDd5Gy7ncDTVl1X2gRuBuKA8/eZx++gVr7sgMRuNDYXKnb3qAhzYTDMQy/dyf+592fyypoT5X+IrJYfeeNteZnjMNMijO2dPwiXK422Eg125XqPWp057VEmvP7mmtSpTWKqXxPmHaNQFaNkA2USeD4LMGjUfmBrKnTjBYjx65/fJlSpRprEHt65+WclmmJyL+9IU8plbIenie6t8HArYbTEJHfN3eS/wCPDyd3fXpfJ9efPkBsYXH75G8sRFkb0Esdr+utAfJYCBd4ZEHvRkTIP5bN9DQEaFcxtE6SW/CTZtvdOV6AjzYaNWJeN4W99AxHlcpZx11BoCfAMQVvFMmITXRgsnwuLMD8DQGl8Uoa0uHeM66xMWF9NSh106WoDZGsb6RTIx9xvA/xBoCNieEWOYxlW99LqduTx6+dAfUxU6iyzZ108EyCRfmLN8yaD0MMPjgPbwxXnnw8lgL/AIu7NrDy1sKAnw8WT2VxhX+GdLadLm1/hegLaLG4kC+SOQb+B9T09qwoCXFiXcZmjZAvI28THyHz+VAIEJcAX0IFwba3uT8s1AdBQCgFAKAUAoBQCgOOPDoy7kSsjs7EBXy7sSSUN/jccvO1AaMdwiRQxtHKACbZe7kNhrbLdWPqKJZeDyTwssocPLCwIhlMZO6NbIeeu6W21IFbK9rOO1SJohVo144TTN8Yye3ESD+KNstx5I90I81NulR4RjF4iZwpwi+zt5EnDwxFvuJ+7c/ha8TH4ey/Pka2G0+4nAyIc0kKPyzBcjdf3kWnLmKA0hU1s00fW/3in8y3PzFAbMPDKPFC6SAc42sfiI/9UNAYzY7MSMREr2A9tLnnfxxjMP5KA3QuhH3csqAbg2xEQ01uNWT42oDA8PLeNY0c/wCJhZcjj8pOvpegCcTkjPds6SjX7vEp3Mm42ksUcm/96A2zzYSQZZ42w7HbvAMhJ6Sapb0INAQeKI+Fcd02I7tlJDxqZIxrsy+LL1uN61zqdPKJltaO4i3GST8G8M1Q8cDmzLBMRyUmKS1uaHWvVUi+Ga6tpWpe/F+vK+ZvTEQkAM0sR0v3qXBNtSWGg+dZkc2/sGZboY5FturA2v5H9KAinhwjOgeI3/AWT/p0NAW/B55ToztIoFwWC6HS2oXU86A6Lg6+LXex5aXJF/Tl8zQFzQCgFAKAUAoBQCgMJIwwswBHQi4oCHJw6MeypU8sjFB62U2+YoCixfZJBcpFA5PVO6e53PeRgi/QZPU63rOpUnVg6cpPHqaJ2tKWdvv8zm58JJhyfE8AJP70ERnlcyRh4iTf8Vj5CqyNG6pPsTUl4Pn5kSNG6ovsTUl4NfUnw4V5Vu0UUqnnDImv5TdG/wCWp0OrHa5J8HLHbWH6mtU7ogRzPC2wR7pvbQK94zy9msjMky4mUazQRyD3gDG38wuG+YFARm/ZXIuzQvy71eflIhsPmTQG9sJOPYYTLbnaYAX0sdHG55/pQEOVUY/eQsrD8SEPb4NldT6E0B9TDlj91MrsOTX7wfzZZR8GoDc+NmU5ZFJGvhdRIvS+VsrjS/NqAwjOHbRVaInW0Lmx/wA0EgBPplNAaIuGOhJwmIXMLnILwsddSYmBjvy9kGg5PsnHJY//ADuEzqBbMI7EC+pyvcEnqSNtB1YMsyjsn+pZcNxmAn8MRVW9wExm+wAQ2B9RQ8byZz9komOZDY6ajQm2/iSxA5c6HhoPDcXCPBKWWx0a0gHwNnIoCRw1s12dYgw08AtfnoupA86A6nhUVkv1/Tl/X40BNoBQCgFAKAUAoBQGDvb1oAiW9aAzoDErQFNi+y+HcllTu396I5D9NPpQEHEcHxSC0cqzL7koBv5a7+pNAVL/AHXtxS4c+9GSEJ6kaqfQKaAyC95oO6mHMfu5LX6Lv8VFAQe6WNvu3eBvdkXwafxIdB8qAnniMgH38YdP8QL3qdAcyeJB8D60BtXCQTpmUXXqhEyA8v4l+lAYJgJR+5lzqPw3DqNdBkk1XXkpG1ARsRb2ZoB+Twn/AOOTT5GgNHcI1lSa3SOUW+AWUFf5TQGUkmIhBHiAPNWNtTrZZLjbowoCNjEw0wtPBHfqAYWHIAX8F/zUBjDg5YbHC42RF/w8SpeP4SbAehoDokx2JMdpI1cHd4HB3G4R9vnQH3AwlU0uMx0BWxBJtqLny0oDrYlAAA2AAHpQGdAKAUAoBQCgFAYO9tt/9/SgCJb1oDOgFAKAUAoD4RQFXjez2Hk3jAPVfDr1sNCfUUBV4js7Mv7qYSL7kwzD56/S1AU2Iw5hOaSGXDn/ABI/FH8QDYX05/GgMe4DWkFnJ2mgYrIR+UqzfDvKAlQYmUD2VxKrvayzJYbXQA38iqeZoCbheKRSnIJMrbd1OoO3IE2zH0JtQ8bwUfEuIRKWjnglwxVrd4Ynlw7gblStjY6HlbnsRWl1knh7FlT09zipxal5KSUvk/5NmDwuYA4SdHF//SlBGxOsbXX51ti01lEGpTnTk1KLT8HyfZmddJYlPnZom+l1Y16YEdUh3BkgJ6ghTrzeIlbetASIcLIPGjLIN80diT8Yip/mBoDp+HxXZL3943J5f/Yj5UBckW9P0oDYDQCgFAKAUAoDB3ttv/v6UARLevWgM6AUAoBQCgFAKAUAoBQFXieAwMSwTu3O7xnIWPLMB4ZPRwRQEGbs+dNQ9hYNqkgH+Zbre/RVoCBjcG/syIk4OmWZQkn5ZB4WPxvQZxwU2GkeGQxw43u2BP8A4bFpcb3sjgg5QNBa/LesVnxJElFwT6MfHYshOuhxuDytv3yr3gudyHUCRD8NOtZGlSljGdi3wqo63w85KnYFhKt9reLxfWhiapuF8zEp/iibKbAe6dPrQFe3Cow4ytlfTR0yvbnYjcUB0/C49Gbzyj0XT53zUBPoDWRb0/SgNgNAKAUAoDF2ttvQHxEt69aAzoBQCgFAKAUAoBQCgFAKAUAoDF4wQQQCDuDqKAr8XwdGXKAMvuOoeP8Albb8pFeYR7llSOFNCPAXT/LeWLz+7PiQeS6DrXp4QpcIpPeNFr/jYVje/QquunTxUBYcHme5tiElQDTMtpBbk2W1vlegIzq0spzRsOSuHORgdBpYczyO1AdVh4QihRsOup+dAbKAUBrIt6fpQGygFAKAUAoBQCgFAKAUAoBQCgFAKAUAoBQCgFAKAjT4FGOYize8pKt/MNSPI6UBEkwDAkgJIf41UN5eICx9LD1oBguDLHIZMzEnkbBVPMgAD01oC0oBQCgFAKAUAoBQCgFAKAUAoCBheLRyOUUm/I5SFa29m2PM+Y1GlAYQcbhZc+fKlgwdwURlb2SrtYEG36HmKAkNxGIBz3iHuwWezAlALkkgajY/KgI0XHYSQGfISGYCQFLquS5u2hH3kevn5GwG6TisI/8AVQ+zoGBNnICsQNlOZddtaA14zjEcdsxJBQvmVSyhAQCxI5eIUBnBxiBlBE0erZNXUHP7tifa0Om9AZ4PicMtu7lRiy5gAwuVva+Xe19L0BunxKJbO6rc2GZgLk7AX3PlQGr/AIlD/jR+1l/eL7Qtdd/a1GnmKAjNxyIF9WIRyjEIxVSApa7WtYZ1F+txyNgMY+PQtlALnObL92+vs+Lb2fEuvn5GwCTjsQ1uxAk7slUJAfTT08Q12sCdhQEvAY9JgSl9LXDKVIuoYaHXUEH40BKoBQCgFAKAUAoBQCgFAKAUAoAaAqsFwZI2uHkIF8qM10S4I0FuhI+Ot6Aj/wD46vdiLv58iABFzR2RVBAX2PFoQLvmPhGu9wN+C4KkahVZ/YdL5gGs7ZibgDxA7GgIsfZeMEESSZgxa4EI1JiN8qxhd4k2HM/AD4eysJjMTNI0ZKkoSliwZGLXCA3JjBsDYXNgNLAT34VGzxySDvHjQqpdUO5Vi3s6NdRtYeVAQp+zMTEkvILxGFrFPFEzMzqbrpmLbixFhYjW4G7BcBSNwweQ2YuFYpbOUMV9FB0Tw2vbna+tASJuFIcgUtHkzAZcuqt7SnODobDUa9CKArJeziXyd7JkcSZl8GqsEVkFk8Ckc1s3nQG9ezcYIKSTKucP3ecOhKqqLcSq2gy3Fjub8lsBoTshALWL6ALp3Y8AyEJcJcewviFn/i2sBNwfAYoiChewcuqs5YKe6EItmuQAgIAvzNAbuC8JTDqypc5iCSQgvZVQaIqqNFA0FAWNAKAUAoBQCgF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21" name="20 CuadroTexto"/>
          <p:cNvSpPr txBox="1"/>
          <p:nvPr/>
        </p:nvSpPr>
        <p:spPr>
          <a:xfrm>
            <a:off x="6660232" y="2420888"/>
            <a:ext cx="2376264" cy="3000821"/>
          </a:xfrm>
          <a:prstGeom prst="rect">
            <a:avLst/>
          </a:prstGeom>
          <a:solidFill>
            <a:schemeClr val="accent2">
              <a:lumMod val="20000"/>
              <a:lumOff val="80000"/>
            </a:schemeClr>
          </a:solidFill>
        </p:spPr>
        <p:txBody>
          <a:bodyPr wrap="square" rtlCol="0">
            <a:spAutoFit/>
          </a:bodyPr>
          <a:lstStyle/>
          <a:p>
            <a:r>
              <a:rPr lang="es-ES" sz="2100" dirty="0" smtClean="0"/>
              <a:t>Deben elaborar un informe de Rendición de Cuentas , mínimo una vez al año dentro de los tres primeros meses a partir del segundo año. </a:t>
            </a:r>
            <a:endParaRPr lang="es-ES" sz="2100" dirty="0"/>
          </a:p>
        </p:txBody>
      </p:sp>
      <p:sp>
        <p:nvSpPr>
          <p:cNvPr id="23" name="22 CuadroTexto"/>
          <p:cNvSpPr txBox="1"/>
          <p:nvPr/>
        </p:nvSpPr>
        <p:spPr>
          <a:xfrm>
            <a:off x="155575" y="2420888"/>
            <a:ext cx="2441728" cy="3000821"/>
          </a:xfrm>
          <a:prstGeom prst="rect">
            <a:avLst/>
          </a:prstGeom>
          <a:solidFill>
            <a:schemeClr val="accent2">
              <a:lumMod val="20000"/>
              <a:lumOff val="80000"/>
            </a:schemeClr>
          </a:solidFill>
        </p:spPr>
        <p:txBody>
          <a:bodyPr wrap="square" rtlCol="0">
            <a:spAutoFit/>
          </a:bodyPr>
          <a:lstStyle/>
          <a:p>
            <a:r>
              <a:rPr lang="es-ES" sz="2100" dirty="0" smtClean="0"/>
              <a:t>Los presidentes de las Juntas Administradoras Locales, de los Concejos y de las Asambleas y de sus comisiones permanentes</a:t>
            </a:r>
          </a:p>
          <a:p>
            <a:endParaRPr lang="es-ES" sz="2100" dirty="0"/>
          </a:p>
        </p:txBody>
      </p:sp>
      <p:sp>
        <p:nvSpPr>
          <p:cNvPr id="4" name="3 Rectángulo"/>
          <p:cNvSpPr/>
          <p:nvPr/>
        </p:nvSpPr>
        <p:spPr>
          <a:xfrm>
            <a:off x="2767241" y="4581128"/>
            <a:ext cx="3657588" cy="2031325"/>
          </a:xfrm>
          <a:prstGeom prst="rect">
            <a:avLst/>
          </a:prstGeom>
          <a:solidFill>
            <a:srgbClr val="FFFF00"/>
          </a:solidFill>
        </p:spPr>
        <p:txBody>
          <a:bodyPr wrap="square">
            <a:spAutoFit/>
          </a:bodyPr>
          <a:lstStyle/>
          <a:p>
            <a:r>
              <a:rPr lang="es-CO" sz="2100" dirty="0"/>
              <a:t>Los informes correspondientes quedarán a disposición del público de manera permanente en la página web y en las oficinas de </a:t>
            </a:r>
            <a:r>
              <a:rPr lang="es-CO" sz="2100" dirty="0" smtClean="0"/>
              <a:t>archivo de la </a:t>
            </a:r>
            <a:r>
              <a:rPr lang="es-CO" sz="2100" dirty="0" err="1" smtClean="0"/>
              <a:t>corporacion</a:t>
            </a:r>
            <a:endParaRPr lang="es-CO" sz="2100"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9" y="2371725"/>
            <a:ext cx="2736304" cy="2114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400396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23528" y="1196753"/>
            <a:ext cx="8568951" cy="1152128"/>
          </a:xfrm>
        </p:spPr>
        <p:style>
          <a:lnRef idx="1">
            <a:schemeClr val="accent1"/>
          </a:lnRef>
          <a:fillRef idx="2">
            <a:schemeClr val="accent1"/>
          </a:fillRef>
          <a:effectRef idx="1">
            <a:schemeClr val="accent1"/>
          </a:effectRef>
          <a:fontRef idx="minor">
            <a:schemeClr val="dk1"/>
          </a:fontRef>
        </p:style>
        <p:txBody>
          <a:bodyPr anchor="ctr"/>
          <a:lstStyle/>
          <a:p>
            <a:pPr marL="0" indent="0" algn="ctr">
              <a:buNone/>
            </a:pPr>
            <a:r>
              <a:rPr lang="es-CO" sz="5400" b="1" dirty="0" err="1" smtClean="0">
                <a:solidFill>
                  <a:srgbClr val="FF0000"/>
                </a:solidFill>
                <a:latin typeface="Comic Sans MS" panose="030F0702030302020204" pitchFamily="66" charset="0"/>
              </a:rPr>
              <a:t>Rendicion</a:t>
            </a:r>
            <a:r>
              <a:rPr lang="es-CO" sz="5400" b="1" dirty="0" smtClean="0">
                <a:solidFill>
                  <a:srgbClr val="FF0000"/>
                </a:solidFill>
                <a:latin typeface="Comic Sans MS" panose="030F0702030302020204" pitchFamily="66" charset="0"/>
              </a:rPr>
              <a:t> de cuentas:</a:t>
            </a:r>
          </a:p>
        </p:txBody>
      </p:sp>
      <p:sp>
        <p:nvSpPr>
          <p:cNvPr id="3" name="2 Rectángulo"/>
          <p:cNvSpPr/>
          <p:nvPr/>
        </p:nvSpPr>
        <p:spPr>
          <a:xfrm>
            <a:off x="899592" y="3440492"/>
            <a:ext cx="7293173" cy="584775"/>
          </a:xfrm>
          <a:prstGeom prst="rect">
            <a:avLst/>
          </a:prstGeom>
        </p:spPr>
        <p:txBody>
          <a:bodyPr wrap="square">
            <a:spAutoFit/>
          </a:bodyPr>
          <a:lstStyle/>
          <a:p>
            <a:pPr marL="342900" lvl="0" indent="-342900" eaLnBrk="0" hangingPunct="0">
              <a:spcBef>
                <a:spcPct val="20000"/>
              </a:spcBef>
              <a:buFontTx/>
              <a:buChar char="•"/>
            </a:pPr>
            <a:endParaRPr lang="es-CO" sz="3200" kern="0" dirty="0">
              <a:solidFill>
                <a:srgbClr val="000000"/>
              </a:solidFill>
              <a:latin typeface="Arial"/>
              <a:cs typeface="+mn-cs"/>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11" y="3140968"/>
            <a:ext cx="4381237"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395536" y="2924944"/>
            <a:ext cx="3888432" cy="3216265"/>
          </a:xfrm>
          <a:prstGeom prst="rect">
            <a:avLst/>
          </a:prstGeom>
        </p:spPr>
        <p:txBody>
          <a:bodyPr wrap="square">
            <a:spAutoFit/>
          </a:bodyPr>
          <a:lstStyle/>
          <a:p>
            <a:pPr marL="342900" lvl="0" indent="-342900" eaLnBrk="0" hangingPunct="0">
              <a:spcBef>
                <a:spcPct val="20000"/>
              </a:spcBef>
              <a:buFontTx/>
              <a:buChar char="•"/>
            </a:pPr>
            <a:r>
              <a:rPr lang="es-CO" sz="3500" b="1" kern="0" dirty="0" smtClean="0">
                <a:latin typeface="Comic Sans MS" panose="030F0702030302020204" pitchFamily="66" charset="0"/>
                <a:cs typeface="+mn-cs"/>
              </a:rPr>
              <a:t>Cuándo</a:t>
            </a:r>
          </a:p>
          <a:p>
            <a:pPr marL="342900" lvl="0" indent="-342900" eaLnBrk="0" hangingPunct="0">
              <a:spcBef>
                <a:spcPct val="20000"/>
              </a:spcBef>
              <a:buFontTx/>
              <a:buChar char="•"/>
            </a:pPr>
            <a:r>
              <a:rPr lang="es-CO" sz="3500" b="1" kern="0" dirty="0" smtClean="0">
                <a:latin typeface="Comic Sans MS" panose="030F0702030302020204" pitchFamily="66" charset="0"/>
                <a:cs typeface="+mn-cs"/>
              </a:rPr>
              <a:t>Cómo</a:t>
            </a:r>
          </a:p>
          <a:p>
            <a:pPr marL="342900" lvl="0" indent="-342900" eaLnBrk="0" hangingPunct="0">
              <a:spcBef>
                <a:spcPct val="20000"/>
              </a:spcBef>
              <a:buFontTx/>
              <a:buChar char="•"/>
            </a:pPr>
            <a:r>
              <a:rPr lang="es-CO" sz="3500" b="1" kern="0" dirty="0" smtClean="0">
                <a:latin typeface="Comic Sans MS" panose="030F0702030302020204" pitchFamily="66" charset="0"/>
                <a:cs typeface="+mn-cs"/>
              </a:rPr>
              <a:t>Dónde</a:t>
            </a:r>
          </a:p>
          <a:p>
            <a:pPr marL="342900" lvl="0" indent="-342900" eaLnBrk="0" hangingPunct="0">
              <a:spcBef>
                <a:spcPct val="20000"/>
              </a:spcBef>
              <a:buFontTx/>
              <a:buChar char="•"/>
            </a:pPr>
            <a:r>
              <a:rPr lang="es-CO" sz="3500" b="1" kern="0" dirty="0" smtClean="0">
                <a:latin typeface="Comic Sans MS" panose="030F0702030302020204" pitchFamily="66" charset="0"/>
                <a:cs typeface="+mn-cs"/>
              </a:rPr>
              <a:t>Quién</a:t>
            </a:r>
          </a:p>
          <a:p>
            <a:pPr marL="342900" lvl="0" indent="-342900" eaLnBrk="0" hangingPunct="0">
              <a:spcBef>
                <a:spcPct val="20000"/>
              </a:spcBef>
              <a:buFontTx/>
              <a:buChar char="•"/>
            </a:pPr>
            <a:r>
              <a:rPr lang="es-CO" sz="3500" b="1" kern="0" dirty="0" smtClean="0">
                <a:latin typeface="Comic Sans MS" panose="030F0702030302020204" pitchFamily="66" charset="0"/>
                <a:cs typeface="+mn-cs"/>
              </a:rPr>
              <a:t>A </a:t>
            </a:r>
            <a:r>
              <a:rPr lang="es-CO" sz="3500" b="1" kern="0" dirty="0">
                <a:latin typeface="Comic Sans MS" panose="030F0702030302020204" pitchFamily="66" charset="0"/>
                <a:cs typeface="+mn-cs"/>
              </a:rPr>
              <a:t>quién? </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barn(inVertical)">
                                      <p:cBhvr>
                                        <p:cTn id="7" dur="500"/>
                                        <p:tgtEl>
                                          <p:spTgt spid="2">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arn(inVertic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fade">
                                      <p:cBhvr>
                                        <p:cTn id="17" dur="1000"/>
                                        <p:tgtEl>
                                          <p:spTgt spid="9218"/>
                                        </p:tgtEl>
                                      </p:cBhvr>
                                    </p:animEffect>
                                    <p:anim calcmode="lin" valueType="num">
                                      <p:cBhvr>
                                        <p:cTn id="18" dur="1000" fill="hold"/>
                                        <p:tgtEl>
                                          <p:spTgt spid="9218"/>
                                        </p:tgtEl>
                                        <p:attrNameLst>
                                          <p:attrName>ppt_x</p:attrName>
                                        </p:attrNameLst>
                                      </p:cBhvr>
                                      <p:tavLst>
                                        <p:tav tm="0">
                                          <p:val>
                                            <p:strVal val="#ppt_x"/>
                                          </p:val>
                                        </p:tav>
                                        <p:tav tm="100000">
                                          <p:val>
                                            <p:strVal val="#ppt_x"/>
                                          </p:val>
                                        </p:tav>
                                      </p:tavLst>
                                    </p:anim>
                                    <p:anim calcmode="lin" valueType="num">
                                      <p:cBhvr>
                                        <p:cTn id="1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155575" y="1196752"/>
            <a:ext cx="8880921" cy="1107996"/>
          </a:xfrm>
          <a:prstGeom prst="rect">
            <a:avLst/>
          </a:prstGeom>
          <a:solidFill>
            <a:schemeClr val="accent1"/>
          </a:solidFill>
        </p:spPr>
        <p:txBody>
          <a:bodyPr wrap="square" rtlCol="0">
            <a:spAutoFit/>
          </a:bodyPr>
          <a:lstStyle/>
          <a:p>
            <a:pPr algn="ctr"/>
            <a:r>
              <a:rPr lang="es-ES" sz="2200" b="1" dirty="0" smtClean="0"/>
              <a:t>Informes de gestión y Rendición de cuentas de las Juntas Administradoras Locales, los Concejos y de las Asambleas </a:t>
            </a:r>
            <a:r>
              <a:rPr lang="es-ES" sz="2200" dirty="0" smtClean="0">
                <a:solidFill>
                  <a:srgbClr val="FF0000"/>
                </a:solidFill>
                <a:hlinkClick r:id="rId3" action="ppaction://hlinksldjump"/>
              </a:rPr>
              <a:t>Artículo 59</a:t>
            </a:r>
            <a:r>
              <a:rPr lang="es-ES" sz="2200" b="1" dirty="0" smtClean="0"/>
              <a:t> </a:t>
            </a:r>
          </a:p>
        </p:txBody>
      </p:sp>
      <p:sp>
        <p:nvSpPr>
          <p:cNvPr id="37890" name="AutoShape 2" descr="data:image/jpeg;base64,/9j/4AAQSkZJRgABAQAAAQABAAD/2wCEAAkGBxQTEhUTEhMVFhUWGBsaGRcYFBUZGBYYGhccGBgcHBgYHCogGRwnIBwXITEhJSktMC4uHR8zODMsNygtLisBCgoKDg0OGxAQGzQkICU3LDQtNDQsLCwsNCwsLCwsLC8sLDQsLCwsLCwsLDQsLCwsLCwsLCwsLCwsLCwsLCwsLP/AABEIAOUA3AMBEQACEQEDEQH/xAAbAAEAAgMBAQAAAAAAAAAAAAAABAUCAwYHAf/EAEUQAAIBAgQDBQUFBgQEBgMAAAECAwARBBIhMQVBUQYTImFxMlKBkaEHI0KCsRQzYpLR4VNywfAVorLCJDRDY5PiFnPD/8QAGwEBAAIDAQEAAAAAAAAAAAAAAAQFAgMGAQf/xAA3EQACAQMDAQUGBgIBBQEAAAAAAQIDBBEFITESIkFRYXETMoGRwdEGFKGx4fAVQvEjJENSojP/2gAMAwEAAhEDEQA/APcaAUAoBQCgFAKAUAoBQGjG4tIkaSRgqKLkn/ep8udZRhKbUY8sxnOMIuUnsjj5O3bMx7rDFlGxaTKT+UKbfOraOk4WZzw/TJQVtfpxliMcl3wDtJHiSUsY5QLlG5jqp/EPr5VCubKdDtPdeJZWWoUrpdnnwLyohPFAKAUAoBQCgFAKAUAoBQCgFAKAUBi7W9P0oDKgFAKAUAoBQCgPhoDhPtQxJH7PF+Fi7nzKBQv/AFn6VdaLTTlOfesfqUeuTkqKiu9lPwPERqLNVhdQm3sca1vlkXH44JiI5YjYowOnMXsR8RcfGs40XOhKE+9E7Tpyp14yj4nrgrkj6AZUAoBQGnGYlY0aRyFVRck8gKyjFykox5ZjOSinKXCOExXbeaR7YeNVXkXBZm+AIC+mtXVPSYRjmrLfyOcutecXiktvMmcN7YOrhMWigNoJEuAp/iUk2HmDp051pr6dHp6qLzjuNljrkas1CosM7QVUnQn2gFAKAUBi729eQoDKgFAKAUBr9n0/T+36foBsoBQCgFAKAUAoDm+2/ATioR3du9jOZL28WlmW52vp8QKnafdq3q5lw+SFfWv5ilhco8lbMkhSQMjDdWBBHwOtvPautjKM4dUHlHJ1bedPsyR0HY/gL4qZJCD3CMCWOzldQq+9c7npfnVbqN7GjTcE+0/0LDTbCc5qclhI9dFcqdSfa9AoAaA4j7UcUywwxj2Xku3mFFwD8SD+WrfRoRlWbfctip1ibVDC7zluDYpFbWrm4pyktjiakZZyyV2hxkbrZda1WtKcXliHvZR6B2UlLYOBmNyY11O5sLXrnLuKjXml4s+iWsnKjBvwRbVHJAoBQGLvb15CgPiJzO9AZ0AoBQCgFAa/Z9P0/tQGygFAKAruNcXjwyZ5TpsANWY9AK3ULepXn0QRouLiFCPVPg5E9uJ2N44EC8gxZj8xYCrZaRTiu3PfyKCp+IUpYjHYueA9rkmcRSJ3Uh2BN1c9A1hr5EfOodzp06S6ovK/vJZWWq0rns8PwOinlVVLMwAAuSSAAPM1ASbeEWcpKKyzzjt7j0xXdpCufuySXK2GotYFtxuTy2q+0yhOj1SqbZ4+5zmpajRk4xpvOOTo+GdsYnkWJ0aItotypUnktwdPLSoFbTqkIuaeV3k601ehXfQspnTiq8tj7QCgFAUHbTghxWHKJbvFOdL7ZgCLH1BI+VTLG6/L1lJ8cP0It5b+3pOHeePTB437uUFJAfYYWPTbmPMaV19OpCrHqg8o5OpbTg2pIt+AcEmxjgIGEV/FKRYAc7HZm8hfzqJd3tK3jz2u5fc3WenTqy3Wx7JhYFRFRRZVAUDoALCuQlJyfU+Tr4xUVhcG2vD0UBi729elAfETmd6AzoBQCgFAKAUAoDX7Pp+n9v8AfoBsoD4aA8u7dYsvjWQnSJVUDldgHY/G4H5RXS6TTSodS5Zymu1ZOqorhEjgxTLuKXHV1HNrncqu0WW90Oo1BG4I1Fj1qTapuOJcM3W8nGp1RLXj3HHxUeFijF3kVGccjK2ig+QsWPqp5VAtbaNCVSpPiLaXovr3HT31eVwqdCHMt2QoOJvDM0OIUZoyVNvS6kdQRYj1HpUl0Y1qaqU3z/cHP3NnK2qOL3Ic+DfFSStELmNO8yi92AIBC2/FYkjzAFbHWjbwjGfe8EnTrSdWMnHlHoPY3j37RCgc/eBf/kA0zjryuORPQi9DfWvsaj6fd/byOo0+9jXh0v3lyjor1BLExdgBckADcnlTyR4zkcf29hVisKNNb8VwqH0JuT62seRNWlHSq01mb6f3Km41mhSeFlmeB7cwswWZGhv+IkMnxYaj1It51jW0utBZg1L05FvrNvVl0vK9Tku2fH1xpWNEAjVzlkYjxEgrfLbReYufltVrp1lO3TnJ7tcf3vIOo6jGb6Id36npXBOIJPCkiWsRqB+Fhow+B/rXO1qUqVRwlyX1vWjVpKceGWFajeKAxd7evIUB8ROZ3oDOgFAKAUAoBQCgFAKA1+z6fp/b9P0AzoDzX7S+FMkoxSjwOArkfhYaKT5EWHqPMV0OjXMel0Zc9xQaxauT9qviclFi2Gxq6lTizm5Ucvgxd2kYAak6D9T8ALknkBXjcaa6nwjfQt230pHb9guF/fB2ue6hXfk8gIFuhEa2/NVDqlfsdEdst/p/P7FxosHUqTrS7tkY/ajgQHhnGhYGNvO3iT/vrLRKueqm/VfszdrVJdKn8D59mP76f/IvyzH+1Za17kPVmvQuZ/AseO9n3gc4nCA2vmeJdw3OSIe9qbpsQTobkGJbXUakPY1/RP6Py8+4k32ny61XobSX6lpwztVC8QeSRE03vZX/AMvO/Vdx5jUx6tjUjPEVn+/3c3W2p0qkMzfS1zkoO33H1kSOCCRWWS7OVYG6qRZTbqdx5W51O0u0kqjnUXHGfEjareJUUqb58Cg4PhwWF6tLibS2OOqSyy34pgF7smwqJQrS6zzDjujk45VS4IvroLXq1lFyJLUpYaOt7HcQCsCFKXZVddbMrnKjedmtr0vVJqNHqTaef45Ra6XUqW1woTfZl/Uz0YVQnYHx3t69KA+InM70BnQCgFAKAUAoBQCgFAKAUBr9n0/T+1AJYwwKsAVIsQRcEHkRzFE8PKPGk9meU9seG4FSVwrETB7MikmNQAc3tAgWIAsDoeW9dNp1a7k81fdxy+TntR/K00+j3i9g4ZBBw9GjUd5iEjRpC2Zj3gBkAY+yLZtBYaVAdatWucSe0cvHdtwSbn2VvZynBbtfudB2PgthxJbWZjJ+U2Ef/IE+tQ72fVVa8Nvv+pJ0uh7G2jHve7+JW/abDmwYb3JEPzBT/uqTo88XKXin9zHVY9Vu34NFL9mTf+Ik84v0cf1qdrX/AOcfX6FdoW0pr0PSDXOnRnlfbvh5hxJcAJHN4g1vDnt94LcmNs3ncnka6XSqyqUul7yj+xy+r2zjV9ols/3OWlBXIWI6emtwCfnVtDDyVSakmkiXh8aV1FYzpKRGlSySsTxd2WxOla4W0YvJiqO5o4JgTiMRHENM7WJG6qAWcjobAgHqRXl5W9jRc/D9yzsrf2tWNPu7/RHc9qsKIpoe7AUHDyIALeHusrRWHlmaqGyk6lOal4p/PZlnrMVSlSqR7ng7GOYFQw/EAQPUXqqawzoYvKM0Tmd68PTOgFAKAUAoBQCgFAKAUAoBQCgNZ8Pp+n9qBnguEeSN2DgiQHKwbcNzv/vWu4ShOlHpe2Dh7um1JqXPJvxeHEbFHGwO3IkAkgXtva/WkGpx6o8miFWU4rfg9g7JzF8Hh2Ygnu1BI8hbl6Vx95FQrzS4yzt7aXVRi34Iq/tJnAwZQ7ySIo9VbvD9ENStJi3cqXhn9sfUjarUUbdrxOW+zvFBMYEP44yn5gBIPW6g/SrPVoddDr8H/BVaO3TruEv9lk9TrmjpiPjsEkqGOVA6NuCLj+x86ypzlTl1QeGYzjGaxJHA477OpMpEcqsDJorAqBHra7almHh6XsavKespe/Hu/UpJ6Mupyg9+70KXtL2PlwaCRZFkjuF2KuCfLUEaHnfbSptnqcbiXQ44f6Ee901UYdbeUiuxnB5I8PFO7JllayqGJbYkk6ADa1td6kUbuNStKklx3kWrZ+zoqrnOeDpfswwl8RI/uR2+Mjf0Qj41X63UxTjDxf7f8kzRYZnKfgW3a58+JCDdYcq+TzyZP+1T8qg2fZouXn+yye6x/wBW4pUkdlBEFFugt8BtVVnLydClhYNtD0UAoBQCgFAKAUAoBQCgFAKAUANAcx2y7OftMV4wBLHqh69UJ90/Q2O16nWF47ee/uvlf3vIV7aK4p9Peed8aGdIpbEErkbqGXr8K6W2ai5QXHK9GcXBOEnB9x6L9nsTLgow1rEsy2N/CzFtfO5OnpXNanKMrmWPQ7PTotW8clN9qkv/AJdf/wBrfFQo/wC6puix3nLwwvn/AMEHW3mEI+LIGLhEPFcOBoMsH1Vof0FbaTdSwqZ8X9GeVkqd7Sx4YPTRXPl6faA1YmdUVnYhVUEknYAC5NeqLk8LkxlJRTb4R5/xrjD4sAECLDBgwLfvJLXsQOQ12t8eVXttaq3fVzPy4X8nJ6nqyqxdKC7Jz2MnRgIndzGhLRqAnhZib8rkanS9WVOjKMvaRXafJWwuq8qSpdyOg7AY+GBcQ0kqLqlgzAXADG4HPc6Dp51W6tCpUnBRj8jodFqQjSk5PG/0PvCeKR4rHBlJOeYEAqR4IoWK7j3gGtvrWFa3nb22Gu7f1bNMJ/mNSUu5cfA9EFUh0p9oBQCgFAKAUAoBQCgFAKAUAoBQHy9ACabA8s7RwJHip8O5ypKRKjckZt7+RbPXSWc5SoxqR3a2ZyGrUFTuHKPedb2CkIw3cuRniZgRfXKzFlP+WxsD5VValh13NcPHz7y80qsqlulndFF9qrfeYYdUn/8A5VO0f3anw+pH1hZdP1+xp48vecZiQbqIAfVWaY/8tZW76NPnJ9+f1wjy5j1XtNeB6SK58vD7XoOH+0XioATDg6GzyegPgU+pBP5R1q30m36pOo+7j1KLW7lwgqUOWeez48yOWJ8hbYAdPKukhSUI4RznselJGE+HcoshHgYsqnqVUX+AzDXrWPtY9bprlIlwt5Rpqo+Hsa8PNb4a36is3FPc1VIrOx6D9nuESSR5AXfubCMkAKC4OfT39x6MK57VZzilDjPP0LjQ7ePaqyW62O/FUh0R9oBQCgFAKAUAoBQCgFAKAUAoDku2/aFoVEUNwz3vJ7g5her/AKetqA4TB8RZGHeYueJToD38pVenhzaj0FZxg5PCRhOcYrLZ0fCu0EkZbPiJZh+HwoB8S65zU+OmVXu2kUtbX7aDxFN/3zKPtnxHv5Y3tY5Mu1r2YnqetXOmW7owlFsrLu/heYnBYwbOB4uaJVl1CqxRZdwh08Eg/wANtPiNLaVruoUqs3T7+cfVeZhRVa3irmnx3/ybu3nFBPJhtCrKsodT+EsY7WbZgbXBHLpqKw02hKlCr38Y8+f6yfc3dO6VOUPFZXhubeF8Rj/4vNNI1lzuA1rgFQIVv0Fg2u1Y1aU/8fGEV5/U2q4pq/cpvyR6gGrnS/KXtB2nhwwyk55eUanX1Y7KPX4A1LtrKpcbx2XiQ7q9pW67XPgcLwbDPjcTJNJqiXkkP4SQPBGPLQfBdd6urmcbSgqUOX/WyjtKc7yu69RbL+o5DBKMoJ93/SrmWeEV1V5k0dn2u4WY8BgiPwizD+KRM9/5gR8aotPuFO7qef0f2Ly+odNpDywc7wPs6+LOWJlBUBrMSNM1iQQD5aWqzu71WyTks5K+0t5V5SjFrKPX+zXBlwkAiU3PtO3vOdz6bAeQFcndXMriq5s6a2oKjTUEWtRzeKAUAoBQCgFAKAUAoBQCgFAQsXid1U2t7Te75etvlv0BA4TtbxBZUMMQUsuz7hDzt7zHnyG2utWdrp7muqey8Cjv9ahQn0Q3ff5HlmIVsxzklhvfepigo9nBCdZ1e1nOTouzeOLDujuu3mP7VKozysMp7+hh+0j3mfFJQXABBKjW3K5qdQ4Z5Qg4091yRRx04ZnF/Cw8SnVXU73U+Q3rTc0KdTDls1wy1sp1VHEN0+V3EiDiEoRXdFfwgeLxZdLgWasqdLqis7N7vGxBqU6bqtQeAMaSxLKguB4VAAPrbStqpJRwma501jCfBbntJKFCQPIgbQoDm1vYBCQWX0W1Q3p9JNzqY2/u/iS7e7u4r2cZZz8/gbOEcKgLsMfP3LA3MTBo731u07jKb/wknzqBX1eK7FBfH7ItrbSlKXVXll+Gf3PSo4IkwzLAFEeRrZLZdjrcb+tUznKc+qTyy6UYwjhLCPDol+7/AC/6V3Mnzg4n/wAu/iey9ssGJMBMo/CmdfWOzj9LVxtjV9ncxl57/Hk7G4p9dFx8jz77NsWFxaD3g8fzGcf9Fq6DWKWbfPhj7FDpkum6x4o9fFcodMj7Q9FAKAUAoBQCgFAKAUAoBQELE4vcKbW3bp6efny+lAcN2h49mJhhJCA2ZubHmB8dzvfzq6sLLH/VqfBfU5rV9UcW6NF+r+hR+ypNjoNrW8gKsqk8LY5mnSc5dpFNxVFYXKLn8iQfjdtaiT6mW1tHoeE9jmZMQ6PfKQV0KqG1DA2OuvI/StFOp0z3LZ20KkOyTeFz5sza6FQbgjW9+frV3a1FNdkr7mk6eIvzMuLcKkmkARSwKWNvUjc+tVuq6lSs121nJd/h3T1dxcpTUEnv4/IvYFnw+HZsVAp0sp7yPMzWsPCG361TUvxRb1MReepeC2f2PL/8L/8Ac/8AbVU49+dmvuRfs84cMUZFxBcMTZfFaxAzbHca2+FZ0dXuMuSls3xyT7vSbeOIKPcaeNSPgpsl7yowI08IsQVax38gfrz1XusV5xcM8ldK1oW/urtf3cnYRP2he8bXNrc6tm5673864erUnTqPD3OdqVKlOq3nc2RQmFXEYXxixYMQ+untKwbmdDcb3FXujXdapd06ct03+25PhqVz0uD3TXxIUj2cLY63vpp8T1209elfR/zMPb+x78Z+GcFfGnmm33nQTcQeXDBJcUxXKFEQBtZfDZsgubgc71GVtCFVyjDv5+xsnf3U3052KXgCyIzTIptEwfe2qnY+u1TLnonH2UnvIOt7KpCa5R7Th+MxMA3iAIBF0a1j5gW+tcS4uLaZ2qeUmSE4hEWCh1JOwBv+leHpJoBQCgFAKAUAoBQCgPhNAVmKxwOimy9ebf5fLz/01oDme1vEe6iCp4XkOVbaZVA8Tac9QAeV9Nrmw0+3VWrmXCK3VLp29Ds8s4oNlUkaWU28uWlXlaWInH0Y9UyLhpvCWAudh9PlckfWq+rcwox65vBNlFJpG6XC3Q6ksNdLAXHIC1cje61UnU2eF4fU1RuMT2WxWY7hUbx+NfvFuQbmxUgsPDewOhBA01HStX+WuJy97K9Fn5nVaaoOOGtzDBRqIwFFvEPnl1/0rtvw85u3cpPnLK/WpJ1lhcItIuEySs0irmCWVRe217kbX1HXrXKfia+h+ZUG+F+5b6LR6KGfEmDgTtcTqRaxsHF2O1ibmwAJ+tc3K7jFqEeS/t6GU5Mvuy8PduPu8qHQWa+psNrXvbr5101jSdOilLl7kK6q9dTYr/tH4Iszd6iWaMhXsQAyn2SdNCDYDe4PlXteh1PKKu4tut9SOTwvewxlsjCM3UjcAg62YDoG08jVXVtMvONynrWjcs43JzyQtGtsuttw+/PUaVK0GElqEerhZ/YrsVYyaPmMZgFtuZVJsba2tl9NfrXTVKiesKK7oY+plQ7/ABMJsOjMgYe0T+IakW0vbbUVhOk6upTc2+yk1HIhhRfS8l73kSRGKMAyNqCCCDy3tYAa1MuNSjRl11njHdnchToOT68kvhHaKaJVTu1lSMBQ2YITlFhy161x0tYTm5Txu2dDS1RU0ozL2LjEE08N7Kbey9t9dAfZPzqbSu6VVZiy0oXlGt7si74fOXdshZUXQNmuCRvZWBG/0HnUglFmGkHut81P+t/pQGQxQ/EGX1Fx8xcD4mgNqSAi4II6g3FAZ0AoBQCgFAUfamR1RWV1C6gqyNlY6WLSA2RRY7gg3HMAECkTiUo1aAuPejdSPgNDb/e9zXoKftFlxBjyMsci5hlmDRhr2OmhudPrvVhYXUaPUpJtPwKzUrF3Ki090UWK4POikyruDYqQwPkCugPlvWvUtYjS2gue/GxRTsqlvPdbGvBYY5CpUrY3Fwbcv9R9a5C5vnOXU3k1SS6lJ9xJz9QwPTKT8raGquVJt5yavYZ3iQuLRssTSZTcEWA1I0I1tz8RJ6VLte1UUIl/ZTw1gr8HCQoDAjW+otvX1jTqPsaKh4IrL+r7Rt+LOl4RxWSJslg0bi5y+0hsW1I5XOx676Vx34l0anOE60G1NtfHy+HPwLjRr+cpKljZFs0b4hGyI0a6eJhlLi+oW9r/ANKotN0VUZe0q7vuX3OgqXEmulMuIOHhREI4mUAjMSDcnS5t89bV0RFJGI4eZGnjYECQWzW0G2ov05WG9Act2bGU4jCTofGxyjY5hf2T6aigKDjKvFmw7Qm5YEMyAEAbeK17HnW6ylTjdRWN3kg31GLoSnhZRtlwWbCGVQSYpkBt+Ifdi/1ryvKVPX6dP/2i38k/sVtGhSnaSrrPUm15dxN4dwVpI1kTXK5upFjqqn51Sfiq7UL/AKZPGYp/q19DG00udxQcoS8jaODzBw/dtlRempJvy35/Suc/M0+nDlkj1dKuqFNrpz6bkOKNo7qUf2iQQt7g2HM6bVsmo1cNMra1NyaWcGc8AZkzLdbG+m2l7G1e05dEdmKc+iHPBYcF4piMNdEOeIaqrjS3QMPZP99KnUtTqQjnOUWVDVKtOOeV4fyddwjtLHN4CGjfmrWsepB2ty2FXNpe07j3Xv4F5Z6hSuV2dn4F8L1MJxCEtpg2wfwnw3JINl1Go3by9KAtKAUAoBQCgKztIFOHkV3CK65SSobQ7ixIF7X1J035UB57HwJ1GdEKXt+7fKfUZTrfQc6AxxYmK93NllQ2+7njvsdLMtj8dedZQm4PMTFxUtmao5ERCqrLB1GZsRAR0KG7qNOQrXX6qi/g11ablDCfz3RvwkaSi+S/V8O4kA63jN2W3TSqmWnUp+/DD8U9ipem0ZPtU3F+T2/j5E1OAq+iYrKTyeIA/IkV5/hKXdJnr0Sm+Js0cQ7ASyIy/tQNxp92bX5aZq32+mQo1I1Ivjfgzp6RGm8qbOVwsJ7xkYWYMUPqNPl/Wvo1KuqtFVInP3tKVCXQ9zoMDwqSE5kWJgTp3qktbl7LWHpVXXp0K8uqo3n12NltrFS3h0RijrezfFGmMiOoV4iASpOU3vt0OhuL7W61V3dsqHS4vZnR6dffmoOTjhouzGBrt5jT9N+g3qIWJ8jjI1vqeRG1thp09DregOW7ZcIJtiIlIkS2bLbUDY8jf4UBU8XKY/Cd5oMRAMxGxYDU2B5G30rOjhVoT8GjVXj1UpR8UylwuKX9lxMbEDMqMouBcq9233/AKtdSsJz1S1uaf+vUn6Nf8nO6dVSta1J+qOi7E4pRG6MwBz3AJtoVX+hrhvx/bTd7TqRWzjj5N/cu/wAN5lbSS7mdSpvqDpXz1prkv2vEwxGGRxZ1Deo/1rOFaceGRa9pRuFipFP1RUYrs4h1Rip6HUf1qZTvnxJFDc/hijLejJx8nuvuU+J4NMn4cw6rr9N6mwuKc+/Bz9xoV5Q36cry3/QhxKSwU6Ea66EW+FW2m28qtZOO2OWY6baVp10kmsc9x6Lw5pEhAkvmt8r7Drp6V2J25ngxeUdACfl4Rf5sa8BbUAoBQCgFAa8RFmUrci4tcGx+B5UB5txDjGLjmdY1jZFayrIfEB/njsvyBtqLnWgMH7TuysmIwTlWBBMTo+hFr65SPhWUZdLTMZR6k0VOEePNYY8L/BiIGj9BnZrfFTUi4r06kH0wxLxzt8iHC3r01iM8+GV9SRLCAc0kfmJUII15h16621qk/PSpvFaDXmt0a/8AISpvpr02vNLKJOHx8lrJOsg9yUCQfPR/1qZSr06qzB5JlKvTqrMHknxcZZRZ4pF84JQw8zkktYelbTcRMVBhcQ2YzKkh0JZWgJPows3QECpNveVqCxB7EW4s6Nf30TsLwcpYPJiGXkEdGB/lAYD5VvnqE5f6rPoQVodsnvn5l/wyfDxqI4rJ/Cbq1/MnUnqSahzqSqPMnuWlOlGnHpgsIsEfN4r6cvP+L+nz6VgbDYX/AN/6f7vQFfxriiwQvKwLBRoBpmJ0G/W9uenWs6VP2k1Bd5hUn0Rc/A8yXi7xTmeJVUE3MYJy2O635j4VdPRl/rPf0KOlrilJqUNvUp8elo1PTT5i1X8UslLRlmo0v7uWGBmKTQsObKCOoJF79d6ptetKNxYVVUXuptPwaJ+kXNWjdLofLw/Q78NrfY+WlfB29j6V0o2LimHP56/3rBwi+UYuimbBjeo+R/0P9ax9iu4wdDwEnEEUXYkfAn/pvWyjZVK01Thu2a5w6FlmvhOHaWTvnHhGiDrz5bjbnvX0fTrKNnQVJc8v1KupLqlkucTLew+NvXQbVPMDLhC3dm6AAG3Inbc6+EfPzrwFvQCgFAKAUAoDie1GFCSjKxjRk0VUV0LAkm6Nptb2dTY30FAVSxEmw7mQ9EZopP5HuP0oDROsd8khyNb2Zltp5Nqp9a9wzzJGbhKxtdLwltQ0bsubzupsd/OvOrfAclwyTHip0/Gsg/8AdjUn+ZQD8waDBI/4kh0lw5X+KM5h8lv9RQ9PqJDLpHIGv+FgCd+YBJ6n2f1oDV/wcx/u7p5xuUv+Ub+hFAZti8QBZmSYdJoxfb3ltb5UB9g4oqk5o5oiPxRP3iDQW8J8W3QUBaYTjJbSOeKXqjXjkt0ynqaAlY+dZYnixEUiK4IJAuB55l00rKEnFqS5R5KKknF8M4nEcDlF1jyzLyZCA3ldDz9L10VvqtKWPabM5e50WrGfVS3Rjguy085EbxvGh3ci2UDmAd63XGp0YQcqcssxtNNr+1XXHC7+D52o4Q+AiRwc7FsqyBbLEbXBIJJLGxtyFjvpXO6pqcq1u6XTtLk6/wDDuhUJXbnUlnG6RR4Ttbi19p1YfxIv/bauKqadby/1x8T6L/iKE91lejLGLty/4okP+VmX9b1FlpNPubNMtCX+s/miWvbaP8UTj0ZT+tq1f4mXdL9DRLRqy4ki+4fA2KKkeFLB2DCzW3HPQ3tpY7Guj0rS1bLrnvJ/ocle1+qTprhfr6eR16RZQFC2AFhY6Drvb9KuiARpnuSf67DQfXyoC24XHaNepGY+pH9LD4V4CXQCgFAKAUAoCi7QFkV5WjWREW4UEZgNMxs2jHfTMNBYa7gcq3FcC/hfPEf40dVHxIKUBoaSYMf2ZRiYNCGjliceYMbsbm9/ZK309KkRhSlDPXh+GGaHUqqeFHK8diLLIoewBgf8SKAoJtpeFzlP5GfyU71XTqJz6Iy38DVKvGUsRlv3p/T+Cbh1dvDkikPRGMUoG2scgFz5WFb4t43JMHJrtH2RkBsxMbdJkKaX/wATVD63rIzMZeH3F2QMN72DLtocwv5aX/rQGEaMn7uV16DNmH8r3AoDb+2SbPHHIOq3ib6XVqA1/tMBvmZ4T0kS6baeNdPrQGybhneLcCOZbHVSG+NjrQGlEeIkRyyxH3S119Mslx8qA3txGXN97FFLvqt4n5a31B32uN6DglwcbjWwLzYc9JUzpp/Etxb1NNwTcU37TA8bCPEROLExOL33BF9LjQi3SsZxUo4ZuoV50aiqQe64OIbs1gTYDFyxb+GVAHsN7KQpPyqG7OD72dKvxFdU+acceWfu0SF+zMsLpikJ6d3sTyurG/rWDsPCX6G6P4s/9qX/ANfwSOH/AGbOjhmljcDYWI16nfbpbe1bKVkoSy3ki6h+JJ3FF06cenPLznb5I73huFWJMo9T1PTT67VOOYJMklgTz/Un5UBWzIb5feIUbb7HpzPntXgOjAoD7QCgFAKAUAoCJxPDd5Gy7ncDTVl1X2gRuBuKA8/eZx++gVr7sgMRuNDYXKnb3qAhzYTDMQy/dyf+592fyypoT5X+IrJYfeeNteZnjMNMijO2dPwiXK422Eg125XqPWp057VEmvP7mmtSpTWKqXxPmHaNQFaNkA2USeD4LMGjUfmBrKnTjBYjx65/fJlSpRprEHt65+WclmmJyL+9IU8plbIenie6t8HArYbTEJHfN3eS/wCPDyd3fXpfJ9efPkBsYXH75G8sRFkb0Esdr+utAfJYCBd4ZEHvRkTIP5bN9DQEaFcxtE6SW/CTZtvdOV6AjzYaNWJeN4W99AxHlcpZx11BoCfAMQVvFMmITXRgsnwuLMD8DQGl8Uoa0uHeM66xMWF9NSh106WoDZGsb6RTIx9xvA/xBoCNieEWOYxlW99LqduTx6+dAfUxU6iyzZ108EyCRfmLN8yaD0MMPjgPbwxXnnw8lgL/AIu7NrDy1sKAnw8WT2VxhX+GdLadLm1/hegLaLG4kC+SOQb+B9T09qwoCXFiXcZmjZAvI28THyHz+VAIEJcAX0IFwba3uT8s1AdBQCgFAKAUAoBQCgOOPDoy7kSsjs7EBXy7sSSUN/jccvO1AaMdwiRQxtHKACbZe7kNhrbLdWPqKJZeDyTwssocPLCwIhlMZO6NbIeeu6W21IFbK9rOO1SJohVo144TTN8Yye3ESD+KNstx5I90I81NulR4RjF4iZwpwi+zt5EnDwxFvuJ+7c/ha8TH4ey/Pka2G0+4nAyIc0kKPyzBcjdf3kWnLmKA0hU1s00fW/3in8y3PzFAbMPDKPFC6SAc42sfiI/9UNAYzY7MSMREr2A9tLnnfxxjMP5KA3QuhH3csqAbg2xEQ01uNWT42oDA8PLeNY0c/wCJhZcjj8pOvpegCcTkjPds6SjX7vEp3Mm42ksUcm/96A2zzYSQZZ42w7HbvAMhJ6Sapb0INAQeKI+Fcd02I7tlJDxqZIxrsy+LL1uN61zqdPKJltaO4i3GST8G8M1Q8cDmzLBMRyUmKS1uaHWvVUi+Ga6tpWpe/F+vK+ZvTEQkAM0sR0v3qXBNtSWGg+dZkc2/sGZboY5FturA2v5H9KAinhwjOgeI3/AWT/p0NAW/B55ToztIoFwWC6HS2oXU86A6Lg6+LXex5aXJF/Tl8zQFzQCgFAKAUAoBQCgMJIwwswBHQi4oCHJw6MeypU8sjFB62U2+YoCixfZJBcpFA5PVO6e53PeRgi/QZPU63rOpUnVg6cpPHqaJ2tKWdvv8zm58JJhyfE8AJP70ERnlcyRh4iTf8Vj5CqyNG6pPsTUl4Pn5kSNG6ovsTUl4NfUnw4V5Vu0UUqnnDImv5TdG/wCWp0OrHa5J8HLHbWH6mtU7ogRzPC2wR7pvbQK94zy9msjMky4mUazQRyD3gDG38wuG+YFARm/ZXIuzQvy71eflIhsPmTQG9sJOPYYTLbnaYAX0sdHG55/pQEOVUY/eQsrD8SEPb4NldT6E0B9TDlj91MrsOTX7wfzZZR8GoDc+NmU5ZFJGvhdRIvS+VsrjS/NqAwjOHbRVaInW0Lmx/wA0EgBPplNAaIuGOhJwmIXMLnILwsddSYmBjvy9kGg5PsnHJY//ADuEzqBbMI7EC+pyvcEnqSNtB1YMsyjsn+pZcNxmAn8MRVW9wExm+wAQ2B9RQ8byZz9komOZDY6ajQm2/iSxA5c6HhoPDcXCPBKWWx0a0gHwNnIoCRw1s12dYgw08AtfnoupA86A6nhUVkv1/Tl/X40BNoBQCgFAKAUAoBQGDvb1oAiW9aAzoDErQFNi+y+HcllTu396I5D9NPpQEHEcHxSC0cqzL7koBv5a7+pNAVL/AHXtxS4c+9GSEJ6kaqfQKaAyC95oO6mHMfu5LX6Lv8VFAQe6WNvu3eBvdkXwafxIdB8qAnniMgH38YdP8QL3qdAcyeJB8D60BtXCQTpmUXXqhEyA8v4l+lAYJgJR+5lzqPw3DqNdBkk1XXkpG1ARsRb2ZoB+Twn/AOOTT5GgNHcI1lSa3SOUW+AWUFf5TQGUkmIhBHiAPNWNtTrZZLjbowoCNjEw0wtPBHfqAYWHIAX8F/zUBjDg5YbHC42RF/w8SpeP4SbAehoDokx2JMdpI1cHd4HB3G4R9vnQH3AwlU0uMx0BWxBJtqLny0oDrYlAAA2AAHpQGdAKAUAoBQCgFAYO9tt/9/SgCJb1oDOgFAKAUAoD4RQFXjez2Hk3jAPVfDr1sNCfUUBV4js7Mv7qYSL7kwzD56/S1AU2Iw5hOaSGXDn/ABI/FH8QDYX05/GgMe4DWkFnJ2mgYrIR+UqzfDvKAlQYmUD2VxKrvayzJYbXQA38iqeZoCbheKRSnIJMrbd1OoO3IE2zH0JtQ8bwUfEuIRKWjnglwxVrd4Ynlw7gblStjY6HlbnsRWl1knh7FlT09zipxal5KSUvk/5NmDwuYA4SdHF//SlBGxOsbXX51ti01lEGpTnTk1KLT8HyfZmddJYlPnZom+l1Y16YEdUh3BkgJ6ghTrzeIlbetASIcLIPGjLIN80diT8Yip/mBoDp+HxXZL3943J5f/Yj5UBckW9P0oDYDQCgFAKAUAoDB3ttv/v6UARLevWgM6AUAoBQCgFAKAUAoBQFXieAwMSwTu3O7xnIWPLMB4ZPRwRQEGbs+dNQ9hYNqkgH+Zbre/RVoCBjcG/syIk4OmWZQkn5ZB4WPxvQZxwU2GkeGQxw43u2BP8A4bFpcb3sjgg5QNBa/LesVnxJElFwT6MfHYshOuhxuDytv3yr3gudyHUCRD8NOtZGlSljGdi3wqo63w85KnYFhKt9reLxfWhiapuF8zEp/iibKbAe6dPrQFe3Cow4ytlfTR0yvbnYjcUB0/C49Gbzyj0XT53zUBPoDWRb0/SgNgNAKAUAoDF2ttvQHxEt69aAzoBQCgFAKAUAoBQCgFAKAUAoDF4wQQQCDuDqKAr8XwdGXKAMvuOoeP8Albb8pFeYR7llSOFNCPAXT/LeWLz+7PiQeS6DrXp4QpcIpPeNFr/jYVje/QquunTxUBYcHme5tiElQDTMtpBbk2W1vlegIzq0spzRsOSuHORgdBpYczyO1AdVh4QihRsOup+dAbKAUBrIt6fpQGygFAKAUAoBQCgFAKAUAoBQCgFAKAUAoBQCgFAKAjT4FGOYize8pKt/MNSPI6UBEkwDAkgJIf41UN5eICx9LD1oBguDLHIZMzEnkbBVPMgAD01oC0oBQCgFAKAUAoBQCgFAKAUAoCBheLRyOUUm/I5SFa29m2PM+Y1GlAYQcbhZc+fKlgwdwURlb2SrtYEG36HmKAkNxGIBz3iHuwWezAlALkkgajY/KgI0XHYSQGfISGYCQFLquS5u2hH3kevn5GwG6TisI/8AVQ+zoGBNnICsQNlOZddtaA14zjEcdsxJBQvmVSyhAQCxI5eIUBnBxiBlBE0erZNXUHP7tifa0Om9AZ4PicMtu7lRiy5gAwuVva+Xe19L0BunxKJbO6rc2GZgLk7AX3PlQGr/AIlD/jR+1l/eL7Qtdd/a1GnmKAjNxyIF9WIRyjEIxVSApa7WtYZ1F+txyNgMY+PQtlALnObL92+vs+Lb2fEuvn5GwCTjsQ1uxAk7slUJAfTT08Q12sCdhQEvAY9JgSl9LXDKVIuoYaHXUEH40BKoBQCgFAKAUAoBQCgFAKAUAoAaAqsFwZI2uHkIF8qM10S4I0FuhI+Ot6Aj/wD46vdiLv58iABFzR2RVBAX2PFoQLvmPhGu9wN+C4KkahVZ/YdL5gGs7ZibgDxA7GgIsfZeMEESSZgxa4EI1JiN8qxhd4k2HM/AD4eysJjMTNI0ZKkoSliwZGLXCA3JjBsDYXNgNLAT34VGzxySDvHjQqpdUO5Vi3s6NdRtYeVAQp+zMTEkvILxGFrFPFEzMzqbrpmLbixFhYjW4G7BcBSNwweQ2YuFYpbOUMV9FB0Tw2vbna+tASJuFIcgUtHkzAZcuqt7SnODobDUa9CKArJeziXyd7JkcSZl8GqsEVkFk8Ckc1s3nQG9ezcYIKSTKucP3ecOhKqqLcSq2gy3Fjub8lsBoTshALWL6ALp3Y8AyEJcJcewviFn/i2sBNwfAYoiChewcuqs5YKe6EItmuQAgIAvzNAbuC8JTDqypc5iCSQgvZVQaIqqNFA0FAWNAKAUAoBQCgF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37892" name="AutoShape 4" descr="data:image/jpeg;base64,/9j/4AAQSkZJRgABAQAAAQABAAD/2wCEAAkGBxQTEhUTEhMVFhUWGBsaGRcYFBUZGBYYGhccGBgcHBgYHCogGRwnIBwXITEhJSktMC4uHR8zODMsNygtLisBCgoKDg0OGxAQGzQkICU3LDQtNDQsLCwsNCwsLCwsLC8sLDQsLCwsLCwsLDQsLCwsLCwsLCwsLCwsLCwsLCwsLP/AABEIAOUA3AMBEQACEQEDEQH/xAAbAAEAAgMBAQAAAAAAAAAAAAAABAUCAwYHAf/EAEUQAAIBAgQDBQUFBgQEBgMAAAECAwARBBIhMQVBUQYTImFxMlKBkaEHI0KCsRQzYpLR4VNywfAVorLCJDRDY5PiFnPD/8QAGwEBAAIDAQEAAAAAAAAAAAAAAAQFAgMGAQf/xAA3EQACAQMDAQUGBgIBBQEAAAAAAQIDBBEFITESIkFRYXETMoGRwdEGFKGx4fAVQvEjJENSojP/2gAMAwEAAhEDEQA/APcaAUAoBQCgFAKAUAoBQGjG4tIkaSRgqKLkn/ep8udZRhKbUY8sxnOMIuUnsjj5O3bMx7rDFlGxaTKT+UKbfOraOk4WZzw/TJQVtfpxliMcl3wDtJHiSUsY5QLlG5jqp/EPr5VCubKdDtPdeJZWWoUrpdnnwLyohPFAKAUAoBQCgFAKAUAoBQCgFAKAUBi7W9P0oDKgFAKAUAoBQCgPhoDhPtQxJH7PF+Fi7nzKBQv/AFn6VdaLTTlOfesfqUeuTkqKiu9lPwPERqLNVhdQm3sca1vlkXH44JiI5YjYowOnMXsR8RcfGs40XOhKE+9E7Tpyp14yj4nrgrkj6AZUAoBQGnGYlY0aRyFVRck8gKyjFykox5ZjOSinKXCOExXbeaR7YeNVXkXBZm+AIC+mtXVPSYRjmrLfyOcutecXiktvMmcN7YOrhMWigNoJEuAp/iUk2HmDp051pr6dHp6qLzjuNljrkas1CosM7QVUnQn2gFAKAUBi729eQoDKgFAKAUBr9n0/T+36foBsoBQCgFAKAUAoDm+2/ATioR3du9jOZL28WlmW52vp8QKnafdq3q5lw+SFfWv5ilhco8lbMkhSQMjDdWBBHwOtvPautjKM4dUHlHJ1bedPsyR0HY/gL4qZJCD3CMCWOzldQq+9c7npfnVbqN7GjTcE+0/0LDTbCc5qclhI9dFcqdSfa9AoAaA4j7UcUywwxj2Xku3mFFwD8SD+WrfRoRlWbfctip1ibVDC7zluDYpFbWrm4pyktjiakZZyyV2hxkbrZda1WtKcXliHvZR6B2UlLYOBmNyY11O5sLXrnLuKjXml4s+iWsnKjBvwRbVHJAoBQGLvb15CgPiJzO9AZ0AoBQCgFAa/Z9P0/tQGygFAKAruNcXjwyZ5TpsANWY9AK3ULepXn0QRouLiFCPVPg5E9uJ2N44EC8gxZj8xYCrZaRTiu3PfyKCp+IUpYjHYueA9rkmcRSJ3Uh2BN1c9A1hr5EfOodzp06S6ovK/vJZWWq0rns8PwOinlVVLMwAAuSSAAPM1ASbeEWcpKKyzzjt7j0xXdpCufuySXK2GotYFtxuTy2q+0yhOj1SqbZ4+5zmpajRk4xpvOOTo+GdsYnkWJ0aItotypUnktwdPLSoFbTqkIuaeV3k601ehXfQspnTiq8tj7QCgFAUHbTghxWHKJbvFOdL7ZgCLH1BI+VTLG6/L1lJ8cP0It5b+3pOHeePTB437uUFJAfYYWPTbmPMaV19OpCrHqg8o5OpbTg2pIt+AcEmxjgIGEV/FKRYAc7HZm8hfzqJd3tK3jz2u5fc3WenTqy3Wx7JhYFRFRRZVAUDoALCuQlJyfU+Tr4xUVhcG2vD0UBi729elAfETmd6AzoBQCgFAKAUAoDX7Pp+n9v8AfoBsoD4aA8u7dYsvjWQnSJVUDldgHY/G4H5RXS6TTSodS5Zymu1ZOqorhEjgxTLuKXHV1HNrncqu0WW90Oo1BG4I1Fj1qTapuOJcM3W8nGp1RLXj3HHxUeFijF3kVGccjK2ig+QsWPqp5VAtbaNCVSpPiLaXovr3HT31eVwqdCHMt2QoOJvDM0OIUZoyVNvS6kdQRYj1HpUl0Y1qaqU3z/cHP3NnK2qOL3Ic+DfFSStELmNO8yi92AIBC2/FYkjzAFbHWjbwjGfe8EnTrSdWMnHlHoPY3j37RCgc/eBf/kA0zjryuORPQi9DfWvsaj6fd/byOo0+9jXh0v3lyjor1BLExdgBckADcnlTyR4zkcf29hVisKNNb8VwqH0JuT62seRNWlHSq01mb6f3Km41mhSeFlmeB7cwswWZGhv+IkMnxYaj1It51jW0utBZg1L05FvrNvVl0vK9Tku2fH1xpWNEAjVzlkYjxEgrfLbReYufltVrp1lO3TnJ7tcf3vIOo6jGb6Id36npXBOIJPCkiWsRqB+Fhow+B/rXO1qUqVRwlyX1vWjVpKceGWFajeKAxd7evIUB8ROZ3oDOgFAKAUAoBQCgFAKA1+z6fp/b9P0AzoDzX7S+FMkoxSjwOArkfhYaKT5EWHqPMV0OjXMel0Zc9xQaxauT9qviclFi2Gxq6lTizm5Ucvgxd2kYAak6D9T8ALknkBXjcaa6nwjfQt230pHb9guF/fB2ue6hXfk8gIFuhEa2/NVDqlfsdEdst/p/P7FxosHUqTrS7tkY/ajgQHhnGhYGNvO3iT/vrLRKueqm/VfszdrVJdKn8D59mP76f/IvyzH+1Za17kPVmvQuZ/AseO9n3gc4nCA2vmeJdw3OSIe9qbpsQTobkGJbXUakPY1/RP6Py8+4k32ny61XobSX6lpwztVC8QeSRE03vZX/AMvO/Vdx5jUx6tjUjPEVn+/3c3W2p0qkMzfS1zkoO33H1kSOCCRWWS7OVYG6qRZTbqdx5W51O0u0kqjnUXHGfEjareJUUqb58Cg4PhwWF6tLibS2OOqSyy34pgF7smwqJQrS6zzDjujk45VS4IvroLXq1lFyJLUpYaOt7HcQCsCFKXZVddbMrnKjedmtr0vVJqNHqTaef45Ra6XUqW1woTfZl/Uz0YVQnYHx3t69KA+InM70BnQCgFAKAUAoBQCgFAKAUBr9n0/T+1AJYwwKsAVIsQRcEHkRzFE8PKPGk9meU9seG4FSVwrETB7MikmNQAc3tAgWIAsDoeW9dNp1a7k81fdxy+TntR/K00+j3i9g4ZBBw9GjUd5iEjRpC2Zj3gBkAY+yLZtBYaVAdatWucSe0cvHdtwSbn2VvZynBbtfudB2PgthxJbWZjJ+U2Ef/IE+tQ72fVVa8Nvv+pJ0uh7G2jHve7+JW/abDmwYb3JEPzBT/uqTo88XKXin9zHVY9Vu34NFL9mTf+Ik84v0cf1qdrX/AOcfX6FdoW0pr0PSDXOnRnlfbvh5hxJcAJHN4g1vDnt94LcmNs3ncnka6XSqyqUul7yj+xy+r2zjV9ols/3OWlBXIWI6emtwCfnVtDDyVSakmkiXh8aV1FYzpKRGlSySsTxd2WxOla4W0YvJiqO5o4JgTiMRHENM7WJG6qAWcjobAgHqRXl5W9jRc/D9yzsrf2tWNPu7/RHc9qsKIpoe7AUHDyIALeHusrRWHlmaqGyk6lOal4p/PZlnrMVSlSqR7ng7GOYFQw/EAQPUXqqawzoYvKM0Tmd68PTOgFAKAUAoBQCgFAKAUAoBQCgNZ8Pp+n9qBnguEeSN2DgiQHKwbcNzv/vWu4ShOlHpe2Dh7um1JqXPJvxeHEbFHGwO3IkAkgXtva/WkGpx6o8miFWU4rfg9g7JzF8Hh2Ygnu1BI8hbl6Vx95FQrzS4yzt7aXVRi34Iq/tJnAwZQ7ySIo9VbvD9ENStJi3cqXhn9sfUjarUUbdrxOW+zvFBMYEP44yn5gBIPW6g/SrPVoddDr8H/BVaO3TruEv9lk9TrmjpiPjsEkqGOVA6NuCLj+x86ypzlTl1QeGYzjGaxJHA477OpMpEcqsDJorAqBHra7almHh6XsavKespe/Hu/UpJ6Mupyg9+70KXtL2PlwaCRZFkjuF2KuCfLUEaHnfbSptnqcbiXQ44f6Ee901UYdbeUiuxnB5I8PFO7JllayqGJbYkk6ADa1td6kUbuNStKklx3kWrZ+zoqrnOeDpfswwl8RI/uR2+Mjf0Qj41X63UxTjDxf7f8kzRYZnKfgW3a58+JCDdYcq+TzyZP+1T8qg2fZouXn+yye6x/wBW4pUkdlBEFFugt8BtVVnLydClhYNtD0UAoBQCgFAKAUAoBQCgFAKAUANAcx2y7OftMV4wBLHqh69UJ90/Q2O16nWF47ee/uvlf3vIV7aK4p9Peed8aGdIpbEErkbqGXr8K6W2ai5QXHK9GcXBOEnB9x6L9nsTLgow1rEsy2N/CzFtfO5OnpXNanKMrmWPQ7PTotW8clN9qkv/AJdf/wBrfFQo/wC6puix3nLwwvn/AMEHW3mEI+LIGLhEPFcOBoMsH1Vof0FbaTdSwqZ8X9GeVkqd7Sx4YPTRXPl6faA1YmdUVnYhVUEknYAC5NeqLk8LkxlJRTb4R5/xrjD4sAECLDBgwLfvJLXsQOQ12t8eVXttaq3fVzPy4X8nJ6nqyqxdKC7Jz2MnRgIndzGhLRqAnhZib8rkanS9WVOjKMvaRXafJWwuq8qSpdyOg7AY+GBcQ0kqLqlgzAXADG4HPc6Dp51W6tCpUnBRj8jodFqQjSk5PG/0PvCeKR4rHBlJOeYEAqR4IoWK7j3gGtvrWFa3nb22Gu7f1bNMJ/mNSUu5cfA9EFUh0p9oBQCgFAKAUAoBQCgFAKAUAoBQHy9ACabA8s7RwJHip8O5ypKRKjckZt7+RbPXSWc5SoxqR3a2ZyGrUFTuHKPedb2CkIw3cuRniZgRfXKzFlP+WxsD5VValh13NcPHz7y80qsqlulndFF9qrfeYYdUn/8A5VO0f3anw+pH1hZdP1+xp48vecZiQbqIAfVWaY/8tZW76NPnJ9+f1wjy5j1XtNeB6SK58vD7XoOH+0XioATDg6GzyegPgU+pBP5R1q30m36pOo+7j1KLW7lwgqUOWeez48yOWJ8hbYAdPKukhSUI4RznselJGE+HcoshHgYsqnqVUX+AzDXrWPtY9bprlIlwt5Rpqo+Hsa8PNb4a36is3FPc1VIrOx6D9nuESSR5AXfubCMkAKC4OfT39x6MK57VZzilDjPP0LjQ7ePaqyW62O/FUh0R9oBQCgFAKAUAoBQCgFAKAUAoDku2/aFoVEUNwz3vJ7g5her/AKetqA4TB8RZGHeYueJToD38pVenhzaj0FZxg5PCRhOcYrLZ0fCu0EkZbPiJZh+HwoB8S65zU+OmVXu2kUtbX7aDxFN/3zKPtnxHv5Y3tY5Mu1r2YnqetXOmW7owlFsrLu/heYnBYwbOB4uaJVl1CqxRZdwh08Eg/wANtPiNLaVruoUqs3T7+cfVeZhRVa3irmnx3/ybu3nFBPJhtCrKsodT+EsY7WbZgbXBHLpqKw02hKlCr38Y8+f6yfc3dO6VOUPFZXhubeF8Rj/4vNNI1lzuA1rgFQIVv0Fg2u1Y1aU/8fGEV5/U2q4pq/cpvyR6gGrnS/KXtB2nhwwyk55eUanX1Y7KPX4A1LtrKpcbx2XiQ7q9pW67XPgcLwbDPjcTJNJqiXkkP4SQPBGPLQfBdd6urmcbSgqUOX/WyjtKc7yu69RbL+o5DBKMoJ93/SrmWeEV1V5k0dn2u4WY8BgiPwizD+KRM9/5gR8aotPuFO7qef0f2Ly+odNpDywc7wPs6+LOWJlBUBrMSNM1iQQD5aWqzu71WyTks5K+0t5V5SjFrKPX+zXBlwkAiU3PtO3vOdz6bAeQFcndXMriq5s6a2oKjTUEWtRzeKAUAoBQCgFAKAUAoBQCgFAQsXid1U2t7Te75etvlv0BA4TtbxBZUMMQUsuz7hDzt7zHnyG2utWdrp7muqey8Cjv9ahQn0Q3ff5HlmIVsxzklhvfepigo9nBCdZ1e1nOTouzeOLDujuu3mP7VKozysMp7+hh+0j3mfFJQXABBKjW3K5qdQ4Z5Qg4091yRRx04ZnF/Cw8SnVXU73U+Q3rTc0KdTDls1wy1sp1VHEN0+V3EiDiEoRXdFfwgeLxZdLgWasqdLqis7N7vGxBqU6bqtQeAMaSxLKguB4VAAPrbStqpJRwma501jCfBbntJKFCQPIgbQoDm1vYBCQWX0W1Q3p9JNzqY2/u/iS7e7u4r2cZZz8/gbOEcKgLsMfP3LA3MTBo731u07jKb/wknzqBX1eK7FBfH7ItrbSlKXVXll+Gf3PSo4IkwzLAFEeRrZLZdjrcb+tUznKc+qTyy6UYwjhLCPDol+7/AC/6V3Mnzg4n/wAu/iey9ssGJMBMo/CmdfWOzj9LVxtjV9ncxl57/Hk7G4p9dFx8jz77NsWFxaD3g8fzGcf9Fq6DWKWbfPhj7FDpkum6x4o9fFcodMj7Q9FAKAUAoBQCgFAKAUAoBQELE4vcKbW3bp6efny+lAcN2h49mJhhJCA2ZubHmB8dzvfzq6sLLH/VqfBfU5rV9UcW6NF+r+hR+ypNjoNrW8gKsqk8LY5mnSc5dpFNxVFYXKLn8iQfjdtaiT6mW1tHoeE9jmZMQ6PfKQV0KqG1DA2OuvI/StFOp0z3LZ20KkOyTeFz5sza6FQbgjW9+frV3a1FNdkr7mk6eIvzMuLcKkmkARSwKWNvUjc+tVuq6lSs121nJd/h3T1dxcpTUEnv4/IvYFnw+HZsVAp0sp7yPMzWsPCG361TUvxRb1MReepeC2f2PL/8L/8Ac/8AbVU49+dmvuRfs84cMUZFxBcMTZfFaxAzbHca2+FZ0dXuMuSls3xyT7vSbeOIKPcaeNSPgpsl7yowI08IsQVax38gfrz1XusV5xcM8ldK1oW/urtf3cnYRP2he8bXNrc6tm5673864erUnTqPD3OdqVKlOq3nc2RQmFXEYXxixYMQ+untKwbmdDcb3FXujXdapd06ct03+25PhqVz0uD3TXxIUj2cLY63vpp8T1209elfR/zMPb+x78Z+GcFfGnmm33nQTcQeXDBJcUxXKFEQBtZfDZsgubgc71GVtCFVyjDv5+xsnf3U3052KXgCyIzTIptEwfe2qnY+u1TLnonH2UnvIOt7KpCa5R7Th+MxMA3iAIBF0a1j5gW+tcS4uLaZ2qeUmSE4hEWCh1JOwBv+leHpJoBQCgFAKAUAoBQCgPhNAVmKxwOimy9ebf5fLz/01oDme1vEe6iCp4XkOVbaZVA8Tac9QAeV9Nrmw0+3VWrmXCK3VLp29Ds8s4oNlUkaWU28uWlXlaWInH0Y9UyLhpvCWAudh9PlckfWq+rcwox65vBNlFJpG6XC3Q6ksNdLAXHIC1cje61UnU2eF4fU1RuMT2WxWY7hUbx+NfvFuQbmxUgsPDewOhBA01HStX+WuJy97K9Fn5nVaaoOOGtzDBRqIwFFvEPnl1/0rtvw85u3cpPnLK/WpJ1lhcItIuEySs0irmCWVRe217kbX1HXrXKfia+h+ZUG+F+5b6LR6KGfEmDgTtcTqRaxsHF2O1ibmwAJ+tc3K7jFqEeS/t6GU5Mvuy8PduPu8qHQWa+psNrXvbr5101jSdOilLl7kK6q9dTYr/tH4Iszd6iWaMhXsQAyn2SdNCDYDe4PlXteh1PKKu4tut9SOTwvewxlsjCM3UjcAg62YDoG08jVXVtMvONynrWjcs43JzyQtGtsuttw+/PUaVK0GElqEerhZ/YrsVYyaPmMZgFtuZVJsba2tl9NfrXTVKiesKK7oY+plQ7/ABMJsOjMgYe0T+IakW0vbbUVhOk6upTc2+yk1HIhhRfS8l73kSRGKMAyNqCCCDy3tYAa1MuNSjRl11njHdnchToOT68kvhHaKaJVTu1lSMBQ2YITlFhy161x0tYTm5Txu2dDS1RU0ozL2LjEE08N7Kbey9t9dAfZPzqbSu6VVZiy0oXlGt7si74fOXdshZUXQNmuCRvZWBG/0HnUglFmGkHut81P+t/pQGQxQ/EGX1Fx8xcD4mgNqSAi4II6g3FAZ0AoBQCgFAUfamR1RWV1C6gqyNlY6WLSA2RRY7gg3HMAECkTiUo1aAuPejdSPgNDb/e9zXoKftFlxBjyMsci5hlmDRhr2OmhudPrvVhYXUaPUpJtPwKzUrF3Ki090UWK4POikyruDYqQwPkCugPlvWvUtYjS2gue/GxRTsqlvPdbGvBYY5CpUrY3Fwbcv9R9a5C5vnOXU3k1SS6lJ9xJz9QwPTKT8raGquVJt5yavYZ3iQuLRssTSZTcEWA1I0I1tz8RJ6VLte1UUIl/ZTw1gr8HCQoDAjW+otvX1jTqPsaKh4IrL+r7Rt+LOl4RxWSJslg0bi5y+0hsW1I5XOx676Vx34l0anOE60G1NtfHy+HPwLjRr+cpKljZFs0b4hGyI0a6eJhlLi+oW9r/ANKotN0VUZe0q7vuX3OgqXEmulMuIOHhREI4mUAjMSDcnS5t89bV0RFJGI4eZGnjYECQWzW0G2ov05WG9Act2bGU4jCTofGxyjY5hf2T6aigKDjKvFmw7Qm5YEMyAEAbeK17HnW6ylTjdRWN3kg31GLoSnhZRtlwWbCGVQSYpkBt+Ifdi/1ryvKVPX6dP/2i38k/sVtGhSnaSrrPUm15dxN4dwVpI1kTXK5upFjqqn51Sfiq7UL/AKZPGYp/q19DG00udxQcoS8jaODzBw/dtlRempJvy35/Suc/M0+nDlkj1dKuqFNrpz6bkOKNo7qUf2iQQt7g2HM6bVsmo1cNMra1NyaWcGc8AZkzLdbG+m2l7G1e05dEdmKc+iHPBYcF4piMNdEOeIaqrjS3QMPZP99KnUtTqQjnOUWVDVKtOOeV4fyddwjtLHN4CGjfmrWsepB2ty2FXNpe07j3Xv4F5Z6hSuV2dn4F8L1MJxCEtpg2wfwnw3JINl1Go3by9KAtKAUAoBQCgKztIFOHkV3CK65SSobQ7ixIF7X1J035UB57HwJ1GdEKXt+7fKfUZTrfQc6AxxYmK93NllQ2+7njvsdLMtj8dedZQm4PMTFxUtmao5ERCqrLB1GZsRAR0KG7qNOQrXX6qi/g11ablDCfz3RvwkaSi+S/V8O4kA63jN2W3TSqmWnUp+/DD8U9ipem0ZPtU3F+T2/j5E1OAq+iYrKTyeIA/IkV5/hKXdJnr0Sm+Js0cQ7ASyIy/tQNxp92bX5aZq32+mQo1I1Ivjfgzp6RGm8qbOVwsJ7xkYWYMUPqNPl/Wvo1KuqtFVInP3tKVCXQ9zoMDwqSE5kWJgTp3qktbl7LWHpVXXp0K8uqo3n12NltrFS3h0RijrezfFGmMiOoV4iASpOU3vt0OhuL7W61V3dsqHS4vZnR6dffmoOTjhouzGBrt5jT9N+g3qIWJ8jjI1vqeRG1thp09DregOW7ZcIJtiIlIkS2bLbUDY8jf4UBU8XKY/Cd5oMRAMxGxYDU2B5G30rOjhVoT8GjVXj1UpR8UylwuKX9lxMbEDMqMouBcq9233/AKtdSsJz1S1uaf+vUn6Nf8nO6dVSta1J+qOi7E4pRG6MwBz3AJtoVX+hrhvx/bTd7TqRWzjj5N/cu/wAN5lbSS7mdSpvqDpXz1prkv2vEwxGGRxZ1Deo/1rOFaceGRa9pRuFipFP1RUYrs4h1Rip6HUf1qZTvnxJFDc/hijLejJx8nuvuU+J4NMn4cw6rr9N6mwuKc+/Bz9xoV5Q36cry3/QhxKSwU6Ea66EW+FW2m28qtZOO2OWY6baVp10kmsc9x6Lw5pEhAkvmt8r7Drp6V2J25ngxeUdACfl4Rf5sa8BbUAoBQCgFAa8RFmUrci4tcGx+B5UB5txDjGLjmdY1jZFayrIfEB/njsvyBtqLnWgMH7TuysmIwTlWBBMTo+hFr65SPhWUZdLTMZR6k0VOEePNYY8L/BiIGj9BnZrfFTUi4r06kH0wxLxzt8iHC3r01iM8+GV9SRLCAc0kfmJUII15h16621qk/PSpvFaDXmt0a/8AISpvpr02vNLKJOHx8lrJOsg9yUCQfPR/1qZSr06qzB5JlKvTqrMHknxcZZRZ4pF84JQw8zkktYelbTcRMVBhcQ2YzKkh0JZWgJPows3QECpNveVqCxB7EW4s6Nf30TsLwcpYPJiGXkEdGB/lAYD5VvnqE5f6rPoQVodsnvn5l/wyfDxqI4rJ/Cbq1/MnUnqSahzqSqPMnuWlOlGnHpgsIsEfN4r6cvP+L+nz6VgbDYX/AN/6f7vQFfxriiwQvKwLBRoBpmJ0G/W9uenWs6VP2k1Bd5hUn0Rc/A8yXi7xTmeJVUE3MYJy2O635j4VdPRl/rPf0KOlrilJqUNvUp8elo1PTT5i1X8UslLRlmo0v7uWGBmKTQsObKCOoJF79d6ptetKNxYVVUXuptPwaJ+kXNWjdLofLw/Q78NrfY+WlfB29j6V0o2LimHP56/3rBwi+UYuimbBjeo+R/0P9ax9iu4wdDwEnEEUXYkfAn/pvWyjZVK01Thu2a5w6FlmvhOHaWTvnHhGiDrz5bjbnvX0fTrKNnQVJc8v1KupLqlkucTLew+NvXQbVPMDLhC3dm6AAG3Inbc6+EfPzrwFvQCgFAKAUAoDie1GFCSjKxjRk0VUV0LAkm6Nptb2dTY30FAVSxEmw7mQ9EZopP5HuP0oDROsd8khyNb2Zltp5Nqp9a9wzzJGbhKxtdLwltQ0bsubzupsd/OvOrfAclwyTHip0/Gsg/8AdjUn+ZQD8waDBI/4kh0lw5X+KM5h8lv9RQ9PqJDLpHIGv+FgCd+YBJ6n2f1oDV/wcx/u7p5xuUv+Ub+hFAZti8QBZmSYdJoxfb3ltb5UB9g4oqk5o5oiPxRP3iDQW8J8W3QUBaYTjJbSOeKXqjXjkt0ynqaAlY+dZYnixEUiK4IJAuB55l00rKEnFqS5R5KKknF8M4nEcDlF1jyzLyZCA3ldDz9L10VvqtKWPabM5e50WrGfVS3Rjguy085EbxvGh3ci2UDmAd63XGp0YQcqcssxtNNr+1XXHC7+D52o4Q+AiRwc7FsqyBbLEbXBIJJLGxtyFjvpXO6pqcq1u6XTtLk6/wDDuhUJXbnUlnG6RR4Ttbi19p1YfxIv/bauKqadby/1x8T6L/iKE91lejLGLty/4okP+VmX9b1FlpNPubNMtCX+s/miWvbaP8UTj0ZT+tq1f4mXdL9DRLRqy4ki+4fA2KKkeFLB2DCzW3HPQ3tpY7Guj0rS1bLrnvJ/ocle1+qTprhfr6eR16RZQFC2AFhY6Drvb9KuiARpnuSf67DQfXyoC24XHaNepGY+pH9LD4V4CXQCgFAKAUAoCi7QFkV5WjWREW4UEZgNMxs2jHfTMNBYa7gcq3FcC/hfPEf40dVHxIKUBoaSYMf2ZRiYNCGjliceYMbsbm9/ZK309KkRhSlDPXh+GGaHUqqeFHK8diLLIoewBgf8SKAoJtpeFzlP5GfyU71XTqJz6Iy38DVKvGUsRlv3p/T+Cbh1dvDkikPRGMUoG2scgFz5WFb4t43JMHJrtH2RkBsxMbdJkKaX/wATVD63rIzMZeH3F2QMN72DLtocwv5aX/rQGEaMn7uV16DNmH8r3AoDb+2SbPHHIOq3ib6XVqA1/tMBvmZ4T0kS6baeNdPrQGybhneLcCOZbHVSG+NjrQGlEeIkRyyxH3S119Mslx8qA3txGXN97FFLvqt4n5a31B32uN6DglwcbjWwLzYc9JUzpp/Etxb1NNwTcU37TA8bCPEROLExOL33BF9LjQi3SsZxUo4ZuoV50aiqQe64OIbs1gTYDFyxb+GVAHsN7KQpPyqG7OD72dKvxFdU+acceWfu0SF+zMsLpikJ6d3sTyurG/rWDsPCX6G6P4s/9qX/ANfwSOH/AGbOjhmljcDYWI16nfbpbe1bKVkoSy3ki6h+JJ3FF06cenPLznb5I73huFWJMo9T1PTT67VOOYJMklgTz/Un5UBWzIb5feIUbb7HpzPntXgOjAoD7QCgFAKAUAoCJxPDd5Gy7ncDTVl1X2gRuBuKA8/eZx++gVr7sgMRuNDYXKnb3qAhzYTDMQy/dyf+592fyypoT5X+IrJYfeeNteZnjMNMijO2dPwiXK422Eg125XqPWp057VEmvP7mmtSpTWKqXxPmHaNQFaNkA2USeD4LMGjUfmBrKnTjBYjx65/fJlSpRprEHt65+WclmmJyL+9IU8plbIenie6t8HArYbTEJHfN3eS/wCPDyd3fXpfJ9efPkBsYXH75G8sRFkb0Esdr+utAfJYCBd4ZEHvRkTIP5bN9DQEaFcxtE6SW/CTZtvdOV6AjzYaNWJeN4W99AxHlcpZx11BoCfAMQVvFMmITXRgsnwuLMD8DQGl8Uoa0uHeM66xMWF9NSh106WoDZGsb6RTIx9xvA/xBoCNieEWOYxlW99LqduTx6+dAfUxU6iyzZ108EyCRfmLN8yaD0MMPjgPbwxXnnw8lgL/AIu7NrDy1sKAnw8WT2VxhX+GdLadLm1/hegLaLG4kC+SOQb+B9T09qwoCXFiXcZmjZAvI28THyHz+VAIEJcAX0IFwba3uT8s1AdBQCgFAKAUAoBQCgOOPDoy7kSsjs7EBXy7sSSUN/jccvO1AaMdwiRQxtHKACbZe7kNhrbLdWPqKJZeDyTwssocPLCwIhlMZO6NbIeeu6W21IFbK9rOO1SJohVo144TTN8Yye3ESD+KNstx5I90I81NulR4RjF4iZwpwi+zt5EnDwxFvuJ+7c/ha8TH4ey/Pka2G0+4nAyIc0kKPyzBcjdf3kWnLmKA0hU1s00fW/3in8y3PzFAbMPDKPFC6SAc42sfiI/9UNAYzY7MSMREr2A9tLnnfxxjMP5KA3QuhH3csqAbg2xEQ01uNWT42oDA8PLeNY0c/wCJhZcjj8pOvpegCcTkjPds6SjX7vEp3Mm42ksUcm/96A2zzYSQZZ42w7HbvAMhJ6Sapb0INAQeKI+Fcd02I7tlJDxqZIxrsy+LL1uN61zqdPKJltaO4i3GST8G8M1Q8cDmzLBMRyUmKS1uaHWvVUi+Ga6tpWpe/F+vK+ZvTEQkAM0sR0v3qXBNtSWGg+dZkc2/sGZboY5FturA2v5H9KAinhwjOgeI3/AWT/p0NAW/B55ToztIoFwWC6HS2oXU86A6Lg6+LXex5aXJF/Tl8zQFzQCgFAKAUAoBQCgMJIwwswBHQi4oCHJw6MeypU8sjFB62U2+YoCixfZJBcpFA5PVO6e53PeRgi/QZPU63rOpUnVg6cpPHqaJ2tKWdvv8zm58JJhyfE8AJP70ERnlcyRh4iTf8Vj5CqyNG6pPsTUl4Pn5kSNG6ovsTUl4NfUnw4V5Vu0UUqnnDImv5TdG/wCWp0OrHa5J8HLHbWH6mtU7ogRzPC2wR7pvbQK94zy9msjMky4mUazQRyD3gDG38wuG+YFARm/ZXIuzQvy71eflIhsPmTQG9sJOPYYTLbnaYAX0sdHG55/pQEOVUY/eQsrD8SEPb4NldT6E0B9TDlj91MrsOTX7wfzZZR8GoDc+NmU5ZFJGvhdRIvS+VsrjS/NqAwjOHbRVaInW0Lmx/wA0EgBPplNAaIuGOhJwmIXMLnILwsddSYmBjvy9kGg5PsnHJY//ADuEzqBbMI7EC+pyvcEnqSNtB1YMsyjsn+pZcNxmAn8MRVW9wExm+wAQ2B9RQ8byZz9komOZDY6ajQm2/iSxA5c6HhoPDcXCPBKWWx0a0gHwNnIoCRw1s12dYgw08AtfnoupA86A6nhUVkv1/Tl/X40BNoBQCgFAKAUAoBQGDvb1oAiW9aAzoDErQFNi+y+HcllTu396I5D9NPpQEHEcHxSC0cqzL7koBv5a7+pNAVL/AHXtxS4c+9GSEJ6kaqfQKaAyC95oO6mHMfu5LX6Lv8VFAQe6WNvu3eBvdkXwafxIdB8qAnniMgH38YdP8QL3qdAcyeJB8D60BtXCQTpmUXXqhEyA8v4l+lAYJgJR+5lzqPw3DqNdBkk1XXkpG1ARsRb2ZoB+Twn/AOOTT5GgNHcI1lSa3SOUW+AWUFf5TQGUkmIhBHiAPNWNtTrZZLjbowoCNjEw0wtPBHfqAYWHIAX8F/zUBjDg5YbHC42RF/w8SpeP4SbAehoDokx2JMdpI1cHd4HB3G4R9vnQH3AwlU0uMx0BWxBJtqLny0oDrYlAAA2AAHpQGdAKAUAoBQCgFAYO9tt/9/SgCJb1oDOgFAKAUAoD4RQFXjez2Hk3jAPVfDr1sNCfUUBV4js7Mv7qYSL7kwzD56/S1AU2Iw5hOaSGXDn/ABI/FH8QDYX05/GgMe4DWkFnJ2mgYrIR+UqzfDvKAlQYmUD2VxKrvayzJYbXQA38iqeZoCbheKRSnIJMrbd1OoO3IE2zH0JtQ8bwUfEuIRKWjnglwxVrd4Ynlw7gblStjY6HlbnsRWl1knh7FlT09zipxal5KSUvk/5NmDwuYA4SdHF//SlBGxOsbXX51ti01lEGpTnTk1KLT8HyfZmddJYlPnZom+l1Y16YEdUh3BkgJ6ghTrzeIlbetASIcLIPGjLIN80diT8Yip/mBoDp+HxXZL3943J5f/Yj5UBckW9P0oDYDQCgFAKAUAoDB3ttv/v6UARLevWgM6AUAoBQCgFAKAUAoBQFXieAwMSwTu3O7xnIWPLMB4ZPRwRQEGbs+dNQ9hYNqkgH+Zbre/RVoCBjcG/syIk4OmWZQkn5ZB4WPxvQZxwU2GkeGQxw43u2BP8A4bFpcb3sjgg5QNBa/LesVnxJElFwT6MfHYshOuhxuDytv3yr3gudyHUCRD8NOtZGlSljGdi3wqo63w85KnYFhKt9reLxfWhiapuF8zEp/iibKbAe6dPrQFe3Cow4ytlfTR0yvbnYjcUB0/C49Gbzyj0XT53zUBPoDWRb0/SgNgNAKAUAoDF2ttvQHxEt69aAzoBQCgFAKAUAoBQCgFAKAUAoDF4wQQQCDuDqKAr8XwdGXKAMvuOoeP8Albb8pFeYR7llSOFNCPAXT/LeWLz+7PiQeS6DrXp4QpcIpPeNFr/jYVje/QquunTxUBYcHme5tiElQDTMtpBbk2W1vlegIzq0spzRsOSuHORgdBpYczyO1AdVh4QihRsOup+dAbKAUBrIt6fpQGygFAKAUAoBQCgFAKAUAoBQCgFAKAUAoBQCgFAKAjT4FGOYize8pKt/MNSPI6UBEkwDAkgJIf41UN5eICx9LD1oBguDLHIZMzEnkbBVPMgAD01oC0oBQCgFAKAUAoBQCgFAKAUAoCBheLRyOUUm/I5SFa29m2PM+Y1GlAYQcbhZc+fKlgwdwURlb2SrtYEG36HmKAkNxGIBz3iHuwWezAlALkkgajY/KgI0XHYSQGfISGYCQFLquS5u2hH3kevn5GwG6TisI/8AVQ+zoGBNnICsQNlOZddtaA14zjEcdsxJBQvmVSyhAQCxI5eIUBnBxiBlBE0erZNXUHP7tifa0Om9AZ4PicMtu7lRiy5gAwuVva+Xe19L0BunxKJbO6rc2GZgLk7AX3PlQGr/AIlD/jR+1l/eL7Qtdd/a1GnmKAjNxyIF9WIRyjEIxVSApa7WtYZ1F+txyNgMY+PQtlALnObL92+vs+Lb2fEuvn5GwCTjsQ1uxAk7slUJAfTT08Q12sCdhQEvAY9JgSl9LXDKVIuoYaHXUEH40BKoBQCgFAKAUAoBQCgFAKAUAoAaAqsFwZI2uHkIF8qM10S4I0FuhI+Ot6Aj/wD46vdiLv58iABFzR2RVBAX2PFoQLvmPhGu9wN+C4KkahVZ/YdL5gGs7ZibgDxA7GgIsfZeMEESSZgxa4EI1JiN8qxhd4k2HM/AD4eysJjMTNI0ZKkoSliwZGLXCA3JjBsDYXNgNLAT34VGzxySDvHjQqpdUO5Vi3s6NdRtYeVAQp+zMTEkvILxGFrFPFEzMzqbrpmLbixFhYjW4G7BcBSNwweQ2YuFYpbOUMV9FB0Tw2vbna+tASJuFIcgUtHkzAZcuqt7SnODobDUa9CKArJeziXyd7JkcSZl8GqsEVkFk8Ckc1s3nQG9ezcYIKSTKucP3ecOhKqqLcSq2gy3Fjub8lsBoTshALWL6ALp3Y8AyEJcJcewviFn/i2sBNwfAYoiChewcuqs5YKe6EItmuQAgIAvzNAbuC8JTDqypc5iCSQgvZVQaIqqNFA0FAWNAKAUAoBQCgFAf//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4" name="3 Rectángulo"/>
          <p:cNvSpPr/>
          <p:nvPr/>
        </p:nvSpPr>
        <p:spPr>
          <a:xfrm>
            <a:off x="155575" y="2420888"/>
            <a:ext cx="1828795" cy="3970318"/>
          </a:xfrm>
          <a:prstGeom prst="rect">
            <a:avLst/>
          </a:prstGeom>
          <a:solidFill>
            <a:srgbClr val="FFFF00"/>
          </a:solidFill>
        </p:spPr>
        <p:txBody>
          <a:bodyPr wrap="square">
            <a:spAutoFit/>
          </a:bodyPr>
          <a:lstStyle/>
          <a:p>
            <a:r>
              <a:rPr lang="es-CO" sz="2100" dirty="0"/>
              <a:t>Los informes de rendición de cuentas de las Juntas Administradoras Locales, los Concejos y de las Asambleas y de sus comisiones </a:t>
            </a:r>
            <a:r>
              <a:rPr lang="es-CO" sz="2100" dirty="0" smtClean="0"/>
              <a:t>permanentes</a:t>
            </a:r>
            <a:endParaRPr lang="es-CO" sz="2100" dirty="0"/>
          </a:p>
        </p:txBody>
      </p:sp>
      <p:sp>
        <p:nvSpPr>
          <p:cNvPr id="2" name="1 Rectángulo"/>
          <p:cNvSpPr/>
          <p:nvPr/>
        </p:nvSpPr>
        <p:spPr>
          <a:xfrm>
            <a:off x="3731758" y="2420888"/>
            <a:ext cx="5304738" cy="4154984"/>
          </a:xfrm>
          <a:prstGeom prst="rect">
            <a:avLst/>
          </a:prstGeom>
          <a:solidFill>
            <a:srgbClr val="CCFF66"/>
          </a:solidFill>
        </p:spPr>
        <p:txBody>
          <a:bodyPr wrap="square">
            <a:spAutoFit/>
          </a:bodyPr>
          <a:lstStyle/>
          <a:p>
            <a:r>
              <a:rPr lang="es-CO" sz="2200" dirty="0"/>
              <a:t>contendrán como </a:t>
            </a:r>
            <a:r>
              <a:rPr lang="es-CO" sz="2200" dirty="0">
                <a:solidFill>
                  <a:srgbClr val="FF0000"/>
                </a:solidFill>
              </a:rPr>
              <a:t>mínimo</a:t>
            </a:r>
            <a:r>
              <a:rPr lang="es-CO" sz="2200" dirty="0"/>
              <a:t> una relación de las proposiciones presentadas, negadas, aprobadas y pendientes; un inventario de los debates adelantados y de los proyectos de acuerdo presentados, negados, aprobados y pendientes; y un informe tanto de los aspectos administrativos, financieros, laborales y contractuales correspondientes, así como de los asuntos que estando pendientes requieren continuidad en su trámite.</a:t>
            </a:r>
          </a:p>
        </p:txBody>
      </p:sp>
      <p:sp>
        <p:nvSpPr>
          <p:cNvPr id="6" name="5 Flecha a la derecha con bandas"/>
          <p:cNvSpPr/>
          <p:nvPr/>
        </p:nvSpPr>
        <p:spPr>
          <a:xfrm>
            <a:off x="2147582" y="3356992"/>
            <a:ext cx="1584176" cy="1348882"/>
          </a:xfrm>
          <a:prstGeom prst="stripedRightArrow">
            <a:avLst/>
          </a:prstGeom>
          <a:solidFill>
            <a:srgbClr val="C9A6F8"/>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026877989"/>
      </p:ext>
    </p:extLst>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251520" y="1556792"/>
            <a:ext cx="9052478" cy="3247043"/>
          </a:xfrm>
          <a:prstGeom prst="rect">
            <a:avLst/>
          </a:prstGeom>
          <a:noFill/>
        </p:spPr>
        <p:txBody>
          <a:bodyPr wrap="none">
            <a:spAutoFit/>
          </a:bodyPr>
          <a:lstStyle/>
          <a:p>
            <a:pPr fontAlgn="auto">
              <a:spcBef>
                <a:spcPts val="0"/>
              </a:spcBef>
              <a:spcAft>
                <a:spcPts val="0"/>
              </a:spcAft>
              <a:defRPr/>
            </a:pPr>
            <a:r>
              <a:rPr lang="es-ES" sz="8000" b="1" spc="50" dirty="0">
                <a:ln w="13500">
                  <a:solidFill>
                    <a:schemeClr val="accent1">
                      <a:shade val="2500"/>
                      <a:alpha val="6500"/>
                    </a:schemeClr>
                  </a:solidFill>
                  <a:prstDash val="solid"/>
                </a:ln>
                <a:solidFill>
                  <a:schemeClr val="accent6">
                    <a:lumMod val="50000"/>
                    <a:alpha val="95000"/>
                  </a:schemeClr>
                </a:solidFill>
                <a:effectLst>
                  <a:innerShdw blurRad="50900" dist="38500" dir="13500000">
                    <a:srgbClr val="000000">
                      <a:alpha val="60000"/>
                    </a:srgbClr>
                  </a:innerShdw>
                </a:effectLst>
                <a:latin typeface="+mn-lt"/>
              </a:rPr>
              <a:t>¿Cómo Rendimos</a:t>
            </a:r>
          </a:p>
          <a:p>
            <a:pPr fontAlgn="auto">
              <a:spcBef>
                <a:spcPts val="0"/>
              </a:spcBef>
              <a:spcAft>
                <a:spcPts val="0"/>
              </a:spcAft>
              <a:defRPr/>
            </a:pPr>
            <a:r>
              <a:rPr lang="es-ES" sz="12500" b="1" spc="50" dirty="0">
                <a:ln w="13500">
                  <a:solidFill>
                    <a:schemeClr val="accent1">
                      <a:shade val="2500"/>
                      <a:alpha val="6500"/>
                    </a:schemeClr>
                  </a:solidFill>
                  <a:prstDash val="solid"/>
                </a:ln>
                <a:solidFill>
                  <a:schemeClr val="accent6">
                    <a:lumMod val="50000"/>
                    <a:alpha val="95000"/>
                  </a:schemeClr>
                </a:solidFill>
                <a:effectLst>
                  <a:innerShdw blurRad="50900" dist="38500" dir="13500000">
                    <a:srgbClr val="000000">
                      <a:alpha val="60000"/>
                    </a:srgbClr>
                  </a:innerShdw>
                </a:effectLst>
                <a:latin typeface="+mn-lt"/>
              </a:rPr>
              <a:t>Cuentas?</a:t>
            </a:r>
          </a:p>
        </p:txBody>
      </p:sp>
    </p:spTree>
    <p:extLst>
      <p:ext uri="{BB962C8B-B14F-4D97-AF65-F5344CB8AC3E}">
        <p14:creationId xmlns:p14="http://schemas.microsoft.com/office/powerpoint/2010/main" val="2662462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7" y="6022974"/>
            <a:ext cx="8513064" cy="358354"/>
          </a:xfrm>
        </p:spPr>
        <p:txBody>
          <a:bodyPr>
            <a:noAutofit/>
          </a:bodyPr>
          <a:lstStyle/>
          <a:p>
            <a:pPr algn="ctr">
              <a:buNone/>
            </a:pPr>
            <a:r>
              <a:rPr lang="es-CO" sz="1400" b="1" dirty="0" smtClean="0">
                <a:solidFill>
                  <a:schemeClr val="bg1">
                    <a:lumMod val="50000"/>
                  </a:schemeClr>
                </a:solidFill>
                <a:cs typeface="Futura Std Book"/>
              </a:rPr>
              <a:t>Fuente: Elaboración Función Pública basada en el Manual Único de Rendición de Cuentas.</a:t>
            </a:r>
            <a:endParaRPr lang="es-CO" sz="1400" b="1" dirty="0">
              <a:solidFill>
                <a:schemeClr val="bg1">
                  <a:lumMod val="50000"/>
                </a:schemeClr>
              </a:solidFill>
              <a:cs typeface="Futura Std Book"/>
            </a:endParaRPr>
          </a:p>
        </p:txBody>
      </p:sp>
      <p:sp>
        <p:nvSpPr>
          <p:cNvPr id="7" name="1 Título"/>
          <p:cNvSpPr txBox="1">
            <a:spLocks/>
          </p:cNvSpPr>
          <p:nvPr/>
        </p:nvSpPr>
        <p:spPr>
          <a:xfrm>
            <a:off x="175571" y="1159225"/>
            <a:ext cx="8733030" cy="576063"/>
          </a:xfrm>
          <a:prstGeom prst="rect">
            <a:avLst/>
          </a:prstGeom>
          <a:solidFill>
            <a:srgbClr val="00B0F0"/>
          </a:solidFill>
          <a:effectLst>
            <a:outerShdw blurRad="50800" dist="38100" dir="5400000" algn="t" rotWithShape="0">
              <a:prstClr val="black">
                <a:alpha val="40000"/>
              </a:prstClr>
            </a:outerShdw>
          </a:effectLst>
          <a:sp3d>
            <a:bevelT w="63500" h="25400" prst="angle"/>
          </a:sp3d>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s-CO" sz="2000" b="1" i="0" u="none" strike="noStrike" kern="1200" cap="none" spc="64" normalizeH="0" baseline="0" noProof="0" dirty="0" smtClean="0">
                <a:ln w="6350">
                  <a:solidFill>
                    <a:schemeClr val="tx2">
                      <a:lumMod val="50000"/>
                    </a:schemeClr>
                  </a:solidFill>
                </a:ln>
                <a:solidFill>
                  <a:schemeClr val="tx1">
                    <a:lumMod val="65000"/>
                    <a:lumOff val="35000"/>
                  </a:schemeClr>
                </a:solidFill>
                <a:uLnTx/>
                <a:uFillTx/>
                <a:latin typeface="Verdana" panose="020B0604030504040204" pitchFamily="34" charset="0"/>
                <a:ea typeface="Verdana" panose="020B0604030504040204" pitchFamily="34" charset="0"/>
                <a:cs typeface="Verdana" panose="020B0604030504040204" pitchFamily="34" charset="0"/>
              </a:rPr>
              <a:t>DISEÑO DE LA ESTRATEGIA DE RENDICIÓN DE CUENTAS</a:t>
            </a:r>
            <a:endParaRPr kumimoji="0" lang="es-CO" sz="2000" b="1" i="0" u="none" strike="noStrike" kern="1200" cap="none" spc="64" normalizeH="0" baseline="0" noProof="0" dirty="0">
              <a:ln w="6350">
                <a:solidFill>
                  <a:schemeClr val="tx2">
                    <a:lumMod val="50000"/>
                  </a:schemeClr>
                </a:solidFill>
              </a:ln>
              <a:solidFill>
                <a:schemeClr val="tx1">
                  <a:lumMod val="65000"/>
                  <a:lumOff val="35000"/>
                </a:schemeClr>
              </a:solidFill>
              <a:uLnTx/>
              <a:uFillTx/>
              <a:latin typeface="Verdana" panose="020B0604030504040204" pitchFamily="34" charset="0"/>
              <a:ea typeface="Verdana" panose="020B0604030504040204" pitchFamily="34" charset="0"/>
              <a:cs typeface="Verdana" panose="020B0604030504040204" pitchFamily="34" charset="0"/>
            </a:endParaRPr>
          </a:p>
        </p:txBody>
      </p:sp>
      <p:sp>
        <p:nvSpPr>
          <p:cNvPr id="8" name="7 Recortar rectángulo de esquina diagonal"/>
          <p:cNvSpPr/>
          <p:nvPr/>
        </p:nvSpPr>
        <p:spPr>
          <a:xfrm>
            <a:off x="395536" y="2996952"/>
            <a:ext cx="792090" cy="2951399"/>
          </a:xfrm>
          <a:prstGeom prst="snip2DiagRect">
            <a:avLst/>
          </a:prstGeom>
          <a:solidFill>
            <a:srgbClr val="3399FF"/>
          </a:solidFill>
        </p:spPr>
        <p:style>
          <a:lnRef idx="0">
            <a:schemeClr val="accent2"/>
          </a:lnRef>
          <a:fillRef idx="3">
            <a:schemeClr val="accent2"/>
          </a:fillRef>
          <a:effectRef idx="3">
            <a:schemeClr val="accent2"/>
          </a:effectRef>
          <a:fontRef idx="minor">
            <a:schemeClr val="lt1"/>
          </a:fontRef>
        </p:style>
        <p:txBody>
          <a:bodyPr vert="vert270" lIns="116257" tIns="58128" rIns="116257" bIns="58128" rtlCol="0" anchor="ctr"/>
          <a:lstStyle/>
          <a:p>
            <a:pPr algn="ctr"/>
            <a:r>
              <a:rPr lang="es-CO"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ELEMENTOS</a:t>
            </a:r>
            <a:endParaRPr lang="es-CO"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9" name="8 Rectángulo redondeado"/>
          <p:cNvSpPr/>
          <p:nvPr/>
        </p:nvSpPr>
        <p:spPr>
          <a:xfrm>
            <a:off x="175570" y="1916833"/>
            <a:ext cx="8733031" cy="864096"/>
          </a:xfrm>
          <a:prstGeom prst="round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116257" tIns="58128" rIns="116257" bIns="58128" rtlCol="0" anchor="ctr"/>
          <a:lstStyle/>
          <a:p>
            <a:pPr algn="ctr"/>
            <a:r>
              <a:rPr lang="es-CO" sz="1400" b="1" dirty="0" smtClean="0">
                <a:latin typeface="Verdana" panose="020B0604030504040204" pitchFamily="34" charset="0"/>
                <a:ea typeface="Verdana" panose="020B0604030504040204" pitchFamily="34" charset="0"/>
                <a:cs typeface="Verdana" panose="020B0604030504040204" pitchFamily="34" charset="0"/>
              </a:rPr>
              <a:t>LA RENDICIÓN DE CUENTAS ES LA OBLIGACIÓN DE LAS AUTORIDADES DE LA ADMINISTRACIÓN PÚBLICA DE INFORMAR, EXPLICAR Y DIALOGAR CON LA CIUDADANÍA SOBRE LA GESTIÓN PÚBLICA.</a:t>
            </a:r>
            <a:endParaRPr lang="es-CO" sz="1400" b="1" dirty="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10" name="9 Diagrama"/>
          <p:cNvGraphicFramePr/>
          <p:nvPr>
            <p:extLst>
              <p:ext uri="{D42A27DB-BD31-4B8C-83A1-F6EECF244321}">
                <p14:modId xmlns:p14="http://schemas.microsoft.com/office/powerpoint/2010/main" val="24820269"/>
              </p:ext>
            </p:extLst>
          </p:nvPr>
        </p:nvGraphicFramePr>
        <p:xfrm>
          <a:off x="1187625" y="2996952"/>
          <a:ext cx="7720976" cy="2951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3207705"/>
      </p:ext>
    </p:extLst>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 Grupo"/>
          <p:cNvGrpSpPr/>
          <p:nvPr/>
        </p:nvGrpSpPr>
        <p:grpSpPr>
          <a:xfrm>
            <a:off x="151908" y="1052736"/>
            <a:ext cx="8740572" cy="5036944"/>
            <a:chOff x="99088" y="1052738"/>
            <a:chExt cx="4860032" cy="3214704"/>
          </a:xfrm>
        </p:grpSpPr>
        <p:grpSp>
          <p:nvGrpSpPr>
            <p:cNvPr id="4" name="63 Grupo"/>
            <p:cNvGrpSpPr/>
            <p:nvPr/>
          </p:nvGrpSpPr>
          <p:grpSpPr>
            <a:xfrm>
              <a:off x="99088" y="1052738"/>
              <a:ext cx="4860032" cy="3214704"/>
              <a:chOff x="99088" y="1052738"/>
              <a:chExt cx="4860032" cy="3214704"/>
            </a:xfrm>
          </p:grpSpPr>
          <p:sp>
            <p:nvSpPr>
              <p:cNvPr id="37" name="36 Rectángulo"/>
              <p:cNvSpPr/>
              <p:nvPr/>
            </p:nvSpPr>
            <p:spPr>
              <a:xfrm>
                <a:off x="99088" y="1196752"/>
                <a:ext cx="4860032" cy="3070690"/>
              </a:xfrm>
              <a:prstGeom prst="rect">
                <a:avLst/>
              </a:prstGeom>
              <a:ln w="76200"/>
            </p:spPr>
            <p:style>
              <a:lnRef idx="2">
                <a:schemeClr val="accent5"/>
              </a:lnRef>
              <a:fillRef idx="1">
                <a:schemeClr val="lt1"/>
              </a:fillRef>
              <a:effectRef idx="0">
                <a:schemeClr val="accent5"/>
              </a:effectRef>
              <a:fontRef idx="minor">
                <a:schemeClr val="dk1"/>
              </a:fontRef>
            </p:style>
            <p:txBody>
              <a:bodyPr rtlCol="0" anchor="ctr"/>
              <a:lstStyle/>
              <a:p>
                <a:pPr algn="ctr"/>
                <a:endParaRPr lang="es-CO"/>
              </a:p>
            </p:txBody>
          </p:sp>
          <p:grpSp>
            <p:nvGrpSpPr>
              <p:cNvPr id="5" name="28 Grupo"/>
              <p:cNvGrpSpPr/>
              <p:nvPr/>
            </p:nvGrpSpPr>
            <p:grpSpPr>
              <a:xfrm>
                <a:off x="143000" y="1052738"/>
                <a:ext cx="4752780" cy="3038551"/>
                <a:chOff x="179512" y="404667"/>
                <a:chExt cx="4752780" cy="3038551"/>
              </a:xfrm>
            </p:grpSpPr>
            <p:grpSp>
              <p:nvGrpSpPr>
                <p:cNvPr id="6" name="8 Grupo"/>
                <p:cNvGrpSpPr/>
                <p:nvPr/>
              </p:nvGrpSpPr>
              <p:grpSpPr>
                <a:xfrm>
                  <a:off x="179512" y="404667"/>
                  <a:ext cx="4752780" cy="547369"/>
                  <a:chOff x="-67479" y="2420886"/>
                  <a:chExt cx="4167625" cy="729824"/>
                </a:xfrm>
              </p:grpSpPr>
              <p:sp>
                <p:nvSpPr>
                  <p:cNvPr id="41" name="40 Rectángulo redondeado"/>
                  <p:cNvSpPr/>
                  <p:nvPr/>
                </p:nvSpPr>
                <p:spPr>
                  <a:xfrm>
                    <a:off x="170091" y="2785898"/>
                    <a:ext cx="3930055" cy="333840"/>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s-CO" sz="1700" b="1" dirty="0" smtClean="0">
                        <a:solidFill>
                          <a:schemeClr val="bg1"/>
                        </a:solidFill>
                      </a:rPr>
                      <a:t>ANÁLISIS DEL ESTADO DEL PROCESO DE RENDICIÓN  DE CUENTAS</a:t>
                    </a:r>
                  </a:p>
                </p:txBody>
              </p:sp>
              <p:sp>
                <p:nvSpPr>
                  <p:cNvPr id="42" name="7 Elipse"/>
                  <p:cNvSpPr/>
                  <p:nvPr/>
                </p:nvSpPr>
                <p:spPr>
                  <a:xfrm>
                    <a:off x="-67479" y="2420886"/>
                    <a:ext cx="413954" cy="729824"/>
                  </a:xfrm>
                  <a:prstGeom prst="ellipse">
                    <a:avLst/>
                  </a:prstGeom>
                  <a:ln/>
                </p:spPr>
                <p:style>
                  <a:lnRef idx="3">
                    <a:schemeClr val="lt1"/>
                  </a:lnRef>
                  <a:fillRef idx="1">
                    <a:schemeClr val="accent5"/>
                  </a:fillRef>
                  <a:effectRef idx="1">
                    <a:schemeClr val="accent5"/>
                  </a:effectRef>
                  <a:fontRef idx="minor">
                    <a:schemeClr val="lt1"/>
                  </a:fontRef>
                </p:style>
                <p:txBody>
                  <a:bodyPr rtlCol="0" anchor="ctr"/>
                  <a:lstStyle/>
                  <a:p>
                    <a:pPr algn="ctr"/>
                    <a:r>
                      <a:rPr lang="es-CO" sz="2000" b="1" dirty="0" smtClean="0">
                        <a:solidFill>
                          <a:schemeClr val="tx1"/>
                        </a:solidFill>
                      </a:rPr>
                      <a:t>1</a:t>
                    </a:r>
                    <a:endParaRPr lang="es-CO" sz="2000" b="1" dirty="0">
                      <a:solidFill>
                        <a:schemeClr val="tx1"/>
                      </a:solidFill>
                    </a:endParaRPr>
                  </a:p>
                </p:txBody>
              </p:sp>
            </p:grpSp>
            <p:graphicFrame>
              <p:nvGraphicFramePr>
                <p:cNvPr id="40" name="39 Diagrama"/>
                <p:cNvGraphicFramePr/>
                <p:nvPr>
                  <p:extLst>
                    <p:ext uri="{D42A27DB-BD31-4B8C-83A1-F6EECF244321}">
                      <p14:modId xmlns:p14="http://schemas.microsoft.com/office/powerpoint/2010/main" val="1165338618"/>
                    </p:ext>
                  </p:extLst>
                </p:nvPr>
              </p:nvGraphicFramePr>
              <p:xfrm>
                <a:off x="403020" y="1030546"/>
                <a:ext cx="4463015" cy="24126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grpSp>
        <p:pic>
          <p:nvPicPr>
            <p:cNvPr id="10" name="Picture 2" descr="http://blog.orientaronline.com.ar/wp-content/uploads/2009/12/photoxpress_18895303-300x157.jpg"/>
            <p:cNvPicPr>
              <a:picLocks noChangeAspect="1" noChangeArrowheads="1"/>
            </p:cNvPicPr>
            <p:nvPr/>
          </p:nvPicPr>
          <p:blipFill>
            <a:blip r:embed="rId7" cstate="print"/>
            <a:srcRect l="10818" t="13671" r="8417"/>
            <a:stretch>
              <a:fillRect/>
            </a:stretch>
          </p:blipFill>
          <p:spPr bwMode="auto">
            <a:xfrm>
              <a:off x="3977470" y="1678617"/>
              <a:ext cx="889029" cy="614968"/>
            </a:xfrm>
            <a:prstGeom prst="rect">
              <a:avLst/>
            </a:prstGeom>
            <a:noFill/>
          </p:spPr>
        </p:pic>
        <p:grpSp>
          <p:nvGrpSpPr>
            <p:cNvPr id="7" name="67 Grupo"/>
            <p:cNvGrpSpPr/>
            <p:nvPr/>
          </p:nvGrpSpPr>
          <p:grpSpPr>
            <a:xfrm rot="1085062">
              <a:off x="268685" y="3361480"/>
              <a:ext cx="739058" cy="719119"/>
              <a:chOff x="3643197" y="1113171"/>
              <a:chExt cx="3513789" cy="3427917"/>
            </a:xfrm>
          </p:grpSpPr>
          <p:grpSp>
            <p:nvGrpSpPr>
              <p:cNvPr id="8" name="34 Grupo"/>
              <p:cNvGrpSpPr/>
              <p:nvPr/>
            </p:nvGrpSpPr>
            <p:grpSpPr>
              <a:xfrm rot="18000000">
                <a:off x="3614450" y="2582077"/>
                <a:ext cx="1195670" cy="1138176"/>
                <a:chOff x="2008178" y="922672"/>
                <a:chExt cx="1195670" cy="1138176"/>
              </a:xfrm>
            </p:grpSpPr>
            <p:sp>
              <p:nvSpPr>
                <p:cNvPr id="34" name="33 Elipse"/>
                <p:cNvSpPr/>
                <p:nvPr/>
              </p:nvSpPr>
              <p:spPr>
                <a:xfrm>
                  <a:off x="2008178" y="922672"/>
                  <a:ext cx="432048" cy="432048"/>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35" name="34 Elipse"/>
                <p:cNvSpPr/>
                <p:nvPr/>
              </p:nvSpPr>
              <p:spPr>
                <a:xfrm>
                  <a:off x="2267744" y="1196752"/>
                  <a:ext cx="936104" cy="864096"/>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sp>
              <p:nvSpPr>
                <p:cNvPr id="36" name="35 Elipse"/>
                <p:cNvSpPr/>
                <p:nvPr/>
              </p:nvSpPr>
              <p:spPr>
                <a:xfrm>
                  <a:off x="2512796" y="1427290"/>
                  <a:ext cx="648072" cy="576064"/>
                </a:xfrm>
                <a:prstGeom prst="ellipse">
                  <a:avLst/>
                </a:prstGeom>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s-CO"/>
                </a:p>
              </p:txBody>
            </p:sp>
          </p:grpSp>
          <p:grpSp>
            <p:nvGrpSpPr>
              <p:cNvPr id="9" name="39 Grupo"/>
              <p:cNvGrpSpPr/>
              <p:nvPr/>
            </p:nvGrpSpPr>
            <p:grpSpPr>
              <a:xfrm rot="14400000">
                <a:off x="4477896" y="3374165"/>
                <a:ext cx="1195670" cy="1138176"/>
                <a:chOff x="2008178" y="922672"/>
                <a:chExt cx="1195670" cy="1138176"/>
              </a:xfrm>
            </p:grpSpPr>
            <p:sp>
              <p:nvSpPr>
                <p:cNvPr id="31" name="30 Elipse"/>
                <p:cNvSpPr/>
                <p:nvPr/>
              </p:nvSpPr>
              <p:spPr>
                <a:xfrm>
                  <a:off x="2008178" y="922672"/>
                  <a:ext cx="432048" cy="432048"/>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32" name="31 Elipse"/>
                <p:cNvSpPr/>
                <p:nvPr/>
              </p:nvSpPr>
              <p:spPr>
                <a:xfrm>
                  <a:off x="2267744" y="1196752"/>
                  <a:ext cx="936104" cy="864096"/>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a:p>
              </p:txBody>
            </p:sp>
            <p:sp>
              <p:nvSpPr>
                <p:cNvPr id="33" name="32 Elipse"/>
                <p:cNvSpPr/>
                <p:nvPr/>
              </p:nvSpPr>
              <p:spPr>
                <a:xfrm>
                  <a:off x="2512796" y="1427290"/>
                  <a:ext cx="648072" cy="576064"/>
                </a:xfrm>
                <a:prstGeom prst="ellipse">
                  <a:avLst/>
                </a:prstGeom>
                <a:solidFill>
                  <a:schemeClr val="bg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s-CO"/>
                </a:p>
              </p:txBody>
            </p:sp>
          </p:grpSp>
          <p:grpSp>
            <p:nvGrpSpPr>
              <p:cNvPr id="11" name="43 Grupo"/>
              <p:cNvGrpSpPr/>
              <p:nvPr/>
            </p:nvGrpSpPr>
            <p:grpSpPr>
              <a:xfrm rot="10800000">
                <a:off x="5652120" y="2996952"/>
                <a:ext cx="1195670" cy="1138176"/>
                <a:chOff x="2008178" y="922672"/>
                <a:chExt cx="1195670" cy="1138176"/>
              </a:xfrm>
            </p:grpSpPr>
            <p:sp>
              <p:nvSpPr>
                <p:cNvPr id="28" name="27 Elipse"/>
                <p:cNvSpPr/>
                <p:nvPr/>
              </p:nvSpPr>
              <p:spPr>
                <a:xfrm>
                  <a:off x="2008178" y="922672"/>
                  <a:ext cx="432048" cy="43204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29" name="28 Elipse"/>
                <p:cNvSpPr/>
                <p:nvPr/>
              </p:nvSpPr>
              <p:spPr>
                <a:xfrm>
                  <a:off x="2267744" y="1196752"/>
                  <a:ext cx="936104" cy="864096"/>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CO"/>
                </a:p>
              </p:txBody>
            </p:sp>
            <p:sp>
              <p:nvSpPr>
                <p:cNvPr id="30" name="29 Elipse"/>
                <p:cNvSpPr/>
                <p:nvPr/>
              </p:nvSpPr>
              <p:spPr>
                <a:xfrm>
                  <a:off x="2512796" y="1427290"/>
                  <a:ext cx="648072" cy="576064"/>
                </a:xfrm>
                <a:prstGeom prst="ellipse">
                  <a:avLst/>
                </a:prstGeom>
                <a:solidFill>
                  <a:schemeClr val="bg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s-CO"/>
                </a:p>
              </p:txBody>
            </p:sp>
          </p:grpSp>
          <p:grpSp>
            <p:nvGrpSpPr>
              <p:cNvPr id="12" name="47 Grupo"/>
              <p:cNvGrpSpPr/>
              <p:nvPr/>
            </p:nvGrpSpPr>
            <p:grpSpPr>
              <a:xfrm rot="7200000">
                <a:off x="5990063" y="1789988"/>
                <a:ext cx="1195670" cy="1138176"/>
                <a:chOff x="2008178" y="922672"/>
                <a:chExt cx="1195670" cy="1138176"/>
              </a:xfrm>
            </p:grpSpPr>
            <p:sp>
              <p:nvSpPr>
                <p:cNvPr id="25" name="24 Elipse"/>
                <p:cNvSpPr/>
                <p:nvPr/>
              </p:nvSpPr>
              <p:spPr>
                <a:xfrm>
                  <a:off x="2008178" y="922672"/>
                  <a:ext cx="432048" cy="43204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26" name="25 Elipse"/>
                <p:cNvSpPr/>
                <p:nvPr/>
              </p:nvSpPr>
              <p:spPr>
                <a:xfrm>
                  <a:off x="2267744" y="1196752"/>
                  <a:ext cx="936104" cy="86409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27" name="26 Elipse"/>
                <p:cNvSpPr/>
                <p:nvPr/>
              </p:nvSpPr>
              <p:spPr>
                <a:xfrm>
                  <a:off x="2512796" y="1427290"/>
                  <a:ext cx="648072" cy="576064"/>
                </a:xfrm>
                <a:prstGeom prst="ellipse">
                  <a:avLst/>
                </a:prstGeom>
                <a:solidFill>
                  <a:schemeClr val="bg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grpSp>
          <p:grpSp>
            <p:nvGrpSpPr>
              <p:cNvPr id="13" name="51 Grupo"/>
              <p:cNvGrpSpPr/>
              <p:nvPr/>
            </p:nvGrpSpPr>
            <p:grpSpPr>
              <a:xfrm>
                <a:off x="3707904" y="1340768"/>
                <a:ext cx="1195670" cy="1138176"/>
                <a:chOff x="2008178" y="922672"/>
                <a:chExt cx="1195670" cy="1138176"/>
              </a:xfrm>
            </p:grpSpPr>
            <p:sp>
              <p:nvSpPr>
                <p:cNvPr id="22" name="21 Elipse"/>
                <p:cNvSpPr/>
                <p:nvPr/>
              </p:nvSpPr>
              <p:spPr>
                <a:xfrm>
                  <a:off x="2008178" y="922672"/>
                  <a:ext cx="432048" cy="43204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O"/>
                </a:p>
              </p:txBody>
            </p:sp>
            <p:sp>
              <p:nvSpPr>
                <p:cNvPr id="23" name="22 Elipse"/>
                <p:cNvSpPr/>
                <p:nvPr/>
              </p:nvSpPr>
              <p:spPr>
                <a:xfrm>
                  <a:off x="2267744" y="1196752"/>
                  <a:ext cx="936104" cy="86409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O"/>
                </a:p>
              </p:txBody>
            </p:sp>
            <p:sp>
              <p:nvSpPr>
                <p:cNvPr id="24" name="23 Elipse"/>
                <p:cNvSpPr/>
                <p:nvPr/>
              </p:nvSpPr>
              <p:spPr>
                <a:xfrm>
                  <a:off x="2512796" y="1427290"/>
                  <a:ext cx="648072" cy="576064"/>
                </a:xfrm>
                <a:prstGeom prst="ellipse">
                  <a:avLst/>
                </a:prstGeom>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s-CO"/>
                </a:p>
              </p:txBody>
            </p:sp>
          </p:grpSp>
          <p:grpSp>
            <p:nvGrpSpPr>
              <p:cNvPr id="14" name="55 Grupo"/>
              <p:cNvGrpSpPr/>
              <p:nvPr/>
            </p:nvGrpSpPr>
            <p:grpSpPr>
              <a:xfrm rot="3600000">
                <a:off x="4909944" y="1141918"/>
                <a:ext cx="1195670" cy="1138176"/>
                <a:chOff x="2008178" y="922672"/>
                <a:chExt cx="1195670" cy="1138176"/>
              </a:xfrm>
            </p:grpSpPr>
            <p:sp>
              <p:nvSpPr>
                <p:cNvPr id="19" name="18 Elipse"/>
                <p:cNvSpPr/>
                <p:nvPr/>
              </p:nvSpPr>
              <p:spPr>
                <a:xfrm>
                  <a:off x="2008178" y="922672"/>
                  <a:ext cx="432048" cy="4320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0" name="19 Elipse"/>
                <p:cNvSpPr/>
                <p:nvPr/>
              </p:nvSpPr>
              <p:spPr>
                <a:xfrm>
                  <a:off x="2267744" y="1196752"/>
                  <a:ext cx="936104"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20 Elipse"/>
                <p:cNvSpPr/>
                <p:nvPr/>
              </p:nvSpPr>
              <p:spPr>
                <a:xfrm>
                  <a:off x="2512796" y="1427290"/>
                  <a:ext cx="648072" cy="5760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grpSp>
      </p:grpSp>
      <p:sp>
        <p:nvSpPr>
          <p:cNvPr id="44" name="Content Placeholder 2"/>
          <p:cNvSpPr>
            <a:spLocks noGrp="1"/>
          </p:cNvSpPr>
          <p:nvPr>
            <p:ph idx="1"/>
          </p:nvPr>
        </p:nvSpPr>
        <p:spPr>
          <a:xfrm>
            <a:off x="262038" y="6237312"/>
            <a:ext cx="8774458" cy="339238"/>
          </a:xfrm>
        </p:spPr>
        <p:txBody>
          <a:bodyPr>
            <a:noAutofit/>
          </a:bodyPr>
          <a:lstStyle/>
          <a:p>
            <a:pPr algn="ctr">
              <a:buNone/>
            </a:pPr>
            <a:r>
              <a:rPr lang="es-CO" sz="1400" b="1" dirty="0" smtClean="0">
                <a:solidFill>
                  <a:schemeClr val="bg1">
                    <a:lumMod val="50000"/>
                  </a:schemeClr>
                </a:solidFill>
                <a:cs typeface="Futura Std Book"/>
              </a:rPr>
              <a:t>Fuente: Elaboración Función Pública basada en el Manual Único de Rendición de Cuentas.</a:t>
            </a:r>
            <a:endParaRPr lang="es-CO" sz="1400" b="1" dirty="0">
              <a:solidFill>
                <a:schemeClr val="bg1">
                  <a:lumMod val="50000"/>
                </a:schemeClr>
              </a:solidFill>
              <a:cs typeface="Futura Std Book"/>
            </a:endParaRPr>
          </a:p>
        </p:txBody>
      </p:sp>
    </p:spTree>
    <p:extLst>
      <p:ext uri="{BB962C8B-B14F-4D97-AF65-F5344CB8AC3E}">
        <p14:creationId xmlns:p14="http://schemas.microsoft.com/office/powerpoint/2010/main" val="202768416"/>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43 Conector recto"/>
          <p:cNvCxnSpPr/>
          <p:nvPr/>
        </p:nvCxnSpPr>
        <p:spPr>
          <a:xfrm>
            <a:off x="-72628" y="1557338"/>
            <a:ext cx="9144000"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2" name="101 Elipse"/>
          <p:cNvSpPr/>
          <p:nvPr/>
        </p:nvSpPr>
        <p:spPr>
          <a:xfrm>
            <a:off x="611560" y="2387777"/>
            <a:ext cx="1656183" cy="1373511"/>
          </a:xfrm>
          <a:prstGeom prst="ellipse">
            <a:avLst/>
          </a:prstGeom>
          <a:solidFill>
            <a:schemeClr val="accent1">
              <a:lumMod val="20000"/>
              <a:lumOff val="80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200" dirty="0" smtClean="0">
                <a:solidFill>
                  <a:srgbClr val="002060"/>
                </a:solidFill>
                <a:latin typeface="Calibri" pitchFamily="34" charset="0"/>
                <a:cs typeface="Calibri" pitchFamily="34" charset="0"/>
              </a:rPr>
              <a:t>•Conformación </a:t>
            </a:r>
            <a:r>
              <a:rPr lang="es-CO" sz="1200" dirty="0">
                <a:solidFill>
                  <a:srgbClr val="002060"/>
                </a:solidFill>
                <a:latin typeface="Calibri" pitchFamily="34" charset="0"/>
                <a:cs typeface="Calibri" pitchFamily="34" charset="0"/>
              </a:rPr>
              <a:t>equipo territorial líder del proceso </a:t>
            </a:r>
            <a:endParaRPr lang="en-US" sz="1200" dirty="0">
              <a:solidFill>
                <a:srgbClr val="002060"/>
              </a:solidFill>
              <a:latin typeface="Calibri" pitchFamily="34" charset="0"/>
              <a:cs typeface="Calibri" pitchFamily="34" charset="0"/>
            </a:endParaRPr>
          </a:p>
        </p:txBody>
      </p:sp>
      <p:sp>
        <p:nvSpPr>
          <p:cNvPr id="118" name="117 Flecha abajo"/>
          <p:cNvSpPr/>
          <p:nvPr/>
        </p:nvSpPr>
        <p:spPr>
          <a:xfrm>
            <a:off x="1316620" y="3862089"/>
            <a:ext cx="246062" cy="215900"/>
          </a:xfrm>
          <a:prstGeom prst="down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70676" name="68 CuadroTexto"/>
          <p:cNvSpPr txBox="1">
            <a:spLocks noChangeArrowheads="1"/>
          </p:cNvSpPr>
          <p:nvPr/>
        </p:nvSpPr>
        <p:spPr bwMode="auto">
          <a:xfrm>
            <a:off x="755576" y="4927294"/>
            <a:ext cx="15697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CO" sz="1200" dirty="0">
                <a:latin typeface="Calibri" pitchFamily="34" charset="0"/>
                <a:cs typeface="Calibri" pitchFamily="34" charset="0"/>
              </a:rPr>
              <a:t>Mesas </a:t>
            </a:r>
            <a:r>
              <a:rPr lang="es-CO" sz="1200" dirty="0" smtClean="0">
                <a:latin typeface="Calibri" pitchFamily="34" charset="0"/>
                <a:cs typeface="Calibri" pitchFamily="34" charset="0"/>
              </a:rPr>
              <a:t>de trabajo</a:t>
            </a:r>
          </a:p>
          <a:p>
            <a:pPr eaLnBrk="1" hangingPunct="1"/>
            <a:r>
              <a:rPr lang="es-CO" sz="1200" dirty="0" smtClean="0">
                <a:latin typeface="Calibri" pitchFamily="34" charset="0"/>
                <a:cs typeface="Calibri" pitchFamily="34" charset="0"/>
              </a:rPr>
              <a:t>Entidades </a:t>
            </a:r>
          </a:p>
          <a:p>
            <a:pPr eaLnBrk="1" hangingPunct="1"/>
            <a:r>
              <a:rPr lang="es-CO" sz="1200" dirty="0" smtClean="0">
                <a:latin typeface="Calibri" pitchFamily="34" charset="0"/>
                <a:cs typeface="Calibri" pitchFamily="34" charset="0"/>
              </a:rPr>
              <a:t>participantes</a:t>
            </a:r>
            <a:endParaRPr lang="es-CO" sz="1200" dirty="0">
              <a:latin typeface="Calibri" pitchFamily="34" charset="0"/>
              <a:cs typeface="Calibri" pitchFamily="34" charset="0"/>
            </a:endParaRPr>
          </a:p>
        </p:txBody>
      </p:sp>
      <p:cxnSp>
        <p:nvCxnSpPr>
          <p:cNvPr id="55" name="54 Conector recto"/>
          <p:cNvCxnSpPr/>
          <p:nvPr/>
        </p:nvCxnSpPr>
        <p:spPr>
          <a:xfrm>
            <a:off x="4658344" y="1558627"/>
            <a:ext cx="0" cy="5038725"/>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4" name="63 Conector recto"/>
          <p:cNvCxnSpPr/>
          <p:nvPr/>
        </p:nvCxnSpPr>
        <p:spPr>
          <a:xfrm>
            <a:off x="2267744" y="1557610"/>
            <a:ext cx="0" cy="511175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0684" name="67 CuadroTexto"/>
          <p:cNvSpPr txBox="1">
            <a:spLocks noChangeArrowheads="1"/>
          </p:cNvSpPr>
          <p:nvPr/>
        </p:nvSpPr>
        <p:spPr bwMode="auto">
          <a:xfrm>
            <a:off x="2314221" y="2798412"/>
            <a:ext cx="874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CO" sz="1200" dirty="0" smtClean="0">
                <a:solidFill>
                  <a:srgbClr val="002060"/>
                </a:solidFill>
                <a:latin typeface="Calibri" pitchFamily="34" charset="0"/>
                <a:cs typeface="Calibri" pitchFamily="34" charset="0"/>
              </a:rPr>
              <a:t>Modelo</a:t>
            </a:r>
          </a:p>
          <a:p>
            <a:pPr eaLnBrk="1" hangingPunct="1"/>
            <a:r>
              <a:rPr lang="es-CO" sz="1200" dirty="0" smtClean="0">
                <a:solidFill>
                  <a:srgbClr val="002060"/>
                </a:solidFill>
                <a:latin typeface="Calibri" pitchFamily="34" charset="0"/>
                <a:cs typeface="Calibri" pitchFamily="34" charset="0"/>
              </a:rPr>
              <a:t>Propuesto</a:t>
            </a:r>
            <a:endParaRPr lang="es-CO" sz="1200" dirty="0">
              <a:solidFill>
                <a:srgbClr val="002060"/>
              </a:solidFill>
              <a:latin typeface="Calibri" pitchFamily="34" charset="0"/>
              <a:cs typeface="Calibri" pitchFamily="34" charset="0"/>
            </a:endParaRPr>
          </a:p>
        </p:txBody>
      </p:sp>
      <p:pic>
        <p:nvPicPr>
          <p:cNvPr id="22579" name="Picture 51" descr="http://www.multiserviciosmifuturo.com/web/images/iconos/asesoramiento.jpg">
            <a:hlinkClick r:id="" action="ppaction://noaction"/>
          </p:cNvPr>
          <p:cNvPicPr>
            <a:picLocks noChangeAspect="1" noChangeArrowheads="1"/>
          </p:cNvPicPr>
          <p:nvPr/>
        </p:nvPicPr>
        <p:blipFill>
          <a:blip r:embed="rId2" cstate="print">
            <a:extLst/>
          </a:blip>
          <a:srcRect/>
          <a:stretch>
            <a:fillRect/>
          </a:stretch>
        </p:blipFill>
        <p:spPr bwMode="auto">
          <a:xfrm>
            <a:off x="1031025" y="4113485"/>
            <a:ext cx="705958" cy="628227"/>
          </a:xfrm>
          <a:prstGeom prst="rect">
            <a:avLst/>
          </a:prstGeom>
          <a:noFill/>
          <a:scene3d>
            <a:camera prst="orthographicFront"/>
            <a:lightRig rig="threePt" dir="t"/>
          </a:scene3d>
          <a:sp3d>
            <a:bevelT/>
          </a:sp3d>
          <a:extLst/>
        </p:spPr>
      </p:pic>
      <p:grpSp>
        <p:nvGrpSpPr>
          <p:cNvPr id="70701" name="2 Grupo"/>
          <p:cNvGrpSpPr>
            <a:grpSpLocks/>
          </p:cNvGrpSpPr>
          <p:nvPr/>
        </p:nvGrpSpPr>
        <p:grpSpPr bwMode="auto">
          <a:xfrm>
            <a:off x="2984663" y="4072044"/>
            <a:ext cx="1685797" cy="1877235"/>
            <a:chOff x="5100636" y="3569018"/>
            <a:chExt cx="1450975" cy="1686223"/>
          </a:xfrm>
        </p:grpSpPr>
        <p:sp>
          <p:nvSpPr>
            <p:cNvPr id="70714" name="67 CuadroTexto">
              <a:hlinkClick r:id="" action="ppaction://noaction"/>
            </p:cNvPr>
            <p:cNvSpPr txBox="1">
              <a:spLocks noChangeArrowheads="1"/>
            </p:cNvSpPr>
            <p:nvPr/>
          </p:nvSpPr>
          <p:spPr bwMode="auto">
            <a:xfrm>
              <a:off x="5100636" y="4424307"/>
              <a:ext cx="1450975" cy="830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O" sz="1200" dirty="0" smtClean="0">
                  <a:latin typeface="Calibri" pitchFamily="34" charset="0"/>
                  <a:cs typeface="Calibri" pitchFamily="34" charset="0"/>
                </a:rPr>
                <a:t>Secretarias del despacho y entidades territoriales</a:t>
              </a:r>
              <a:endParaRPr lang="es-CO" sz="1200" dirty="0">
                <a:latin typeface="Calibri" pitchFamily="34" charset="0"/>
                <a:cs typeface="Calibri" pitchFamily="34" charset="0"/>
              </a:endParaRPr>
            </a:p>
          </p:txBody>
        </p:sp>
        <p:pic>
          <p:nvPicPr>
            <p:cNvPr id="70715" name="Picture 53" descr="http://m1.paperblog.com/i/92/927607/branded-content-avanzando-el-marketing-conten-L-KRb4Wf.jpeg">
              <a:hlinkClick r:id="" action="ppaction://noaction"/>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0981" y="3569018"/>
              <a:ext cx="1030287" cy="827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66" name="65 Conector recto"/>
          <p:cNvCxnSpPr/>
          <p:nvPr/>
        </p:nvCxnSpPr>
        <p:spPr>
          <a:xfrm flipH="1">
            <a:off x="663924" y="2122167"/>
            <a:ext cx="6350" cy="5156200"/>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9" name="68 Flecha derecha"/>
          <p:cNvSpPr/>
          <p:nvPr/>
        </p:nvSpPr>
        <p:spPr>
          <a:xfrm>
            <a:off x="320598" y="3104839"/>
            <a:ext cx="185730" cy="155238"/>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cxnSp>
        <p:nvCxnSpPr>
          <p:cNvPr id="72" name="71 Conector recto"/>
          <p:cNvCxnSpPr/>
          <p:nvPr/>
        </p:nvCxnSpPr>
        <p:spPr>
          <a:xfrm>
            <a:off x="3023105" y="1583087"/>
            <a:ext cx="0" cy="5038725"/>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5" name="74 Elipse"/>
          <p:cNvSpPr/>
          <p:nvPr/>
        </p:nvSpPr>
        <p:spPr>
          <a:xfrm>
            <a:off x="3091339" y="2387777"/>
            <a:ext cx="1618790" cy="1274265"/>
          </a:xfrm>
          <a:prstGeom prst="ellipse">
            <a:avLst/>
          </a:prstGeom>
          <a:solidFill>
            <a:schemeClr val="accent1">
              <a:lumMod val="20000"/>
              <a:lumOff val="80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200" dirty="0" smtClean="0">
                <a:solidFill>
                  <a:srgbClr val="002060"/>
                </a:solidFill>
                <a:latin typeface="Calibri" pitchFamily="34" charset="0"/>
                <a:cs typeface="Calibri" pitchFamily="34" charset="0"/>
              </a:rPr>
              <a:t>Distribuir </a:t>
            </a:r>
            <a:r>
              <a:rPr lang="es-CO" sz="1200" dirty="0">
                <a:solidFill>
                  <a:srgbClr val="002060"/>
                </a:solidFill>
                <a:latin typeface="Calibri" pitchFamily="34" charset="0"/>
                <a:cs typeface="Calibri" pitchFamily="34" charset="0"/>
              </a:rPr>
              <a:t>los roles de cada una de los miembros que confirman el equipo</a:t>
            </a:r>
            <a:endParaRPr lang="en-US" sz="1200" dirty="0">
              <a:solidFill>
                <a:srgbClr val="002060"/>
              </a:solidFill>
              <a:latin typeface="Calibri" pitchFamily="34" charset="0"/>
              <a:cs typeface="Calibri" pitchFamily="34" charset="0"/>
            </a:endParaRPr>
          </a:p>
        </p:txBody>
      </p:sp>
      <p:sp>
        <p:nvSpPr>
          <p:cNvPr id="84" name="AutoShape 48"/>
          <p:cNvSpPr>
            <a:spLocks noChangeArrowheads="1"/>
          </p:cNvSpPr>
          <p:nvPr/>
        </p:nvSpPr>
        <p:spPr bwMode="auto">
          <a:xfrm>
            <a:off x="4802360" y="1437771"/>
            <a:ext cx="215900" cy="215900"/>
          </a:xfrm>
          <a:prstGeom prst="flowChartDecision">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dirty="0"/>
          </a:p>
        </p:txBody>
      </p:sp>
      <p:cxnSp>
        <p:nvCxnSpPr>
          <p:cNvPr id="86" name="85 Conector recto"/>
          <p:cNvCxnSpPr/>
          <p:nvPr/>
        </p:nvCxnSpPr>
        <p:spPr>
          <a:xfrm>
            <a:off x="5940152" y="1556792"/>
            <a:ext cx="0" cy="5038725"/>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8" name="87 Flecha derecha"/>
          <p:cNvSpPr/>
          <p:nvPr/>
        </p:nvSpPr>
        <p:spPr>
          <a:xfrm>
            <a:off x="2314221" y="3157208"/>
            <a:ext cx="185730" cy="155238"/>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89" name="88 Flecha derecha"/>
          <p:cNvSpPr/>
          <p:nvPr/>
        </p:nvSpPr>
        <p:spPr>
          <a:xfrm>
            <a:off x="2984663" y="3181919"/>
            <a:ext cx="185730" cy="155238"/>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90" name="89 Flecha derecha"/>
          <p:cNvSpPr/>
          <p:nvPr/>
        </p:nvSpPr>
        <p:spPr>
          <a:xfrm>
            <a:off x="4541088" y="3478404"/>
            <a:ext cx="185730" cy="155238"/>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91" name="90 Flecha derecha"/>
          <p:cNvSpPr/>
          <p:nvPr/>
        </p:nvSpPr>
        <p:spPr>
          <a:xfrm>
            <a:off x="5734778" y="2918739"/>
            <a:ext cx="185730" cy="155238"/>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92" name="67 CuadroTexto"/>
          <p:cNvSpPr txBox="1">
            <a:spLocks noChangeArrowheads="1"/>
          </p:cNvSpPr>
          <p:nvPr/>
        </p:nvSpPr>
        <p:spPr bwMode="auto">
          <a:xfrm>
            <a:off x="4499372" y="2647718"/>
            <a:ext cx="158479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s-CO" sz="1200" dirty="0" smtClean="0">
                <a:solidFill>
                  <a:srgbClr val="002060"/>
                </a:solidFill>
                <a:latin typeface="Calibri" pitchFamily="34" charset="0"/>
                <a:cs typeface="Calibri" pitchFamily="34" charset="0"/>
              </a:rPr>
              <a:t>    Resolución interna</a:t>
            </a:r>
          </a:p>
          <a:p>
            <a:pPr eaLnBrk="1" hangingPunct="1"/>
            <a:endParaRPr lang="es-CO" sz="1200" dirty="0">
              <a:solidFill>
                <a:srgbClr val="002060"/>
              </a:solidFill>
              <a:latin typeface="Calibri" pitchFamily="34" charset="0"/>
              <a:cs typeface="Calibri" pitchFamily="34" charset="0"/>
            </a:endParaRPr>
          </a:p>
          <a:p>
            <a:pPr marL="457200" lvl="1" indent="0" eaLnBrk="1" hangingPunct="1"/>
            <a:r>
              <a:rPr lang="es-CO" sz="1200" dirty="0" smtClean="0">
                <a:solidFill>
                  <a:srgbClr val="002060"/>
                </a:solidFill>
                <a:latin typeface="Calibri" pitchFamily="34" charset="0"/>
                <a:cs typeface="Calibri" pitchFamily="34" charset="0"/>
              </a:rPr>
              <a:t>Instrumentos Metodológicos</a:t>
            </a:r>
            <a:endParaRPr lang="es-CO" sz="1200" dirty="0">
              <a:solidFill>
                <a:srgbClr val="002060"/>
              </a:solidFill>
              <a:latin typeface="Calibri" pitchFamily="34" charset="0"/>
              <a:cs typeface="Calibri" pitchFamily="34" charset="0"/>
            </a:endParaRPr>
          </a:p>
        </p:txBody>
      </p:sp>
      <p:sp>
        <p:nvSpPr>
          <p:cNvPr id="94" name="AutoShape 48"/>
          <p:cNvSpPr>
            <a:spLocks noChangeArrowheads="1"/>
          </p:cNvSpPr>
          <p:nvPr/>
        </p:nvSpPr>
        <p:spPr bwMode="auto">
          <a:xfrm>
            <a:off x="5580112" y="1438855"/>
            <a:ext cx="215900" cy="215900"/>
          </a:xfrm>
          <a:prstGeom prst="flowChartDecision">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dirty="0"/>
          </a:p>
        </p:txBody>
      </p:sp>
      <p:sp>
        <p:nvSpPr>
          <p:cNvPr id="96" name="95 Elipse"/>
          <p:cNvSpPr/>
          <p:nvPr/>
        </p:nvSpPr>
        <p:spPr>
          <a:xfrm>
            <a:off x="5920508" y="2276872"/>
            <a:ext cx="1486941" cy="1176649"/>
          </a:xfrm>
          <a:prstGeom prst="ellipse">
            <a:avLst/>
          </a:prstGeom>
          <a:solidFill>
            <a:schemeClr val="accent1">
              <a:lumMod val="20000"/>
              <a:lumOff val="80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200" dirty="0" smtClean="0">
                <a:solidFill>
                  <a:srgbClr val="002060"/>
                </a:solidFill>
                <a:latin typeface="Calibri" pitchFamily="34" charset="0"/>
                <a:cs typeface="Calibri" pitchFamily="34" charset="0"/>
              </a:rPr>
              <a:t>Construcción </a:t>
            </a:r>
            <a:r>
              <a:rPr lang="es-CO" sz="1200" dirty="0">
                <a:solidFill>
                  <a:srgbClr val="002060"/>
                </a:solidFill>
                <a:latin typeface="Calibri" pitchFamily="34" charset="0"/>
                <a:cs typeface="Calibri" pitchFamily="34" charset="0"/>
              </a:rPr>
              <a:t>del plan de trabajo territorial </a:t>
            </a:r>
            <a:endParaRPr lang="en-US" sz="1200" dirty="0">
              <a:solidFill>
                <a:srgbClr val="002060"/>
              </a:solidFill>
              <a:latin typeface="Calibri" pitchFamily="34" charset="0"/>
              <a:cs typeface="Calibri" pitchFamily="34" charset="0"/>
            </a:endParaRPr>
          </a:p>
        </p:txBody>
      </p:sp>
      <p:sp>
        <p:nvSpPr>
          <p:cNvPr id="97" name="96 Flecha abajo"/>
          <p:cNvSpPr/>
          <p:nvPr/>
        </p:nvSpPr>
        <p:spPr>
          <a:xfrm>
            <a:off x="3754381" y="3661347"/>
            <a:ext cx="246062" cy="215900"/>
          </a:xfrm>
          <a:prstGeom prst="down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98" name="97 Flecha abajo"/>
          <p:cNvSpPr/>
          <p:nvPr/>
        </p:nvSpPr>
        <p:spPr>
          <a:xfrm>
            <a:off x="6558974" y="3530045"/>
            <a:ext cx="246062" cy="215900"/>
          </a:xfrm>
          <a:prstGeom prst="down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cxnSp>
        <p:nvCxnSpPr>
          <p:cNvPr id="99" name="98 Conector recto"/>
          <p:cNvCxnSpPr/>
          <p:nvPr/>
        </p:nvCxnSpPr>
        <p:spPr>
          <a:xfrm>
            <a:off x="7370706" y="1556792"/>
            <a:ext cx="0" cy="5038725"/>
          </a:xfrm>
          <a:prstGeom prst="line">
            <a:avLst/>
          </a:prstGeom>
          <a:ln w="15875">
            <a:solidFill>
              <a:schemeClr val="accent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0" name="99 Flecha derecha"/>
          <p:cNvSpPr/>
          <p:nvPr/>
        </p:nvSpPr>
        <p:spPr>
          <a:xfrm>
            <a:off x="7278618" y="3470335"/>
            <a:ext cx="185730" cy="155238"/>
          </a:xfrm>
          <a:prstGeom prst="rightArrow">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101" name="100 Elipse"/>
          <p:cNvSpPr/>
          <p:nvPr/>
        </p:nvSpPr>
        <p:spPr>
          <a:xfrm>
            <a:off x="7407449" y="2276873"/>
            <a:ext cx="1663923" cy="1235944"/>
          </a:xfrm>
          <a:prstGeom prst="ellipse">
            <a:avLst/>
          </a:prstGeom>
          <a:solidFill>
            <a:schemeClr val="accent1">
              <a:lumMod val="20000"/>
              <a:lumOff val="80000"/>
            </a:schemeClr>
          </a:solidFill>
          <a:ln>
            <a:solidFill>
              <a:schemeClr val="accent1">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000" dirty="0" smtClean="0">
                <a:solidFill>
                  <a:srgbClr val="002060"/>
                </a:solidFill>
                <a:latin typeface="Calibri" pitchFamily="34" charset="0"/>
                <a:cs typeface="Calibri" pitchFamily="34" charset="0"/>
              </a:rPr>
              <a:t>Elaboración </a:t>
            </a:r>
            <a:r>
              <a:rPr lang="es-CO" sz="1000" dirty="0">
                <a:solidFill>
                  <a:srgbClr val="002060"/>
                </a:solidFill>
                <a:latin typeface="Calibri" pitchFamily="34" charset="0"/>
                <a:cs typeface="Calibri" pitchFamily="34" charset="0"/>
              </a:rPr>
              <a:t>de las estrategias de comunicación </a:t>
            </a:r>
            <a:r>
              <a:rPr lang="es-CO" sz="1000" dirty="0" smtClean="0">
                <a:solidFill>
                  <a:srgbClr val="002060"/>
                </a:solidFill>
                <a:latin typeface="Calibri" pitchFamily="34" charset="0"/>
                <a:cs typeface="Calibri" pitchFamily="34" charset="0"/>
              </a:rPr>
              <a:t>y PC</a:t>
            </a:r>
            <a:endParaRPr lang="en-US" sz="900" dirty="0">
              <a:solidFill>
                <a:srgbClr val="002060"/>
              </a:solidFill>
              <a:latin typeface="Calibri" pitchFamily="34" charset="0"/>
              <a:cs typeface="Calibri" pitchFamily="34" charset="0"/>
            </a:endParaRPr>
          </a:p>
        </p:txBody>
      </p:sp>
      <p:sp>
        <p:nvSpPr>
          <p:cNvPr id="104" name="103 Flecha abajo"/>
          <p:cNvSpPr/>
          <p:nvPr/>
        </p:nvSpPr>
        <p:spPr>
          <a:xfrm>
            <a:off x="8163420" y="3633642"/>
            <a:ext cx="246062" cy="215900"/>
          </a:xfrm>
          <a:prstGeom prst="downArrow">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CO" sz="1000" dirty="0"/>
          </a:p>
        </p:txBody>
      </p:sp>
      <p:sp>
        <p:nvSpPr>
          <p:cNvPr id="109" name="67 CuadroTexto">
            <a:hlinkClick r:id="" action="ppaction://noaction"/>
          </p:cNvPr>
          <p:cNvSpPr txBox="1">
            <a:spLocks noChangeArrowheads="1"/>
          </p:cNvSpPr>
          <p:nvPr/>
        </p:nvSpPr>
        <p:spPr bwMode="auto">
          <a:xfrm>
            <a:off x="7385298" y="4076154"/>
            <a:ext cx="16860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O" sz="1200" dirty="0">
                <a:latin typeface="Calibri" pitchFamily="34" charset="0"/>
                <a:cs typeface="Calibri" pitchFamily="34" charset="0"/>
              </a:rPr>
              <a:t>identificar y convocar los actores pertinentes</a:t>
            </a:r>
          </a:p>
        </p:txBody>
      </p:sp>
      <p:sp>
        <p:nvSpPr>
          <p:cNvPr id="45" name="Rectángulo 1"/>
          <p:cNvSpPr/>
          <p:nvPr/>
        </p:nvSpPr>
        <p:spPr>
          <a:xfrm>
            <a:off x="179512" y="1268760"/>
            <a:ext cx="8891860" cy="674027"/>
          </a:xfrm>
          <a:prstGeom prst="rect">
            <a:avLst/>
          </a:prstGeom>
          <a:solidFill>
            <a:schemeClr val="accent1"/>
          </a:solidFill>
          <a:ln>
            <a:miter lim="800000"/>
            <a:headEnd/>
            <a:tailEnd/>
          </a:ln>
        </p:spPr>
        <p:txBody>
          <a:bodyPr vert="horz" wrap="square" lIns="91435" tIns="45717" rIns="91435" bIns="45717" numCol="1" rtlCol="0" anchor="t" anchorCtr="0" compatLnSpc="1">
            <a:prstTxWarp prst="textNoShape">
              <a:avLst/>
            </a:prstTxWarp>
            <a:noAutofit/>
          </a:bodyPr>
          <a:lstStyle/>
          <a:p>
            <a:pPr algn="ctr"/>
            <a:r>
              <a:rPr lang="es-CO" sz="2200" b="1" dirty="0" smtClean="0"/>
              <a:t>¿Cómo  nos organizamos para realizar </a:t>
            </a:r>
          </a:p>
          <a:p>
            <a:pPr algn="ctr"/>
            <a:r>
              <a:rPr lang="es-CO" sz="2200" b="1" dirty="0" smtClean="0"/>
              <a:t>la rendición pública de cuentas?</a:t>
            </a:r>
            <a:endParaRPr lang="es-CO" sz="2200" b="1" dirty="0"/>
          </a:p>
        </p:txBody>
      </p:sp>
      <p:sp>
        <p:nvSpPr>
          <p:cNvPr id="46" name="67 CuadroTexto">
            <a:hlinkClick r:id="" action="ppaction://noaction"/>
          </p:cNvPr>
          <p:cNvSpPr txBox="1">
            <a:spLocks noChangeArrowheads="1"/>
          </p:cNvSpPr>
          <p:nvPr/>
        </p:nvSpPr>
        <p:spPr bwMode="auto">
          <a:xfrm>
            <a:off x="5920508" y="4210086"/>
            <a:ext cx="14509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s-CO" sz="1200" dirty="0">
                <a:latin typeface="Calibri" pitchFamily="34" charset="0"/>
                <a:cs typeface="Calibri" pitchFamily="34" charset="0"/>
              </a:rPr>
              <a:t>Qué, quiénes, cómo, cuándo y dónde se desarrollará el proceso de Rendición Pública de Cuentas </a:t>
            </a:r>
          </a:p>
        </p:txBody>
      </p:sp>
    </p:spTree>
    <p:extLst>
      <p:ext uri="{BB962C8B-B14F-4D97-AF65-F5344CB8AC3E}">
        <p14:creationId xmlns:p14="http://schemas.microsoft.com/office/powerpoint/2010/main" val="3853173677"/>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7 Grupo"/>
          <p:cNvGrpSpPr/>
          <p:nvPr/>
        </p:nvGrpSpPr>
        <p:grpSpPr>
          <a:xfrm>
            <a:off x="179512" y="1052736"/>
            <a:ext cx="8784976" cy="4968552"/>
            <a:chOff x="6377681" y="2553096"/>
            <a:chExt cx="5643672" cy="3245852"/>
          </a:xfrm>
        </p:grpSpPr>
        <p:sp>
          <p:nvSpPr>
            <p:cNvPr id="39" name="38 Rectángulo"/>
            <p:cNvSpPr/>
            <p:nvPr/>
          </p:nvSpPr>
          <p:spPr>
            <a:xfrm>
              <a:off x="6377681" y="2744936"/>
              <a:ext cx="5643672" cy="3054012"/>
            </a:xfrm>
            <a:prstGeom prst="rect">
              <a:avLst/>
            </a:prstGeom>
            <a:ln w="76200"/>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nvGrpSpPr>
            <p:cNvPr id="4" name="18 Grupo"/>
            <p:cNvGrpSpPr/>
            <p:nvPr/>
          </p:nvGrpSpPr>
          <p:grpSpPr>
            <a:xfrm>
              <a:off x="6377681" y="2553096"/>
              <a:ext cx="5449994" cy="761536"/>
              <a:chOff x="-4335" y="3092803"/>
              <a:chExt cx="3170732" cy="847041"/>
            </a:xfrm>
          </p:grpSpPr>
          <p:sp>
            <p:nvSpPr>
              <p:cNvPr id="50" name="49 Rectángulo redondeado"/>
              <p:cNvSpPr/>
              <p:nvPr/>
            </p:nvSpPr>
            <p:spPr>
              <a:xfrm>
                <a:off x="213249" y="3459286"/>
                <a:ext cx="2953148" cy="480558"/>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s-CO" sz="1700" b="1" dirty="0" smtClean="0">
                    <a:solidFill>
                      <a:schemeClr val="tx1"/>
                    </a:solidFill>
                  </a:rPr>
                  <a:t>DISEÑO DE ESTRATEGIA DE RENDICIÓN  DE CUENTAS</a:t>
                </a:r>
              </a:p>
            </p:txBody>
          </p:sp>
          <p:sp>
            <p:nvSpPr>
              <p:cNvPr id="51" name="50 Elipse"/>
              <p:cNvSpPr/>
              <p:nvPr/>
            </p:nvSpPr>
            <p:spPr>
              <a:xfrm>
                <a:off x="-4335" y="3092803"/>
                <a:ext cx="343349" cy="657501"/>
              </a:xfrm>
              <a:prstGeom prst="ellipse">
                <a:avLst/>
              </a:prstGeom>
              <a:ln/>
            </p:spPr>
            <p:style>
              <a:lnRef idx="3">
                <a:schemeClr val="lt1"/>
              </a:lnRef>
              <a:fillRef idx="1">
                <a:schemeClr val="accent6"/>
              </a:fillRef>
              <a:effectRef idx="1">
                <a:schemeClr val="accent6"/>
              </a:effectRef>
              <a:fontRef idx="minor">
                <a:schemeClr val="lt1"/>
              </a:fontRef>
            </p:style>
            <p:txBody>
              <a:bodyPr rtlCol="0" anchor="ctr"/>
              <a:lstStyle/>
              <a:p>
                <a:pPr algn="ctr"/>
                <a:r>
                  <a:rPr lang="es-CO" sz="2000" b="1" dirty="0" smtClean="0"/>
                  <a:t>2</a:t>
                </a:r>
                <a:endParaRPr lang="es-CO" sz="2000" b="1" dirty="0"/>
              </a:p>
            </p:txBody>
          </p:sp>
        </p:grpSp>
        <p:sp>
          <p:nvSpPr>
            <p:cNvPr id="44" name="43 Redondear rectángulo de esquina diagonal"/>
            <p:cNvSpPr/>
            <p:nvPr/>
          </p:nvSpPr>
          <p:spPr>
            <a:xfrm>
              <a:off x="6581359" y="3398290"/>
              <a:ext cx="5344850" cy="29729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CO" sz="1400" b="1" dirty="0" smtClean="0"/>
                <a:t>DETERMINACIÓN DE OBJETIVOS</a:t>
              </a:r>
              <a:endParaRPr lang="es-CO" sz="1400" b="1" dirty="0"/>
            </a:p>
          </p:txBody>
        </p:sp>
        <p:sp>
          <p:nvSpPr>
            <p:cNvPr id="45" name="44 Rectángulo"/>
            <p:cNvSpPr/>
            <p:nvPr/>
          </p:nvSpPr>
          <p:spPr>
            <a:xfrm>
              <a:off x="8345394" y="4275814"/>
              <a:ext cx="3631318" cy="47663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s-CO" sz="1400" b="1" dirty="0" smtClean="0"/>
                <a:t>GARANTIZAR EL DIÁLOGO CON LAS ORGANIZACIONES CIUDADANAS</a:t>
              </a:r>
              <a:endParaRPr lang="es-CO" sz="1400" b="1" dirty="0"/>
            </a:p>
          </p:txBody>
        </p:sp>
        <p:sp>
          <p:nvSpPr>
            <p:cNvPr id="46" name="45 Rectángulo"/>
            <p:cNvSpPr/>
            <p:nvPr/>
          </p:nvSpPr>
          <p:spPr>
            <a:xfrm>
              <a:off x="8325485" y="4826160"/>
              <a:ext cx="3638311" cy="354857"/>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s-CO" sz="1400" b="1" dirty="0" smtClean="0"/>
                <a:t>GENERAR INCENTIVOS</a:t>
              </a:r>
              <a:endParaRPr lang="es-CO" sz="1400" b="1" dirty="0"/>
            </a:p>
          </p:txBody>
        </p:sp>
        <p:sp>
          <p:nvSpPr>
            <p:cNvPr id="47" name="46 Redondear rectángulo de esquina diagonal"/>
            <p:cNvSpPr/>
            <p:nvPr/>
          </p:nvSpPr>
          <p:spPr>
            <a:xfrm>
              <a:off x="6504938" y="5260861"/>
              <a:ext cx="5417360" cy="43200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s-CO" sz="1400" b="1" dirty="0" smtClean="0"/>
                <a:t>INCLUIR LA ESTRATEGIA EN EL PLAN DE ACCIÓN INSTITUCIONAL ANUAL</a:t>
              </a:r>
              <a:endParaRPr lang="es-CO" sz="1400" b="1" dirty="0"/>
            </a:p>
          </p:txBody>
        </p:sp>
        <p:sp>
          <p:nvSpPr>
            <p:cNvPr id="48" name="47 Rectángulo"/>
            <p:cNvSpPr/>
            <p:nvPr/>
          </p:nvSpPr>
          <p:spPr>
            <a:xfrm>
              <a:off x="8325485" y="3809596"/>
              <a:ext cx="3638311" cy="384970"/>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s-CO" sz="1400" b="1" dirty="0" smtClean="0"/>
                <a:t>PREPARAR Y DIVULGAR LA INFORMACIÓN PÚBLICA</a:t>
              </a:r>
              <a:endParaRPr lang="es-CO" sz="1400" b="1" dirty="0"/>
            </a:p>
          </p:txBody>
        </p:sp>
        <p:sp>
          <p:nvSpPr>
            <p:cNvPr id="49" name="48 Flecha derecha"/>
            <p:cNvSpPr/>
            <p:nvPr/>
          </p:nvSpPr>
          <p:spPr>
            <a:xfrm>
              <a:off x="6504938" y="3961457"/>
              <a:ext cx="1920095" cy="1122870"/>
            </a:xfrm>
            <a:prstGeom prst="rightArrow">
              <a:avLst>
                <a:gd name="adj1" fmla="val 73895"/>
                <a:gd name="adj2" fmla="val 46586"/>
              </a:avLst>
            </a:prstGeom>
          </p:spPr>
          <p:style>
            <a:lnRef idx="1">
              <a:schemeClr val="accent1"/>
            </a:lnRef>
            <a:fillRef idx="2">
              <a:schemeClr val="accent1"/>
            </a:fillRef>
            <a:effectRef idx="1">
              <a:schemeClr val="accent1"/>
            </a:effectRef>
            <a:fontRef idx="minor">
              <a:schemeClr val="dk1"/>
            </a:fontRef>
          </p:style>
          <p:txBody>
            <a:bodyPr rtlCol="0" anchor="ctr"/>
            <a:lstStyle/>
            <a:p>
              <a:pPr algn="r"/>
              <a:r>
                <a:rPr lang="es-CO" sz="1500" b="1" dirty="0" smtClean="0"/>
                <a:t>DEFINICIÓN DE </a:t>
              </a:r>
            </a:p>
            <a:p>
              <a:pPr algn="r"/>
              <a:r>
                <a:rPr lang="es-CO" sz="1500" b="1" dirty="0" smtClean="0"/>
                <a:t>ACCIONES PARA</a:t>
              </a:r>
              <a:endParaRPr lang="es-CO" sz="1500" b="1" dirty="0"/>
            </a:p>
          </p:txBody>
        </p:sp>
      </p:grpSp>
      <p:sp>
        <p:nvSpPr>
          <p:cNvPr id="16" name="Content Placeholder 2"/>
          <p:cNvSpPr txBox="1">
            <a:spLocks/>
          </p:cNvSpPr>
          <p:nvPr/>
        </p:nvSpPr>
        <p:spPr>
          <a:xfrm>
            <a:off x="251520" y="6237312"/>
            <a:ext cx="8892479" cy="2880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es-CO" sz="1400" b="1" dirty="0" smtClean="0">
                <a:solidFill>
                  <a:schemeClr val="bg1">
                    <a:lumMod val="50000"/>
                  </a:schemeClr>
                </a:solidFill>
                <a:cs typeface="Futura Std Book"/>
              </a:rPr>
              <a:t>Fuente: Elaboración Función Pública basada en el Manual Único de Rendición de Cuentas</a:t>
            </a:r>
            <a:endParaRPr lang="es-CO" sz="1400" b="1" dirty="0">
              <a:solidFill>
                <a:schemeClr val="bg1">
                  <a:lumMod val="50000"/>
                </a:schemeClr>
              </a:solidFill>
              <a:cs typeface="Futura Std Book"/>
            </a:endParaRPr>
          </a:p>
        </p:txBody>
      </p:sp>
    </p:spTree>
    <p:extLst>
      <p:ext uri="{BB962C8B-B14F-4D97-AF65-F5344CB8AC3E}">
        <p14:creationId xmlns:p14="http://schemas.microsoft.com/office/powerpoint/2010/main" val="316779771"/>
      </p:ext>
    </p:extLst>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02745" y="1196752"/>
            <a:ext cx="8640960" cy="484538"/>
          </a:xfrm>
          <a:solidFill>
            <a:schemeClr val="accent1"/>
          </a:solidFill>
        </p:spPr>
        <p:txBody>
          <a:bodyPr>
            <a:noAutofit/>
          </a:bodyPr>
          <a:lstStyle/>
          <a:p>
            <a:r>
              <a:rPr lang="es-CO" sz="2300" b="1" dirty="0" smtClean="0">
                <a:solidFill>
                  <a:schemeClr val="accent6">
                    <a:lumMod val="50000"/>
                  </a:schemeClr>
                </a:solidFill>
              </a:rPr>
              <a:t>DISEÑAR ACCIONES DE INFORMACIÓN</a:t>
            </a:r>
            <a:endParaRPr lang="es-CO" sz="2300" b="1" dirty="0">
              <a:solidFill>
                <a:schemeClr val="accent6">
                  <a:lumMod val="50000"/>
                </a:schemeClr>
              </a:solidFill>
            </a:endParaRPr>
          </a:p>
        </p:txBody>
      </p:sp>
      <p:grpSp>
        <p:nvGrpSpPr>
          <p:cNvPr id="7" name="6 Grupo"/>
          <p:cNvGrpSpPr/>
          <p:nvPr/>
        </p:nvGrpSpPr>
        <p:grpSpPr>
          <a:xfrm>
            <a:off x="3923928" y="2104487"/>
            <a:ext cx="3108599" cy="2280880"/>
            <a:chOff x="133151" y="1322014"/>
            <a:chExt cx="2416984" cy="1993507"/>
          </a:xfrm>
        </p:grpSpPr>
        <p:sp>
          <p:nvSpPr>
            <p:cNvPr id="12" name="11 Rectángulo redondeado"/>
            <p:cNvSpPr/>
            <p:nvPr/>
          </p:nvSpPr>
          <p:spPr>
            <a:xfrm>
              <a:off x="133151" y="1322014"/>
              <a:ext cx="2416984" cy="1993507"/>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12 Rectángulo"/>
            <p:cNvSpPr/>
            <p:nvPr/>
          </p:nvSpPr>
          <p:spPr>
            <a:xfrm>
              <a:off x="179027" y="1433948"/>
              <a:ext cx="2325232" cy="147457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3825" tIns="123825" rIns="123825" bIns="123825" numCol="1" spcCol="1270" anchor="t" anchorCtr="0">
              <a:noAutofit/>
            </a:bodyPr>
            <a:lstStyle/>
            <a:p>
              <a:pPr marL="171450" lvl="1" indent="-171450" algn="l" defTabSz="711200">
                <a:lnSpc>
                  <a:spcPct val="90000"/>
                </a:lnSpc>
                <a:spcBef>
                  <a:spcPct val="0"/>
                </a:spcBef>
                <a:spcAft>
                  <a:spcPct val="15000"/>
                </a:spcAft>
                <a:buChar char="••"/>
              </a:pPr>
              <a:r>
                <a:rPr lang="es-CO" kern="1200" dirty="0" smtClean="0"/>
                <a:t>Producción, disponibilidad, exposición y difusión de datos, estadísticas, informes.</a:t>
              </a:r>
              <a:endParaRPr lang="es-CO" kern="1200" dirty="0"/>
            </a:p>
          </p:txBody>
        </p:sp>
      </p:grpSp>
      <p:grpSp>
        <p:nvGrpSpPr>
          <p:cNvPr id="9" name="8 Grupo"/>
          <p:cNvGrpSpPr/>
          <p:nvPr/>
        </p:nvGrpSpPr>
        <p:grpSpPr>
          <a:xfrm>
            <a:off x="5550869" y="3573016"/>
            <a:ext cx="2510706" cy="1150015"/>
            <a:chOff x="677610" y="2293009"/>
            <a:chExt cx="2148430" cy="854360"/>
          </a:xfrm>
        </p:grpSpPr>
        <p:sp>
          <p:nvSpPr>
            <p:cNvPr id="10" name="9 Rectángulo redondeado"/>
            <p:cNvSpPr/>
            <p:nvPr/>
          </p:nvSpPr>
          <p:spPr>
            <a:xfrm>
              <a:off x="677610" y="2293009"/>
              <a:ext cx="2148430" cy="854360"/>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10 Rectángulo"/>
            <p:cNvSpPr/>
            <p:nvPr/>
          </p:nvSpPr>
          <p:spPr>
            <a:xfrm>
              <a:off x="702633" y="2318032"/>
              <a:ext cx="2098384" cy="80431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es-CO" sz="2600" kern="1200" dirty="0" smtClean="0"/>
                <a:t>Información</a:t>
              </a:r>
              <a:endParaRPr lang="es-CO" sz="2600" kern="1200" dirty="0"/>
            </a:p>
          </p:txBody>
        </p:sp>
      </p:grpSp>
      <p:sp>
        <p:nvSpPr>
          <p:cNvPr id="5" name="4 Rectángulo redondeado"/>
          <p:cNvSpPr/>
          <p:nvPr/>
        </p:nvSpPr>
        <p:spPr>
          <a:xfrm>
            <a:off x="202745" y="2232557"/>
            <a:ext cx="3407229" cy="2024743"/>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lnSpc>
                <a:spcPct val="90000"/>
              </a:lnSpc>
              <a:spcBef>
                <a:spcPct val="20000"/>
              </a:spcBef>
              <a:defRPr/>
            </a:pPr>
            <a:r>
              <a:rPr lang="es-CO" sz="2500" dirty="0">
                <a:solidFill>
                  <a:schemeClr val="bg1"/>
                </a:solidFill>
                <a:latin typeface="Tahoma" pitchFamily="34" charset="0"/>
                <a:cs typeface="Tahoma" pitchFamily="34" charset="0"/>
              </a:rPr>
              <a:t>Objetivo. </a:t>
            </a:r>
          </a:p>
          <a:p>
            <a:pPr algn="ctr">
              <a:lnSpc>
                <a:spcPct val="90000"/>
              </a:lnSpc>
              <a:spcBef>
                <a:spcPct val="20000"/>
              </a:spcBef>
              <a:defRPr/>
            </a:pPr>
            <a:r>
              <a:rPr lang="es-CO" sz="2500" dirty="0">
                <a:solidFill>
                  <a:schemeClr val="bg1"/>
                </a:solidFill>
                <a:latin typeface="Tahoma" pitchFamily="34" charset="0"/>
                <a:cs typeface="Tahoma" pitchFamily="34" charset="0"/>
              </a:rPr>
              <a:t>Mejorar atributos de la INFORMACIÓN que se entrega a los </a:t>
            </a:r>
            <a:r>
              <a:rPr lang="es-CO" sz="2500" dirty="0" smtClean="0">
                <a:solidFill>
                  <a:schemeClr val="bg1"/>
                </a:solidFill>
                <a:latin typeface="Tahoma" pitchFamily="34" charset="0"/>
                <a:cs typeface="Tahoma" pitchFamily="34" charset="0"/>
              </a:rPr>
              <a:t>ciudadanos</a:t>
            </a:r>
            <a:endParaRPr lang="es-CO" sz="2500" dirty="0"/>
          </a:p>
        </p:txBody>
      </p:sp>
      <p:pic>
        <p:nvPicPr>
          <p:cNvPr id="1029" name="Picture 5" descr="Copia de rendicion_v003_organiza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44954" y="961361"/>
            <a:ext cx="888160" cy="589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18 Diagrama"/>
          <p:cNvGraphicFramePr/>
          <p:nvPr>
            <p:extLst>
              <p:ext uri="{D42A27DB-BD31-4B8C-83A1-F6EECF244321}">
                <p14:modId xmlns:p14="http://schemas.microsoft.com/office/powerpoint/2010/main" val="789199840"/>
              </p:ext>
            </p:extLst>
          </p:nvPr>
        </p:nvGraphicFramePr>
        <p:xfrm>
          <a:off x="345232" y="4509120"/>
          <a:ext cx="7611144" cy="2016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3026049"/>
      </p:ext>
    </p:extLst>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658862"/>
            <a:ext cx="8712968" cy="5956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1803871"/>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0719" y="1172879"/>
            <a:ext cx="8764974" cy="596559"/>
          </a:xfrm>
          <a:solidFill>
            <a:schemeClr val="accent1"/>
          </a:solidFill>
        </p:spPr>
        <p:txBody>
          <a:bodyPr>
            <a:normAutofit/>
          </a:bodyPr>
          <a:lstStyle/>
          <a:p>
            <a:r>
              <a:rPr lang="es-CO" sz="2200" b="1" dirty="0" smtClean="0">
                <a:solidFill>
                  <a:schemeClr val="accent6">
                    <a:lumMod val="50000"/>
                  </a:schemeClr>
                </a:solidFill>
              </a:rPr>
              <a:t>DISEÑAR ACCIONES DE DIÁLOGO</a:t>
            </a:r>
            <a:endParaRPr lang="es-CO" sz="2200" b="1" dirty="0">
              <a:solidFill>
                <a:schemeClr val="accent6">
                  <a:lumMod val="50000"/>
                </a:schemeClr>
              </a:solidFill>
            </a:endParaRPr>
          </a:p>
        </p:txBody>
      </p:sp>
      <p:sp>
        <p:nvSpPr>
          <p:cNvPr id="5" name="4 Rectángulo redondeado"/>
          <p:cNvSpPr/>
          <p:nvPr/>
        </p:nvSpPr>
        <p:spPr>
          <a:xfrm>
            <a:off x="202745" y="2173966"/>
            <a:ext cx="3407229" cy="2024743"/>
          </a:xfrm>
          <a:prstGeom prst="roundRect">
            <a:avLst/>
          </a:prstGeom>
          <a:solidFill>
            <a:schemeClr val="accent4">
              <a:lumMod val="7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lnSpc>
                <a:spcPct val="90000"/>
              </a:lnSpc>
              <a:spcBef>
                <a:spcPct val="20000"/>
              </a:spcBef>
              <a:defRPr/>
            </a:pPr>
            <a:r>
              <a:rPr lang="es-CO" sz="2400" dirty="0">
                <a:solidFill>
                  <a:schemeClr val="bg1"/>
                </a:solidFill>
                <a:latin typeface="Tahoma" pitchFamily="34" charset="0"/>
                <a:cs typeface="Tahoma" pitchFamily="34" charset="0"/>
              </a:rPr>
              <a:t>Objetivo. </a:t>
            </a:r>
          </a:p>
          <a:p>
            <a:pPr algn="ctr">
              <a:lnSpc>
                <a:spcPct val="90000"/>
              </a:lnSpc>
              <a:spcBef>
                <a:spcPct val="20000"/>
              </a:spcBef>
              <a:defRPr/>
            </a:pPr>
            <a:r>
              <a:rPr lang="es-CO" sz="2400" dirty="0" smtClean="0">
                <a:solidFill>
                  <a:schemeClr val="bg1"/>
                </a:solidFill>
                <a:latin typeface="Tahoma" pitchFamily="34" charset="0"/>
                <a:cs typeface="Tahoma" pitchFamily="34" charset="0"/>
              </a:rPr>
              <a:t>Fomentar </a:t>
            </a:r>
            <a:r>
              <a:rPr lang="es-CO" sz="2400" dirty="0">
                <a:solidFill>
                  <a:schemeClr val="bg1"/>
                </a:solidFill>
                <a:latin typeface="Tahoma" pitchFamily="34" charset="0"/>
                <a:cs typeface="Tahoma" pitchFamily="34" charset="0"/>
              </a:rPr>
              <a:t>el </a:t>
            </a:r>
            <a:r>
              <a:rPr lang="es-CO" sz="2400" dirty="0" smtClean="0">
                <a:solidFill>
                  <a:schemeClr val="bg1"/>
                </a:solidFill>
                <a:latin typeface="Tahoma" pitchFamily="34" charset="0"/>
                <a:cs typeface="Tahoma" pitchFamily="34" charset="0"/>
              </a:rPr>
              <a:t>DIÁLOGO </a:t>
            </a:r>
            <a:r>
              <a:rPr lang="es-CO" sz="2400" dirty="0">
                <a:solidFill>
                  <a:schemeClr val="bg1"/>
                </a:solidFill>
                <a:latin typeface="Tahoma" pitchFamily="34" charset="0"/>
                <a:cs typeface="Tahoma" pitchFamily="34" charset="0"/>
              </a:rPr>
              <a:t>y la retroalimentación entre entidades y </a:t>
            </a:r>
            <a:r>
              <a:rPr lang="es-CO" sz="2400" dirty="0" smtClean="0">
                <a:solidFill>
                  <a:schemeClr val="bg1"/>
                </a:solidFill>
                <a:latin typeface="Tahoma" pitchFamily="34" charset="0"/>
                <a:cs typeface="Tahoma" pitchFamily="34" charset="0"/>
              </a:rPr>
              <a:t>ciudadanía</a:t>
            </a:r>
            <a:endParaRPr lang="es-CO" sz="2400" dirty="0">
              <a:solidFill>
                <a:schemeClr val="bg1"/>
              </a:solidFill>
              <a:latin typeface="Tahoma" pitchFamily="34" charset="0"/>
              <a:cs typeface="Tahoma" pitchFamily="34" charset="0"/>
            </a:endParaRPr>
          </a:p>
        </p:txBody>
      </p:sp>
      <p:graphicFrame>
        <p:nvGraphicFramePr>
          <p:cNvPr id="19" name="18 Diagrama"/>
          <p:cNvGraphicFramePr/>
          <p:nvPr>
            <p:extLst>
              <p:ext uri="{D42A27DB-BD31-4B8C-83A1-F6EECF244321}">
                <p14:modId xmlns:p14="http://schemas.microsoft.com/office/powerpoint/2010/main" val="1886334392"/>
              </p:ext>
            </p:extLst>
          </p:nvPr>
        </p:nvGraphicFramePr>
        <p:xfrm>
          <a:off x="-1" y="4452257"/>
          <a:ext cx="9002487" cy="19594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13 Grupo"/>
          <p:cNvGrpSpPr/>
          <p:nvPr/>
        </p:nvGrpSpPr>
        <p:grpSpPr>
          <a:xfrm>
            <a:off x="3995936" y="1871784"/>
            <a:ext cx="4248472" cy="2781352"/>
            <a:chOff x="3003744" y="1382907"/>
            <a:chExt cx="2811932" cy="2458918"/>
          </a:xfrm>
        </p:grpSpPr>
        <p:sp>
          <p:nvSpPr>
            <p:cNvPr id="15" name="14 Rectángulo redondeado"/>
            <p:cNvSpPr/>
            <p:nvPr/>
          </p:nvSpPr>
          <p:spPr>
            <a:xfrm>
              <a:off x="3003744" y="1382907"/>
              <a:ext cx="2416984" cy="2458918"/>
            </a:xfrm>
            <a:prstGeom prst="roundRect">
              <a:avLst>
                <a:gd name="adj" fmla="val 10000"/>
              </a:avLst>
            </a:prstGeom>
            <a:ln>
              <a:solidFill>
                <a:schemeClr val="accent4">
                  <a:lumMod val="75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15 Rectángulo"/>
            <p:cNvSpPr/>
            <p:nvPr/>
          </p:nvSpPr>
          <p:spPr>
            <a:xfrm>
              <a:off x="3121928" y="1757413"/>
              <a:ext cx="2693748" cy="189935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3825" tIns="123825" rIns="123825" bIns="123825" numCol="1" spcCol="1270" anchor="t" anchorCtr="0">
              <a:noAutofit/>
            </a:bodyPr>
            <a:lstStyle/>
            <a:p>
              <a:pPr marL="114300" lvl="1" indent="-114300" defTabSz="666750">
                <a:lnSpc>
                  <a:spcPct val="90000"/>
                </a:lnSpc>
                <a:spcBef>
                  <a:spcPct val="0"/>
                </a:spcBef>
                <a:spcAft>
                  <a:spcPct val="15000"/>
                </a:spcAft>
                <a:buChar char="••"/>
              </a:pPr>
              <a:r>
                <a:rPr lang="es-CO" sz="1700" dirty="0"/>
                <a:t> Escuchar los puntos de vista </a:t>
              </a:r>
              <a:r>
                <a:rPr lang="es-CO" sz="1700" dirty="0" smtClean="0"/>
                <a:t>ciudadanos.</a:t>
              </a:r>
            </a:p>
            <a:p>
              <a:pPr marL="114300" lvl="1" indent="-114300" defTabSz="666750">
                <a:lnSpc>
                  <a:spcPct val="90000"/>
                </a:lnSpc>
                <a:spcBef>
                  <a:spcPct val="0"/>
                </a:spcBef>
                <a:spcAft>
                  <a:spcPct val="15000"/>
                </a:spcAft>
                <a:buChar char="••"/>
              </a:pPr>
              <a:r>
                <a:rPr lang="es-CO" sz="1700" dirty="0" smtClean="0"/>
                <a:t>Responder </a:t>
              </a:r>
              <a:r>
                <a:rPr lang="es-CO" sz="1700" dirty="0"/>
                <a:t>las </a:t>
              </a:r>
              <a:r>
                <a:rPr lang="es-CO" sz="1700" dirty="0" smtClean="0"/>
                <a:t>preguntas.</a:t>
              </a:r>
            </a:p>
            <a:p>
              <a:pPr marL="114300" lvl="1" indent="-114300" defTabSz="666750">
                <a:lnSpc>
                  <a:spcPct val="90000"/>
                </a:lnSpc>
                <a:spcBef>
                  <a:spcPct val="0"/>
                </a:spcBef>
                <a:spcAft>
                  <a:spcPct val="15000"/>
                </a:spcAft>
                <a:buChar char="••"/>
              </a:pPr>
              <a:r>
                <a:rPr lang="es-CO" sz="1700" dirty="0" smtClean="0"/>
                <a:t>Brindar </a:t>
              </a:r>
              <a:r>
                <a:rPr lang="es-CO" sz="1700" dirty="0"/>
                <a:t>explicaciones sobre </a:t>
              </a:r>
              <a:r>
                <a:rPr lang="es-CO" sz="1700" dirty="0" smtClean="0"/>
                <a:t>decisiones.</a:t>
              </a:r>
              <a:endParaRPr lang="es-CO" sz="1700" dirty="0"/>
            </a:p>
            <a:p>
              <a:pPr marL="114300" lvl="1" indent="-114300" defTabSz="666750">
                <a:lnSpc>
                  <a:spcPct val="90000"/>
                </a:lnSpc>
                <a:spcBef>
                  <a:spcPct val="0"/>
                </a:spcBef>
                <a:spcAft>
                  <a:spcPct val="15000"/>
                </a:spcAft>
                <a:buChar char="••"/>
              </a:pPr>
              <a:r>
                <a:rPr lang="es-CO" sz="1700" dirty="0"/>
                <a:t> </a:t>
              </a:r>
              <a:r>
                <a:rPr lang="es-ES_tradnl" sz="1700" kern="1200" dirty="0" smtClean="0"/>
                <a:t>Justificación de las acciones</a:t>
              </a:r>
              <a:r>
                <a:rPr lang="es-ES_tradnl" sz="1700" dirty="0"/>
                <a:t>.</a:t>
              </a:r>
              <a:endParaRPr lang="es-CO" sz="1700" kern="1200" dirty="0"/>
            </a:p>
            <a:p>
              <a:pPr marL="114300" lvl="1" indent="-114300" algn="l" defTabSz="666750">
                <a:lnSpc>
                  <a:spcPct val="90000"/>
                </a:lnSpc>
                <a:spcBef>
                  <a:spcPct val="0"/>
                </a:spcBef>
                <a:spcAft>
                  <a:spcPct val="15000"/>
                </a:spcAft>
                <a:buChar char="••"/>
              </a:pPr>
              <a:r>
                <a:rPr lang="es-ES_tradnl" sz="1700" kern="1200" dirty="0" smtClean="0"/>
                <a:t>Presentar diagnósticos e interpretaciones.</a:t>
              </a:r>
              <a:endParaRPr lang="es-CO" sz="1700" kern="1200" dirty="0"/>
            </a:p>
          </p:txBody>
        </p:sp>
      </p:grpSp>
      <p:grpSp>
        <p:nvGrpSpPr>
          <p:cNvPr id="17" name="16 Grupo"/>
          <p:cNvGrpSpPr/>
          <p:nvPr/>
        </p:nvGrpSpPr>
        <p:grpSpPr>
          <a:xfrm>
            <a:off x="7170193" y="1821739"/>
            <a:ext cx="2148430" cy="671157"/>
            <a:chOff x="3858139" y="508726"/>
            <a:chExt cx="2148430" cy="854360"/>
          </a:xfrm>
          <a:solidFill>
            <a:schemeClr val="accent4">
              <a:lumMod val="75000"/>
            </a:schemeClr>
          </a:solidFill>
        </p:grpSpPr>
        <p:sp>
          <p:nvSpPr>
            <p:cNvPr id="18" name="17 Rectángulo redondeado"/>
            <p:cNvSpPr/>
            <p:nvPr/>
          </p:nvSpPr>
          <p:spPr>
            <a:xfrm>
              <a:off x="3858139" y="508726"/>
              <a:ext cx="2148430" cy="854360"/>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19 Rectángulo"/>
            <p:cNvSpPr/>
            <p:nvPr/>
          </p:nvSpPr>
          <p:spPr>
            <a:xfrm>
              <a:off x="3883162" y="533749"/>
              <a:ext cx="2098384" cy="80431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es-CO" sz="2600" kern="1200" dirty="0" smtClean="0"/>
                <a:t>Diálogo</a:t>
              </a:r>
              <a:endParaRPr lang="es-CO" sz="2600" kern="1200" dirty="0"/>
            </a:p>
          </p:txBody>
        </p:sp>
      </p:grpSp>
    </p:spTree>
    <p:extLst>
      <p:ext uri="{BB962C8B-B14F-4D97-AF65-F5344CB8AC3E}">
        <p14:creationId xmlns:p14="http://schemas.microsoft.com/office/powerpoint/2010/main" val="2512718296"/>
      </p:ext>
    </p:extLst>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69058" y="2132856"/>
            <a:ext cx="2198686" cy="1323439"/>
          </a:xfrm>
          <a:prstGeom prst="rect">
            <a:avLst/>
          </a:prstGeom>
          <a:noFill/>
        </p:spPr>
        <p:txBody>
          <a:bodyPr wrap="square" rtlCol="0">
            <a:spAutoFit/>
          </a:bodyPr>
          <a:lstStyle/>
          <a:p>
            <a:r>
              <a:rPr lang="es-CO" sz="2000" dirty="0">
                <a:solidFill>
                  <a:srgbClr val="0070C0"/>
                </a:solidFill>
              </a:rPr>
              <a:t>I</a:t>
            </a:r>
            <a:r>
              <a:rPr lang="es-CO" sz="2000" dirty="0" smtClean="0">
                <a:solidFill>
                  <a:srgbClr val="0070C0"/>
                </a:solidFill>
              </a:rPr>
              <a:t>ntercambiar información, explicaciones, y propuestas</a:t>
            </a:r>
            <a:endParaRPr lang="en-US" sz="2000" dirty="0">
              <a:solidFill>
                <a:srgbClr val="0070C0"/>
              </a:solidFill>
            </a:endParaRPr>
          </a:p>
        </p:txBody>
      </p:sp>
      <p:sp>
        <p:nvSpPr>
          <p:cNvPr id="10" name="9 CuadroTexto"/>
          <p:cNvSpPr txBox="1"/>
          <p:nvPr/>
        </p:nvSpPr>
        <p:spPr>
          <a:xfrm>
            <a:off x="6948263" y="2465312"/>
            <a:ext cx="2195737" cy="2554545"/>
          </a:xfrm>
          <a:prstGeom prst="rect">
            <a:avLst/>
          </a:prstGeom>
          <a:noFill/>
        </p:spPr>
        <p:txBody>
          <a:bodyPr wrap="square" rtlCol="0">
            <a:spAutoFit/>
          </a:bodyPr>
          <a:lstStyle/>
          <a:p>
            <a:pPr marL="285750" indent="-285750">
              <a:buFont typeface="Arial" panose="020B0604020202020204" pitchFamily="34" charset="0"/>
              <a:buChar char="•"/>
            </a:pPr>
            <a:r>
              <a:rPr lang="es-CO" sz="2000" dirty="0" smtClean="0">
                <a:solidFill>
                  <a:srgbClr val="0033CC"/>
                </a:solidFill>
              </a:rPr>
              <a:t>Participación Ciudadana</a:t>
            </a:r>
          </a:p>
          <a:p>
            <a:pPr marL="285750" indent="-285750">
              <a:buFont typeface="Arial" panose="020B0604020202020204" pitchFamily="34" charset="0"/>
              <a:buChar char="•"/>
            </a:pPr>
            <a:r>
              <a:rPr lang="es-CO" sz="2000" dirty="0" smtClean="0">
                <a:solidFill>
                  <a:srgbClr val="0033CC"/>
                </a:solidFill>
              </a:rPr>
              <a:t>Veedurías</a:t>
            </a:r>
          </a:p>
          <a:p>
            <a:pPr marL="285750" indent="-285750">
              <a:buFont typeface="Arial" panose="020B0604020202020204" pitchFamily="34" charset="0"/>
              <a:buChar char="•"/>
            </a:pPr>
            <a:r>
              <a:rPr lang="es-CO" sz="1900" dirty="0" smtClean="0">
                <a:solidFill>
                  <a:srgbClr val="0033CC"/>
                </a:solidFill>
              </a:rPr>
              <a:t>Organizaciones de jóvenes</a:t>
            </a:r>
          </a:p>
          <a:p>
            <a:pPr marL="285750" indent="-285750">
              <a:buFont typeface="Arial" panose="020B0604020202020204" pitchFamily="34" charset="0"/>
              <a:buChar char="•"/>
            </a:pPr>
            <a:r>
              <a:rPr lang="en-US" sz="1900" dirty="0" err="1" smtClean="0">
                <a:solidFill>
                  <a:srgbClr val="0033CC"/>
                </a:solidFill>
              </a:rPr>
              <a:t>Organizaciones</a:t>
            </a:r>
            <a:r>
              <a:rPr lang="en-US" sz="1900" dirty="0" smtClean="0">
                <a:solidFill>
                  <a:srgbClr val="0033CC"/>
                </a:solidFill>
              </a:rPr>
              <a:t> de la </a:t>
            </a:r>
            <a:r>
              <a:rPr lang="en-US" sz="1900" dirty="0" err="1" smtClean="0">
                <a:solidFill>
                  <a:srgbClr val="0033CC"/>
                </a:solidFill>
              </a:rPr>
              <a:t>sociedad</a:t>
            </a:r>
            <a:r>
              <a:rPr lang="en-US" sz="1900" dirty="0" smtClean="0">
                <a:solidFill>
                  <a:srgbClr val="0033CC"/>
                </a:solidFill>
              </a:rPr>
              <a:t> civil</a:t>
            </a:r>
            <a:endParaRPr lang="en-US" sz="1900" dirty="0">
              <a:solidFill>
                <a:srgbClr val="0033CC"/>
              </a:solidFill>
            </a:endParaRPr>
          </a:p>
        </p:txBody>
      </p:sp>
      <p:sp>
        <p:nvSpPr>
          <p:cNvPr id="16" name="Rectángulo 1"/>
          <p:cNvSpPr/>
          <p:nvPr/>
        </p:nvSpPr>
        <p:spPr>
          <a:xfrm>
            <a:off x="281076" y="1196752"/>
            <a:ext cx="8683411" cy="576064"/>
          </a:xfrm>
          <a:prstGeom prst="rect">
            <a:avLst/>
          </a:prstGeom>
          <a:solidFill>
            <a:schemeClr val="accent1"/>
          </a:solidFill>
          <a:ln>
            <a:miter lim="800000"/>
            <a:headEnd/>
            <a:tailEnd/>
          </a:ln>
        </p:spPr>
        <p:txBody>
          <a:bodyPr vert="horz" wrap="square" lIns="91435" tIns="45717" rIns="91435" bIns="45717" numCol="1" rtlCol="0" anchor="t" anchorCtr="0" compatLnSpc="1">
            <a:prstTxWarp prst="textNoShape">
              <a:avLst/>
            </a:prstTxWarp>
            <a:noAutofit/>
          </a:bodyPr>
          <a:lstStyle/>
          <a:p>
            <a:pPr algn="ctr" defTabSz="457175">
              <a:lnSpc>
                <a:spcPct val="80000"/>
              </a:lnSpc>
            </a:pPr>
            <a:r>
              <a:rPr lang="es-CO" sz="2800" b="1" dirty="0" smtClean="0"/>
              <a:t>¿ Con quienes debo dialogar?</a:t>
            </a:r>
            <a:endParaRPr lang="es-CO" sz="2800" b="1" dirty="0"/>
          </a:p>
        </p:txBody>
      </p:sp>
      <p:graphicFrame>
        <p:nvGraphicFramePr>
          <p:cNvPr id="4" name="3 Diagrama"/>
          <p:cNvGraphicFramePr/>
          <p:nvPr>
            <p:extLst>
              <p:ext uri="{D42A27DB-BD31-4B8C-83A1-F6EECF244321}">
                <p14:modId xmlns:p14="http://schemas.microsoft.com/office/powerpoint/2010/main" val="2080168594"/>
              </p:ext>
            </p:extLst>
          </p:nvPr>
        </p:nvGraphicFramePr>
        <p:xfrm>
          <a:off x="2195736" y="1916832"/>
          <a:ext cx="4896543" cy="41764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Rectángulo"/>
          <p:cNvSpPr/>
          <p:nvPr/>
        </p:nvSpPr>
        <p:spPr>
          <a:xfrm>
            <a:off x="334395" y="6172815"/>
            <a:ext cx="8630091" cy="369332"/>
          </a:xfrm>
          <a:prstGeom prst="rect">
            <a:avLst/>
          </a:prstGeom>
        </p:spPr>
        <p:txBody>
          <a:bodyPr wrap="square">
            <a:spAutoFit/>
          </a:bodyPr>
          <a:lstStyle/>
          <a:p>
            <a:pPr lvl="0" algn="ctr"/>
            <a:r>
              <a:rPr lang="es-CO" b="1" dirty="0" smtClean="0">
                <a:solidFill>
                  <a:srgbClr val="0033CC"/>
                </a:solidFill>
              </a:rPr>
              <a:t>Encuentros estratégicos con distintos actores</a:t>
            </a:r>
            <a:endParaRPr lang="es-CO" b="1" dirty="0">
              <a:solidFill>
                <a:srgbClr val="0033CC"/>
              </a:solidFill>
            </a:endParaRPr>
          </a:p>
        </p:txBody>
      </p:sp>
      <p:sp>
        <p:nvSpPr>
          <p:cNvPr id="8" name="7 CuadroTexto"/>
          <p:cNvSpPr txBox="1"/>
          <p:nvPr/>
        </p:nvSpPr>
        <p:spPr>
          <a:xfrm>
            <a:off x="69057" y="3933056"/>
            <a:ext cx="2342703" cy="2554545"/>
          </a:xfrm>
          <a:prstGeom prst="rect">
            <a:avLst/>
          </a:prstGeom>
          <a:noFill/>
        </p:spPr>
        <p:txBody>
          <a:bodyPr wrap="square" rtlCol="0">
            <a:spAutoFit/>
          </a:bodyPr>
          <a:lstStyle/>
          <a:p>
            <a:pPr marL="285750" indent="-285750">
              <a:buFont typeface="Arial" panose="020B0604020202020204" pitchFamily="34" charset="0"/>
              <a:buChar char="•"/>
            </a:pPr>
            <a:r>
              <a:rPr lang="es-CO" sz="2000" dirty="0" smtClean="0">
                <a:solidFill>
                  <a:srgbClr val="0033CC"/>
                </a:solidFill>
              </a:rPr>
              <a:t>Participación Ciudadana</a:t>
            </a:r>
          </a:p>
          <a:p>
            <a:pPr marL="285750" indent="-285750">
              <a:buFont typeface="Arial" panose="020B0604020202020204" pitchFamily="34" charset="0"/>
              <a:buChar char="•"/>
            </a:pPr>
            <a:r>
              <a:rPr lang="es-CO" sz="2000" dirty="0" smtClean="0">
                <a:solidFill>
                  <a:srgbClr val="0033CC"/>
                </a:solidFill>
              </a:rPr>
              <a:t>Veedurías</a:t>
            </a:r>
          </a:p>
          <a:p>
            <a:pPr marL="285750" indent="-285750">
              <a:buFont typeface="Arial" panose="020B0604020202020204" pitchFamily="34" charset="0"/>
              <a:buChar char="•"/>
            </a:pPr>
            <a:r>
              <a:rPr lang="es-CO" sz="2000" dirty="0" smtClean="0">
                <a:solidFill>
                  <a:srgbClr val="0033CC"/>
                </a:solidFill>
              </a:rPr>
              <a:t>Organizaciones de jóvenes</a:t>
            </a:r>
          </a:p>
          <a:p>
            <a:pPr marL="285750" indent="-285750">
              <a:buFont typeface="Arial" panose="020B0604020202020204" pitchFamily="34" charset="0"/>
              <a:buChar char="•"/>
            </a:pPr>
            <a:r>
              <a:rPr lang="en-US" sz="2000" dirty="0" err="1" smtClean="0">
                <a:solidFill>
                  <a:srgbClr val="0033CC"/>
                </a:solidFill>
              </a:rPr>
              <a:t>Organizaciones</a:t>
            </a:r>
            <a:r>
              <a:rPr lang="en-US" sz="2000" dirty="0" smtClean="0">
                <a:solidFill>
                  <a:srgbClr val="0033CC"/>
                </a:solidFill>
              </a:rPr>
              <a:t> de la </a:t>
            </a:r>
            <a:r>
              <a:rPr lang="en-US" sz="2000" dirty="0" err="1" smtClean="0">
                <a:solidFill>
                  <a:srgbClr val="0033CC"/>
                </a:solidFill>
              </a:rPr>
              <a:t>sociedad</a:t>
            </a:r>
            <a:r>
              <a:rPr lang="en-US" sz="2000" dirty="0" smtClean="0">
                <a:solidFill>
                  <a:srgbClr val="0033CC"/>
                </a:solidFill>
              </a:rPr>
              <a:t> civil</a:t>
            </a:r>
            <a:endParaRPr lang="en-US" sz="2000" dirty="0">
              <a:solidFill>
                <a:srgbClr val="0033CC"/>
              </a:solidFill>
            </a:endParaRPr>
          </a:p>
        </p:txBody>
      </p:sp>
    </p:spTree>
    <p:extLst>
      <p:ext uri="{BB962C8B-B14F-4D97-AF65-F5344CB8AC3E}">
        <p14:creationId xmlns:p14="http://schemas.microsoft.com/office/powerpoint/2010/main" val="4092038230"/>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4" y="1340768"/>
            <a:ext cx="3898776" cy="4785544"/>
          </a:xfrm>
          <a:solidFill>
            <a:schemeClr val="accent5">
              <a:lumMod val="90000"/>
            </a:schemeClr>
          </a:solidFill>
        </p:spPr>
        <p:txBody>
          <a:bodyPr anchor="ctr"/>
          <a:lstStyle/>
          <a:p>
            <a:pPr marL="0" indent="0" algn="ctr">
              <a:buNone/>
            </a:pPr>
            <a:r>
              <a:rPr lang="es-CO" sz="4000" b="1" dirty="0" smtClean="0">
                <a:solidFill>
                  <a:srgbClr val="0617BA"/>
                </a:solidFill>
              </a:rPr>
              <a:t>Rendición de cuentas</a:t>
            </a:r>
          </a:p>
          <a:p>
            <a:pPr marL="0" indent="0" algn="ctr">
              <a:buNone/>
            </a:pPr>
            <a:r>
              <a:rPr lang="es-CO" sz="4000" b="1" dirty="0" smtClean="0"/>
              <a:t>Vs</a:t>
            </a:r>
          </a:p>
          <a:p>
            <a:pPr marL="0" indent="0" algn="ctr">
              <a:buNone/>
            </a:pPr>
            <a:r>
              <a:rPr lang="es-CO" sz="4000" b="1" dirty="0" smtClean="0">
                <a:solidFill>
                  <a:srgbClr val="327E34"/>
                </a:solidFill>
              </a:rPr>
              <a:t>Transparencia</a:t>
            </a:r>
            <a:endParaRPr lang="es-CO" sz="4000" b="1" dirty="0">
              <a:solidFill>
                <a:srgbClr val="327E34"/>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340768"/>
            <a:ext cx="3361556" cy="2285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920736"/>
            <a:ext cx="2664296" cy="2013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5822591"/>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1205880"/>
            <a:ext cx="8729194" cy="566936"/>
          </a:xfrm>
          <a:solidFill>
            <a:schemeClr val="accent1"/>
          </a:solidFill>
        </p:spPr>
        <p:txBody>
          <a:bodyPr>
            <a:noAutofit/>
          </a:bodyPr>
          <a:lstStyle/>
          <a:p>
            <a:r>
              <a:rPr lang="es-CO" sz="3600" b="1" dirty="0" smtClean="0">
                <a:solidFill>
                  <a:schemeClr val="accent6">
                    <a:lumMod val="50000"/>
                  </a:schemeClr>
                </a:solidFill>
              </a:rPr>
              <a:t>DISEÑAR ACCIONES DE INCENTIVOS</a:t>
            </a:r>
            <a:endParaRPr lang="es-CO" sz="3600" b="1" dirty="0">
              <a:solidFill>
                <a:schemeClr val="accent6">
                  <a:lumMod val="50000"/>
                </a:schemeClr>
              </a:solidFill>
            </a:endParaRPr>
          </a:p>
        </p:txBody>
      </p:sp>
      <p:sp>
        <p:nvSpPr>
          <p:cNvPr id="5" name="4 Rectángulo redondeado"/>
          <p:cNvSpPr/>
          <p:nvPr/>
        </p:nvSpPr>
        <p:spPr>
          <a:xfrm>
            <a:off x="251520" y="2241167"/>
            <a:ext cx="4032448" cy="2024743"/>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lnSpc>
                <a:spcPct val="90000"/>
              </a:lnSpc>
              <a:spcBef>
                <a:spcPct val="20000"/>
              </a:spcBef>
              <a:defRPr/>
            </a:pPr>
            <a:r>
              <a:rPr lang="es-CO" sz="2400" b="1" dirty="0">
                <a:solidFill>
                  <a:schemeClr val="bg1"/>
                </a:solidFill>
                <a:latin typeface="Tahoma" pitchFamily="34" charset="0"/>
                <a:cs typeface="Tahoma" pitchFamily="34" charset="0"/>
              </a:rPr>
              <a:t>Objetivo. </a:t>
            </a:r>
          </a:p>
          <a:p>
            <a:pPr algn="ctr">
              <a:lnSpc>
                <a:spcPct val="90000"/>
              </a:lnSpc>
              <a:spcBef>
                <a:spcPct val="20000"/>
              </a:spcBef>
              <a:defRPr/>
            </a:pPr>
            <a:r>
              <a:rPr lang="es-CO" sz="2400" b="1" dirty="0">
                <a:solidFill>
                  <a:schemeClr val="bg1"/>
                </a:solidFill>
                <a:latin typeface="Tahoma" pitchFamily="34" charset="0"/>
                <a:cs typeface="Tahoma" pitchFamily="34" charset="0"/>
              </a:rPr>
              <a:t>G</a:t>
            </a:r>
            <a:r>
              <a:rPr lang="es-CO" sz="2400" b="1" dirty="0" smtClean="0">
                <a:solidFill>
                  <a:schemeClr val="bg1"/>
                </a:solidFill>
                <a:latin typeface="Tahoma" pitchFamily="34" charset="0"/>
                <a:cs typeface="Tahoma" pitchFamily="34" charset="0"/>
              </a:rPr>
              <a:t>enerar INCENTIVOS </a:t>
            </a:r>
            <a:r>
              <a:rPr lang="es-CO" sz="2400" b="1" dirty="0">
                <a:solidFill>
                  <a:schemeClr val="bg1"/>
                </a:solidFill>
                <a:latin typeface="Tahoma" pitchFamily="34" charset="0"/>
                <a:cs typeface="Tahoma" pitchFamily="34" charset="0"/>
              </a:rPr>
              <a:t>para rendir cuentas y pedir cuentas</a:t>
            </a:r>
          </a:p>
          <a:p>
            <a:pPr algn="ctr"/>
            <a:endParaRPr lang="es-CO" b="1" dirty="0"/>
          </a:p>
        </p:txBody>
      </p:sp>
      <p:graphicFrame>
        <p:nvGraphicFramePr>
          <p:cNvPr id="19" name="18 Diagrama"/>
          <p:cNvGraphicFramePr/>
          <p:nvPr>
            <p:extLst>
              <p:ext uri="{D42A27DB-BD31-4B8C-83A1-F6EECF244321}">
                <p14:modId xmlns:p14="http://schemas.microsoft.com/office/powerpoint/2010/main" val="3765347591"/>
              </p:ext>
            </p:extLst>
          </p:nvPr>
        </p:nvGraphicFramePr>
        <p:xfrm>
          <a:off x="0" y="4725700"/>
          <a:ext cx="7641771" cy="18716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 name="13 Grupo"/>
          <p:cNvGrpSpPr/>
          <p:nvPr/>
        </p:nvGrpSpPr>
        <p:grpSpPr>
          <a:xfrm>
            <a:off x="4745992" y="2073704"/>
            <a:ext cx="3642431" cy="2596419"/>
            <a:chOff x="6262183" y="936955"/>
            <a:chExt cx="2416984" cy="2232249"/>
          </a:xfrm>
        </p:grpSpPr>
        <p:sp>
          <p:nvSpPr>
            <p:cNvPr id="15" name="14 Rectángulo redondeado"/>
            <p:cNvSpPr/>
            <p:nvPr/>
          </p:nvSpPr>
          <p:spPr>
            <a:xfrm>
              <a:off x="6262183" y="936955"/>
              <a:ext cx="2416984" cy="2232249"/>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15 Rectángulo"/>
            <p:cNvSpPr/>
            <p:nvPr/>
          </p:nvSpPr>
          <p:spPr>
            <a:xfrm>
              <a:off x="6313553" y="988325"/>
              <a:ext cx="2314244" cy="192596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3825" tIns="123825" rIns="123825" bIns="123825" numCol="1" spcCol="1270" anchor="t" anchorCtr="0">
              <a:noAutofit/>
            </a:bodyPr>
            <a:lstStyle/>
            <a:p>
              <a:pPr marL="114300" lvl="1" indent="-114300" algn="l" defTabSz="666750">
                <a:lnSpc>
                  <a:spcPct val="90000"/>
                </a:lnSpc>
                <a:spcBef>
                  <a:spcPct val="0"/>
                </a:spcBef>
                <a:spcAft>
                  <a:spcPct val="15000"/>
                </a:spcAft>
                <a:buChar char="••"/>
              </a:pPr>
              <a:r>
                <a:rPr lang="es-ES_tradnl" sz="2000" kern="1200" dirty="0" smtClean="0"/>
                <a:t>Acciones que refuerzan los comportamientos de los servidores públicos.</a:t>
              </a:r>
              <a:endParaRPr lang="es-CO" sz="2000" kern="1200" dirty="0"/>
            </a:p>
            <a:p>
              <a:pPr marL="114300" lvl="1" indent="-114300" algn="l" defTabSz="666750">
                <a:lnSpc>
                  <a:spcPct val="90000"/>
                </a:lnSpc>
                <a:spcBef>
                  <a:spcPct val="0"/>
                </a:spcBef>
                <a:spcAft>
                  <a:spcPct val="15000"/>
                </a:spcAft>
                <a:buChar char="••"/>
              </a:pPr>
              <a:r>
                <a:rPr lang="es-ES_tradnl" sz="2000" kern="1200" dirty="0" smtClean="0"/>
                <a:t>Medios correctivos por las acciones de estímulo por el cumplimiento o de castigo por el mal desempeño.</a:t>
              </a:r>
              <a:endParaRPr lang="es-CO" sz="2000" kern="1200" dirty="0"/>
            </a:p>
          </p:txBody>
        </p:sp>
      </p:grpSp>
      <p:grpSp>
        <p:nvGrpSpPr>
          <p:cNvPr id="21" name="20 Grupo"/>
          <p:cNvGrpSpPr/>
          <p:nvPr/>
        </p:nvGrpSpPr>
        <p:grpSpPr>
          <a:xfrm>
            <a:off x="6496293" y="4868795"/>
            <a:ext cx="2677886" cy="1512026"/>
            <a:chOff x="755407" y="281143"/>
            <a:chExt cx="2897890" cy="1512026"/>
          </a:xfrm>
        </p:grpSpPr>
        <p:sp>
          <p:nvSpPr>
            <p:cNvPr id="22" name="21 Cheurón"/>
            <p:cNvSpPr/>
            <p:nvPr/>
          </p:nvSpPr>
          <p:spPr>
            <a:xfrm>
              <a:off x="755407" y="281143"/>
              <a:ext cx="2897890" cy="1511661"/>
            </a:xfrm>
            <a:prstGeom prst="chevron">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style>
            <a:lnRef idx="2">
              <a:scrgbClr r="0" g="0" b="0"/>
            </a:lnRef>
            <a:fillRef idx="1">
              <a:scrgbClr r="0" g="0" b="0"/>
            </a:fillRef>
            <a:effectRef idx="0">
              <a:scrgbClr r="0" g="0" b="0"/>
            </a:effectRef>
            <a:fontRef idx="minor">
              <a:schemeClr val="lt1"/>
            </a:fontRef>
          </p:style>
        </p:sp>
        <p:sp>
          <p:nvSpPr>
            <p:cNvPr id="23" name="Cheurón 4"/>
            <p:cNvSpPr/>
            <p:nvPr/>
          </p:nvSpPr>
          <p:spPr>
            <a:xfrm>
              <a:off x="1400358" y="281508"/>
              <a:ext cx="1870172" cy="15116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2860" tIns="11430" rIns="0" bIns="11430" numCol="1" spcCol="1270" anchor="ctr" anchorCtr="0">
              <a:noAutofit/>
            </a:bodyPr>
            <a:lstStyle/>
            <a:p>
              <a:pPr lvl="0" algn="ctr" defTabSz="800100">
                <a:lnSpc>
                  <a:spcPct val="90000"/>
                </a:lnSpc>
                <a:spcBef>
                  <a:spcPct val="0"/>
                </a:spcBef>
                <a:spcAft>
                  <a:spcPct val="35000"/>
                </a:spcAft>
              </a:pPr>
              <a:r>
                <a:rPr lang="es-AR" sz="1800" b="1" kern="1200" dirty="0" smtClean="0">
                  <a:solidFill>
                    <a:schemeClr val="tx1"/>
                  </a:solidFill>
                </a:rPr>
                <a:t>Publicar planes de mejoramiento institucional</a:t>
              </a:r>
              <a:endParaRPr lang="es-AR" sz="1800" b="1" kern="1200" dirty="0">
                <a:solidFill>
                  <a:schemeClr val="tx1"/>
                </a:solidFill>
                <a:latin typeface="Comic Sans MS" pitchFamily="66" charset="0"/>
              </a:endParaRPr>
            </a:p>
          </p:txBody>
        </p:sp>
      </p:grpSp>
    </p:spTree>
    <p:extLst>
      <p:ext uri="{BB962C8B-B14F-4D97-AF65-F5344CB8AC3E}">
        <p14:creationId xmlns:p14="http://schemas.microsoft.com/office/powerpoint/2010/main" val="1373358572"/>
      </p:ext>
    </p:extLst>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7 Grupo"/>
          <p:cNvGrpSpPr/>
          <p:nvPr/>
        </p:nvGrpSpPr>
        <p:grpSpPr>
          <a:xfrm>
            <a:off x="179512" y="1175533"/>
            <a:ext cx="8490143" cy="4916868"/>
            <a:chOff x="214755" y="5267353"/>
            <a:chExt cx="6018911" cy="3558222"/>
          </a:xfrm>
        </p:grpSpPr>
        <p:grpSp>
          <p:nvGrpSpPr>
            <p:cNvPr id="4" name="65 Grupo"/>
            <p:cNvGrpSpPr/>
            <p:nvPr/>
          </p:nvGrpSpPr>
          <p:grpSpPr>
            <a:xfrm>
              <a:off x="214755" y="5267353"/>
              <a:ext cx="6018911" cy="3558222"/>
              <a:chOff x="106479" y="4219151"/>
              <a:chExt cx="4861057" cy="2473223"/>
            </a:xfrm>
          </p:grpSpPr>
          <p:sp>
            <p:nvSpPr>
              <p:cNvPr id="49" name="48 Rectángulo"/>
              <p:cNvSpPr/>
              <p:nvPr/>
            </p:nvSpPr>
            <p:spPr>
              <a:xfrm>
                <a:off x="107504" y="4349284"/>
                <a:ext cx="4860032" cy="2343090"/>
              </a:xfrm>
              <a:prstGeom prst="rect">
                <a:avLst/>
              </a:prstGeom>
              <a:ln w="76200"/>
            </p:spPr>
            <p:style>
              <a:lnRef idx="2">
                <a:schemeClr val="accent3"/>
              </a:lnRef>
              <a:fillRef idx="1">
                <a:schemeClr val="lt1"/>
              </a:fillRef>
              <a:effectRef idx="0">
                <a:schemeClr val="accent3"/>
              </a:effectRef>
              <a:fontRef idx="minor">
                <a:schemeClr val="dk1"/>
              </a:fontRef>
            </p:style>
            <p:txBody>
              <a:bodyPr rtlCol="0" anchor="ctr"/>
              <a:lstStyle/>
              <a:p>
                <a:pPr algn="ctr"/>
                <a:endParaRPr lang="es-CO"/>
              </a:p>
            </p:txBody>
          </p:sp>
          <p:sp>
            <p:nvSpPr>
              <p:cNvPr id="50" name="49 Rectángulo redondeado"/>
              <p:cNvSpPr/>
              <p:nvPr/>
            </p:nvSpPr>
            <p:spPr>
              <a:xfrm>
                <a:off x="457740" y="4349285"/>
                <a:ext cx="4417460" cy="351407"/>
              </a:xfrm>
              <a:prstGeom prst="roundRec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rtlCol="0" anchor="ctr"/>
              <a:lstStyle/>
              <a:p>
                <a:pPr marL="224037" algn="ctr"/>
                <a:r>
                  <a:rPr lang="es-CO" sz="1700" b="1" dirty="0" smtClean="0">
                    <a:solidFill>
                      <a:schemeClr val="bg1"/>
                    </a:solidFill>
                  </a:rPr>
                  <a:t>IMPLEMENTACIÓN Y DESARROLLO DE LA ESTRATEGIA     </a:t>
                </a:r>
              </a:p>
            </p:txBody>
          </p:sp>
          <p:sp>
            <p:nvSpPr>
              <p:cNvPr id="51" name="50 Elipse"/>
              <p:cNvSpPr/>
              <p:nvPr/>
            </p:nvSpPr>
            <p:spPr>
              <a:xfrm>
                <a:off x="106479" y="4219151"/>
                <a:ext cx="482135" cy="412869"/>
              </a:xfrm>
              <a:prstGeom prst="ellipse">
                <a:avLst/>
              </a:prstGeom>
              <a:solidFill>
                <a:schemeClr val="accent1">
                  <a:lumMod val="25000"/>
                </a:schemeClr>
              </a:solidFill>
              <a:ln/>
            </p:spPr>
            <p:style>
              <a:lnRef idx="3">
                <a:schemeClr val="lt1"/>
              </a:lnRef>
              <a:fillRef idx="1">
                <a:schemeClr val="accent3"/>
              </a:fillRef>
              <a:effectRef idx="1">
                <a:schemeClr val="accent3"/>
              </a:effectRef>
              <a:fontRef idx="minor">
                <a:schemeClr val="lt1"/>
              </a:fontRef>
            </p:style>
            <p:txBody>
              <a:bodyPr rtlCol="0" anchor="ctr"/>
              <a:lstStyle/>
              <a:p>
                <a:pPr algn="ctr"/>
                <a:r>
                  <a:rPr lang="es-CO" sz="2000" b="1" dirty="0" smtClean="0"/>
                  <a:t>3</a:t>
                </a:r>
                <a:endParaRPr lang="es-CO" sz="2000" b="1" dirty="0"/>
              </a:p>
            </p:txBody>
          </p:sp>
        </p:grpSp>
        <p:sp>
          <p:nvSpPr>
            <p:cNvPr id="43" name="42 Rectángulo"/>
            <p:cNvSpPr/>
            <p:nvPr/>
          </p:nvSpPr>
          <p:spPr>
            <a:xfrm>
              <a:off x="348089" y="6167988"/>
              <a:ext cx="5795372" cy="49220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s-CO" sz="1700" b="1" dirty="0" smtClean="0"/>
            </a:p>
            <a:p>
              <a:pPr algn="ctr"/>
              <a:r>
                <a:rPr lang="es-CO" sz="1700" b="1" dirty="0" smtClean="0"/>
                <a:t>LA EJECUCIÓN SE DEBE ARMONIZAR CON OTRAS ACTIVIDADES PREVISTAS EN EL MODELO INTEGRADO DE PLANEACIÓN Y GESTIÓN</a:t>
              </a:r>
            </a:p>
            <a:p>
              <a:pPr algn="ctr"/>
              <a:endParaRPr lang="es-CO" sz="1700" b="1" dirty="0"/>
            </a:p>
          </p:txBody>
        </p:sp>
        <p:sp>
          <p:nvSpPr>
            <p:cNvPr id="44" name="43 Rectángulo"/>
            <p:cNvSpPr/>
            <p:nvPr/>
          </p:nvSpPr>
          <p:spPr>
            <a:xfrm>
              <a:off x="319816" y="6748301"/>
              <a:ext cx="4547138" cy="41520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CO" sz="1700" b="1" dirty="0" smtClean="0"/>
                <a:t>CAPACITACIÓN A SERVIDORES PÚBLICOS Y CIUDADANOS</a:t>
              </a:r>
              <a:endParaRPr lang="es-CO" sz="1700" b="1" dirty="0"/>
            </a:p>
          </p:txBody>
        </p:sp>
        <p:sp>
          <p:nvSpPr>
            <p:cNvPr id="45" name="44 Rectángulo"/>
            <p:cNvSpPr/>
            <p:nvPr/>
          </p:nvSpPr>
          <p:spPr>
            <a:xfrm>
              <a:off x="4952207" y="7067454"/>
              <a:ext cx="1159074" cy="71851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CO" sz="1700" b="1" dirty="0" smtClean="0"/>
                <a:t>ENCUESTAS DE PERCEPCIÓN</a:t>
              </a:r>
              <a:endParaRPr lang="es-CO" sz="1700" b="1" dirty="0"/>
            </a:p>
          </p:txBody>
        </p:sp>
        <p:sp>
          <p:nvSpPr>
            <p:cNvPr id="46" name="45 Rectángulo"/>
            <p:cNvSpPr/>
            <p:nvPr/>
          </p:nvSpPr>
          <p:spPr>
            <a:xfrm>
              <a:off x="319816" y="7250207"/>
              <a:ext cx="4547138" cy="43978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CO" sz="1700" b="1" dirty="0" smtClean="0"/>
                <a:t>CONVOCATORIA A LA CIUDADANÍA PARA PARTICIPAR EN CONSULTAS, DIÁLOGOS, EVALUACIÓN</a:t>
              </a:r>
              <a:endParaRPr lang="es-CO" sz="1700" b="1" dirty="0"/>
            </a:p>
          </p:txBody>
        </p:sp>
        <p:sp>
          <p:nvSpPr>
            <p:cNvPr id="47" name="46 Rectángulo"/>
            <p:cNvSpPr/>
            <p:nvPr/>
          </p:nvSpPr>
          <p:spPr>
            <a:xfrm>
              <a:off x="319816" y="7808921"/>
              <a:ext cx="4101340" cy="49438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CO" sz="1700" b="1" dirty="0" smtClean="0"/>
                <a:t>SOCIALIZACIÓN Y VISIBILIZACIÓN DE LA INFORMACIÓN</a:t>
              </a:r>
              <a:endParaRPr lang="es-CO" sz="1700" b="1" dirty="0"/>
            </a:p>
          </p:txBody>
        </p:sp>
        <p:sp>
          <p:nvSpPr>
            <p:cNvPr id="48" name="47 Rectángulo"/>
            <p:cNvSpPr/>
            <p:nvPr/>
          </p:nvSpPr>
          <p:spPr>
            <a:xfrm>
              <a:off x="4532938" y="7880498"/>
              <a:ext cx="1567618" cy="78157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s-CO" sz="1700" b="1" dirty="0" smtClean="0"/>
                <a:t>SEGUIMIENTO A METAS DE R CTAS</a:t>
              </a:r>
              <a:endParaRPr lang="es-CO" sz="1700" b="1" dirty="0"/>
            </a:p>
          </p:txBody>
        </p:sp>
      </p:grpSp>
      <p:sp>
        <p:nvSpPr>
          <p:cNvPr id="16" name="Content Placeholder 2"/>
          <p:cNvSpPr>
            <a:spLocks noGrp="1"/>
          </p:cNvSpPr>
          <p:nvPr>
            <p:ph idx="1"/>
          </p:nvPr>
        </p:nvSpPr>
        <p:spPr>
          <a:xfrm>
            <a:off x="172167" y="6165304"/>
            <a:ext cx="8792321" cy="432048"/>
          </a:xfrm>
        </p:spPr>
        <p:txBody>
          <a:bodyPr>
            <a:noAutofit/>
          </a:bodyPr>
          <a:lstStyle/>
          <a:p>
            <a:pPr algn="ctr">
              <a:buNone/>
            </a:pPr>
            <a:r>
              <a:rPr lang="es-CO" sz="1400" b="1" dirty="0" smtClean="0">
                <a:solidFill>
                  <a:schemeClr val="bg1">
                    <a:lumMod val="50000"/>
                  </a:schemeClr>
                </a:solidFill>
                <a:cs typeface="Futura Std Book"/>
              </a:rPr>
              <a:t>Fuente: Elaboración Función Pública basada en el Manual Único de Rendición de Cuentas.</a:t>
            </a:r>
            <a:endParaRPr lang="es-CO" sz="1400" b="1" dirty="0">
              <a:solidFill>
                <a:schemeClr val="bg1">
                  <a:lumMod val="50000"/>
                </a:schemeClr>
              </a:solidFill>
              <a:cs typeface="Futura Std Book"/>
            </a:endParaRPr>
          </a:p>
        </p:txBody>
      </p:sp>
    </p:spTree>
    <p:extLst>
      <p:ext uri="{BB962C8B-B14F-4D97-AF65-F5344CB8AC3E}">
        <p14:creationId xmlns:p14="http://schemas.microsoft.com/office/powerpoint/2010/main" val="3686936006"/>
      </p:ext>
    </p:extLst>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6 Grupo"/>
          <p:cNvGrpSpPr/>
          <p:nvPr/>
        </p:nvGrpSpPr>
        <p:grpSpPr>
          <a:xfrm>
            <a:off x="225710" y="1052735"/>
            <a:ext cx="8712968" cy="5294376"/>
            <a:chOff x="5076056" y="4314170"/>
            <a:chExt cx="3963259" cy="2491488"/>
          </a:xfrm>
        </p:grpSpPr>
        <p:sp>
          <p:nvSpPr>
            <p:cNvPr id="52" name="51 Rectángulo"/>
            <p:cNvSpPr/>
            <p:nvPr/>
          </p:nvSpPr>
          <p:spPr>
            <a:xfrm>
              <a:off x="5118084" y="4573410"/>
              <a:ext cx="3921231" cy="2232248"/>
            </a:xfrm>
            <a:prstGeom prst="rect">
              <a:avLst/>
            </a:prstGeom>
            <a:ln w="76200"/>
          </p:spPr>
          <p:style>
            <a:lnRef idx="2">
              <a:schemeClr val="accent2"/>
            </a:lnRef>
            <a:fillRef idx="1">
              <a:schemeClr val="lt1"/>
            </a:fillRef>
            <a:effectRef idx="0">
              <a:schemeClr val="accent2"/>
            </a:effectRef>
            <a:fontRef idx="minor">
              <a:schemeClr val="dk1"/>
            </a:fontRef>
          </p:style>
          <p:txBody>
            <a:bodyPr rtlCol="0" anchor="ctr"/>
            <a:lstStyle/>
            <a:p>
              <a:pPr algn="ctr"/>
              <a:endParaRPr lang="es-CO"/>
            </a:p>
          </p:txBody>
        </p:sp>
        <p:sp>
          <p:nvSpPr>
            <p:cNvPr id="53" name="52 Rectángulo redondeado"/>
            <p:cNvSpPr/>
            <p:nvPr/>
          </p:nvSpPr>
          <p:spPr>
            <a:xfrm>
              <a:off x="5322060" y="4611108"/>
              <a:ext cx="3655736" cy="309637"/>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marL="460183" algn="ctr"/>
              <a:r>
                <a:rPr lang="es-CO" sz="2400" b="1" dirty="0" smtClean="0">
                  <a:solidFill>
                    <a:schemeClr val="tx1"/>
                  </a:solidFill>
                </a:rPr>
                <a:t>EVALUACIÓN Y SEGUIMIENTO</a:t>
              </a:r>
            </a:p>
          </p:txBody>
        </p:sp>
        <p:graphicFrame>
          <p:nvGraphicFramePr>
            <p:cNvPr id="54" name="53 Diagrama"/>
            <p:cNvGraphicFramePr/>
            <p:nvPr>
              <p:extLst>
                <p:ext uri="{D42A27DB-BD31-4B8C-83A1-F6EECF244321}">
                  <p14:modId xmlns:p14="http://schemas.microsoft.com/office/powerpoint/2010/main" val="817081544"/>
                </p:ext>
              </p:extLst>
            </p:nvPr>
          </p:nvGraphicFramePr>
          <p:xfrm>
            <a:off x="5150001" y="4855134"/>
            <a:ext cx="3827794" cy="771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5" name="54 Recortar rectángulo de esquina diagonal"/>
            <p:cNvSpPr/>
            <p:nvPr/>
          </p:nvSpPr>
          <p:spPr>
            <a:xfrm>
              <a:off x="5364088" y="5737397"/>
              <a:ext cx="3312371" cy="305612"/>
            </a:xfrm>
            <a:prstGeom prst="snip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eaLnBrk="0" fontAlgn="base" hangingPunct="0">
                <a:spcBef>
                  <a:spcPct val="0"/>
                </a:spcBef>
                <a:spcAft>
                  <a:spcPct val="0"/>
                </a:spcAft>
                <a:tabLst>
                  <a:tab pos="581284" algn="l"/>
                </a:tabLst>
              </a:pPr>
              <a:r>
                <a:rPr lang="es-CO" sz="2000" b="1" dirty="0" smtClean="0">
                  <a:solidFill>
                    <a:schemeClr val="tx1"/>
                  </a:solidFill>
                  <a:latin typeface="Calibri" pitchFamily="34" charset="0"/>
                  <a:ea typeface="Calibri" pitchFamily="34" charset="0"/>
                  <a:cs typeface="Times New Roman" pitchFamily="18" charset="0"/>
                </a:rPr>
                <a:t>ELABORACIÓN DE INFORME CON RESULTADOS, LOGROS Y DIFICULTADES</a:t>
              </a:r>
              <a:r>
                <a:rPr lang="es-CO" sz="2800" b="1" dirty="0" smtClean="0">
                  <a:solidFill>
                    <a:schemeClr val="tx1"/>
                  </a:solidFill>
                  <a:latin typeface="Calibri" pitchFamily="34" charset="0"/>
                  <a:ea typeface="Calibri" pitchFamily="34" charset="0"/>
                  <a:cs typeface="Times New Roman" pitchFamily="18" charset="0"/>
                </a:rPr>
                <a:t>. </a:t>
              </a:r>
              <a:endParaRPr lang="es-CO" sz="4000" b="1" dirty="0" smtClean="0">
                <a:solidFill>
                  <a:schemeClr val="tx1"/>
                </a:solidFill>
                <a:latin typeface="Arial" pitchFamily="34" charset="0"/>
              </a:endParaRPr>
            </a:p>
          </p:txBody>
        </p:sp>
        <p:sp>
          <p:nvSpPr>
            <p:cNvPr id="56" name="55 Recortar rectángulo de esquina diagonal"/>
            <p:cNvSpPr/>
            <p:nvPr/>
          </p:nvSpPr>
          <p:spPr>
            <a:xfrm>
              <a:off x="5341618" y="6169363"/>
              <a:ext cx="2952331" cy="344986"/>
            </a:xfrm>
            <a:prstGeom prst="snip2Diag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eaLnBrk="0" fontAlgn="base" hangingPunct="0">
                <a:spcBef>
                  <a:spcPct val="0"/>
                </a:spcBef>
                <a:spcAft>
                  <a:spcPct val="0"/>
                </a:spcAft>
                <a:tabLst>
                  <a:tab pos="581284" algn="l"/>
                </a:tabLst>
              </a:pPr>
              <a:r>
                <a:rPr lang="es-CO" sz="2400" b="1" dirty="0" smtClean="0">
                  <a:solidFill>
                    <a:schemeClr val="tx1"/>
                  </a:solidFill>
                  <a:latin typeface="Calibri" pitchFamily="34" charset="0"/>
                  <a:cs typeface="Times New Roman" pitchFamily="18" charset="0"/>
                </a:rPr>
                <a:t>DISEÑO DE PLANES DE MEJORAMIENTO  EN RENDICIÓN DE CUENTAS</a:t>
              </a:r>
              <a:endParaRPr lang="es-CO" sz="4400" b="1" dirty="0" smtClean="0">
                <a:solidFill>
                  <a:schemeClr val="tx1"/>
                </a:solidFill>
                <a:latin typeface="Arial" pitchFamily="34" charset="0"/>
              </a:endParaRPr>
            </a:p>
          </p:txBody>
        </p:sp>
        <p:sp>
          <p:nvSpPr>
            <p:cNvPr id="57" name="56 Elipse"/>
            <p:cNvSpPr/>
            <p:nvPr/>
          </p:nvSpPr>
          <p:spPr>
            <a:xfrm>
              <a:off x="5076056" y="4314170"/>
              <a:ext cx="398998" cy="405731"/>
            </a:xfrm>
            <a:prstGeom prst="ellipse">
              <a:avLst/>
            </a:prstGeom>
            <a:ln/>
          </p:spPr>
          <p:style>
            <a:lnRef idx="3">
              <a:schemeClr val="lt1"/>
            </a:lnRef>
            <a:fillRef idx="1">
              <a:schemeClr val="accent2"/>
            </a:fillRef>
            <a:effectRef idx="1">
              <a:schemeClr val="accent2"/>
            </a:effectRef>
            <a:fontRef idx="minor">
              <a:schemeClr val="lt1"/>
            </a:fontRef>
          </p:style>
          <p:txBody>
            <a:bodyPr rtlCol="0" anchor="ctr"/>
            <a:lstStyle/>
            <a:p>
              <a:pPr algn="ctr"/>
              <a:r>
                <a:rPr lang="es-CO" sz="2000" b="1" dirty="0" smtClean="0"/>
                <a:t>4</a:t>
              </a:r>
              <a:endParaRPr lang="es-CO" sz="2000" b="1" dirty="0"/>
            </a:p>
          </p:txBody>
        </p:sp>
      </p:grpSp>
      <p:grpSp>
        <p:nvGrpSpPr>
          <p:cNvPr id="4" name="92 Grupo"/>
          <p:cNvGrpSpPr/>
          <p:nvPr/>
        </p:nvGrpSpPr>
        <p:grpSpPr>
          <a:xfrm>
            <a:off x="7300039" y="4994995"/>
            <a:ext cx="977205" cy="779120"/>
            <a:chOff x="1356856" y="1423478"/>
            <a:chExt cx="3195694" cy="2041311"/>
          </a:xfrm>
        </p:grpSpPr>
        <p:sp>
          <p:nvSpPr>
            <p:cNvPr id="44" name="43 Rectángulo"/>
            <p:cNvSpPr/>
            <p:nvPr/>
          </p:nvSpPr>
          <p:spPr>
            <a:xfrm>
              <a:off x="1356856" y="2455098"/>
              <a:ext cx="1584177" cy="10081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5" name="44 Rectángulo"/>
            <p:cNvSpPr/>
            <p:nvPr/>
          </p:nvSpPr>
          <p:spPr>
            <a:xfrm>
              <a:off x="1364116" y="1423478"/>
              <a:ext cx="1584177" cy="1008111"/>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6" name="45 Rectángulo"/>
            <p:cNvSpPr/>
            <p:nvPr/>
          </p:nvSpPr>
          <p:spPr>
            <a:xfrm>
              <a:off x="2968374" y="1423478"/>
              <a:ext cx="1584176" cy="1008111"/>
            </a:xfrm>
            <a:prstGeom prst="rect">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7" name="46 Rectángulo"/>
            <p:cNvSpPr/>
            <p:nvPr/>
          </p:nvSpPr>
          <p:spPr>
            <a:xfrm>
              <a:off x="2966123" y="2456678"/>
              <a:ext cx="1584177" cy="1008111"/>
            </a:xfrm>
            <a:prstGeom prst="rect">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8" name="47 Elipse"/>
            <p:cNvSpPr/>
            <p:nvPr/>
          </p:nvSpPr>
          <p:spPr>
            <a:xfrm>
              <a:off x="2493346" y="1711510"/>
              <a:ext cx="554361" cy="482351"/>
            </a:xfrm>
            <a:prstGeom prst="ellipse">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49" name="48 Elipse"/>
            <p:cNvSpPr/>
            <p:nvPr/>
          </p:nvSpPr>
          <p:spPr>
            <a:xfrm>
              <a:off x="1787775" y="2417079"/>
              <a:ext cx="554361" cy="48235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0" name="49 Elipse"/>
            <p:cNvSpPr/>
            <p:nvPr/>
          </p:nvSpPr>
          <p:spPr>
            <a:xfrm>
              <a:off x="2925395" y="2719621"/>
              <a:ext cx="554362" cy="482351"/>
            </a:xfrm>
            <a:prstGeom prst="ellipse">
              <a:avLst/>
            </a:prstGeom>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1" name="50 Elipse"/>
            <p:cNvSpPr/>
            <p:nvPr/>
          </p:nvSpPr>
          <p:spPr>
            <a:xfrm>
              <a:off x="3501459" y="1999542"/>
              <a:ext cx="554361" cy="482351"/>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grpSp>
      <p:sp>
        <p:nvSpPr>
          <p:cNvPr id="21" name="Content Placeholder 2"/>
          <p:cNvSpPr>
            <a:spLocks noGrp="1"/>
          </p:cNvSpPr>
          <p:nvPr>
            <p:ph idx="1"/>
          </p:nvPr>
        </p:nvSpPr>
        <p:spPr>
          <a:xfrm>
            <a:off x="251520" y="6243966"/>
            <a:ext cx="8714682" cy="411246"/>
          </a:xfrm>
        </p:spPr>
        <p:txBody>
          <a:bodyPr>
            <a:noAutofit/>
          </a:bodyPr>
          <a:lstStyle/>
          <a:p>
            <a:pPr>
              <a:buNone/>
            </a:pPr>
            <a:r>
              <a:rPr lang="es-CO" sz="1400" b="1" dirty="0" smtClean="0">
                <a:solidFill>
                  <a:schemeClr val="bg1">
                    <a:lumMod val="50000"/>
                  </a:schemeClr>
                </a:solidFill>
                <a:cs typeface="Futura Std Book"/>
              </a:rPr>
              <a:t>Fuente: Elaboración Función Pública basada en el Manual Único de Rendición de Cuentas.</a:t>
            </a:r>
            <a:endParaRPr lang="es-CO" sz="1400" b="1" dirty="0">
              <a:solidFill>
                <a:schemeClr val="bg1">
                  <a:lumMod val="50000"/>
                </a:schemeClr>
              </a:solidFill>
              <a:cs typeface="Futura Std Book"/>
            </a:endParaRPr>
          </a:p>
        </p:txBody>
      </p:sp>
    </p:spTree>
    <p:extLst>
      <p:ext uri="{BB962C8B-B14F-4D97-AF65-F5344CB8AC3E}">
        <p14:creationId xmlns:p14="http://schemas.microsoft.com/office/powerpoint/2010/main" val="4124076171"/>
      </p:ext>
    </p:extLst>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7" descr="Resultado de imagen para medios de comunicación comunitar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6179" y="1946991"/>
            <a:ext cx="1569080" cy="2130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5" descr="Resultado de imagen para medios de comunicación comunitar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0336" y="4653136"/>
            <a:ext cx="2040191" cy="197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CuadroTexto 1"/>
          <p:cNvSpPr txBox="1">
            <a:spLocks noChangeArrowheads="1"/>
          </p:cNvSpPr>
          <p:nvPr/>
        </p:nvSpPr>
        <p:spPr bwMode="auto">
          <a:xfrm>
            <a:off x="254446" y="1213789"/>
            <a:ext cx="8782050" cy="523220"/>
          </a:xfrm>
          <a:prstGeom prst="rect">
            <a:avLst/>
          </a:prstGeom>
          <a:solidFill>
            <a:schemeClr val="accent1"/>
          </a:solidFill>
          <a:ln>
            <a:noFill/>
          </a:ln>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ES" altLang="es-CO" sz="2800" b="1" dirty="0" smtClean="0">
                <a:solidFill>
                  <a:srgbClr val="003366"/>
                </a:solidFill>
                <a:latin typeface="Verdana" pitchFamily="34" charset="0"/>
              </a:rPr>
              <a:t>Acciones previas a la audiencia</a:t>
            </a:r>
            <a:endParaRPr lang="es-ES" altLang="es-CO" b="1" dirty="0">
              <a:solidFill>
                <a:srgbClr val="003366"/>
              </a:solidFill>
              <a:latin typeface="Verdana" pitchFamily="34" charset="0"/>
            </a:endParaRPr>
          </a:p>
        </p:txBody>
      </p:sp>
      <p:sp>
        <p:nvSpPr>
          <p:cNvPr id="13317" name="1 Rectángulo"/>
          <p:cNvSpPr>
            <a:spLocks noChangeArrowheads="1"/>
          </p:cNvSpPr>
          <p:nvPr/>
        </p:nvSpPr>
        <p:spPr bwMode="auto">
          <a:xfrm>
            <a:off x="107504" y="1737008"/>
            <a:ext cx="7848872" cy="3323987"/>
          </a:xfrm>
          <a:prstGeom prst="rect">
            <a:avLst/>
          </a:prstGeom>
          <a:noFill/>
          <a:ln>
            <a:noFill/>
          </a:ln>
          <a:extLst/>
        </p:spPr>
        <p:txBody>
          <a:bodyPr wrap="square">
            <a:spAutoFit/>
          </a:bodyPr>
          <a:lstStyle>
            <a:lvl1pPr marL="342900" indent="-342900">
              <a:spcBef>
                <a:spcPct val="20000"/>
              </a:spcBef>
              <a:buChar char="•"/>
              <a:defRPr sz="32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har char="•"/>
              <a:defRPr sz="2400">
                <a:solidFill>
                  <a:schemeClr val="tx1"/>
                </a:solidFill>
                <a:latin typeface="Arial" charset="0"/>
              </a:defRPr>
            </a:lvl3pPr>
            <a:lvl4pPr marL="1600200" indent="-228600">
              <a:spcBef>
                <a:spcPct val="20000"/>
              </a:spcBef>
              <a:buChar char="–"/>
              <a:defRPr sz="2000">
                <a:solidFill>
                  <a:schemeClr val="tx1"/>
                </a:solidFill>
                <a:latin typeface="Arial" charset="0"/>
              </a:defRPr>
            </a:lvl4pPr>
            <a:lvl5pPr marL="2057400" indent="-22860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spcBef>
                <a:spcPct val="0"/>
              </a:spcBef>
              <a:defRPr/>
            </a:pPr>
            <a:r>
              <a:rPr lang="en-US" sz="2100" dirty="0" err="1" smtClean="0">
                <a:solidFill>
                  <a:prstClr val="black"/>
                </a:solidFill>
              </a:rPr>
              <a:t>Identifique</a:t>
            </a:r>
            <a:r>
              <a:rPr lang="en-US" sz="2100" dirty="0" smtClean="0">
                <a:solidFill>
                  <a:prstClr val="black"/>
                </a:solidFill>
              </a:rPr>
              <a:t> </a:t>
            </a:r>
            <a:r>
              <a:rPr lang="en-US" sz="2100" dirty="0" err="1" smtClean="0">
                <a:solidFill>
                  <a:prstClr val="black"/>
                </a:solidFill>
              </a:rPr>
              <a:t>quiénes</a:t>
            </a:r>
            <a:r>
              <a:rPr lang="en-US" sz="2100" dirty="0" smtClean="0">
                <a:solidFill>
                  <a:prstClr val="black"/>
                </a:solidFill>
              </a:rPr>
              <a:t> </a:t>
            </a:r>
            <a:r>
              <a:rPr lang="en-US" sz="2100" dirty="0" err="1" smtClean="0">
                <a:solidFill>
                  <a:prstClr val="black"/>
                </a:solidFill>
              </a:rPr>
              <a:t>están</a:t>
            </a:r>
            <a:r>
              <a:rPr lang="en-US" sz="2100" dirty="0" smtClean="0">
                <a:solidFill>
                  <a:prstClr val="black"/>
                </a:solidFill>
              </a:rPr>
              <a:t> </a:t>
            </a:r>
            <a:r>
              <a:rPr lang="en-US" sz="2100" dirty="0" err="1" smtClean="0">
                <a:solidFill>
                  <a:prstClr val="black"/>
                </a:solidFill>
              </a:rPr>
              <a:t>interesados</a:t>
            </a:r>
            <a:r>
              <a:rPr lang="en-US" sz="2100" dirty="0" smtClean="0">
                <a:solidFill>
                  <a:prstClr val="black"/>
                </a:solidFill>
              </a:rPr>
              <a:t> en la </a:t>
            </a:r>
            <a:r>
              <a:rPr lang="en-US" sz="2100" dirty="0" err="1" smtClean="0">
                <a:solidFill>
                  <a:prstClr val="black"/>
                </a:solidFill>
              </a:rPr>
              <a:t>temática</a:t>
            </a:r>
            <a:r>
              <a:rPr lang="en-US" sz="2100" dirty="0" smtClean="0">
                <a:solidFill>
                  <a:prstClr val="black"/>
                </a:solidFill>
              </a:rPr>
              <a:t> (Base de </a:t>
            </a:r>
            <a:r>
              <a:rPr lang="en-US" sz="2100" dirty="0" err="1" smtClean="0">
                <a:solidFill>
                  <a:prstClr val="black"/>
                </a:solidFill>
              </a:rPr>
              <a:t>datos</a:t>
            </a:r>
            <a:r>
              <a:rPr lang="en-US" sz="2100" dirty="0" smtClean="0">
                <a:solidFill>
                  <a:prstClr val="black"/>
                </a:solidFill>
              </a:rPr>
              <a:t>). </a:t>
            </a:r>
            <a:r>
              <a:rPr lang="es-ES_tradnl" altLang="es-CO" sz="2100" dirty="0" smtClean="0">
                <a:solidFill>
                  <a:prstClr val="black"/>
                </a:solidFill>
              </a:rPr>
              <a:t>espacios de participación formal e informal.</a:t>
            </a:r>
          </a:p>
          <a:p>
            <a:pPr marL="0" indent="0">
              <a:spcBef>
                <a:spcPct val="0"/>
              </a:spcBef>
              <a:buFontTx/>
              <a:buNone/>
              <a:defRPr/>
            </a:pPr>
            <a:endParaRPr lang="es-ES_tradnl" altLang="es-CO" sz="2100" dirty="0" smtClean="0">
              <a:solidFill>
                <a:prstClr val="black"/>
              </a:solidFill>
            </a:endParaRPr>
          </a:p>
          <a:p>
            <a:pPr>
              <a:spcBef>
                <a:spcPct val="0"/>
              </a:spcBef>
              <a:defRPr/>
            </a:pPr>
            <a:r>
              <a:rPr lang="es-ES_tradnl" altLang="es-CO" sz="2100" dirty="0" smtClean="0">
                <a:solidFill>
                  <a:prstClr val="black"/>
                </a:solidFill>
              </a:rPr>
              <a:t>Realice campaña de difusión y sensibilización para dar a conocer el problema: videos caseros, radio comunitaria, carteleras del barrio, tiendas, colegios, iglesias, redes sociales, boletines, etc.</a:t>
            </a:r>
          </a:p>
          <a:p>
            <a:pPr>
              <a:spcBef>
                <a:spcPct val="0"/>
              </a:spcBef>
              <a:defRPr/>
            </a:pPr>
            <a:endParaRPr lang="es-ES_tradnl" altLang="es-CO" sz="2100" dirty="0" smtClean="0">
              <a:solidFill>
                <a:prstClr val="black"/>
              </a:solidFill>
            </a:endParaRPr>
          </a:p>
          <a:p>
            <a:pPr>
              <a:spcBef>
                <a:spcPct val="0"/>
              </a:spcBef>
              <a:defRPr/>
            </a:pPr>
            <a:r>
              <a:rPr lang="es-ES_tradnl" altLang="es-CO" sz="2100" dirty="0" smtClean="0">
                <a:solidFill>
                  <a:prstClr val="black"/>
                </a:solidFill>
              </a:rPr>
              <a:t>Promover foros o agendas deliberativos sobre el tema de interés con colegios, universidades o expertos.</a:t>
            </a:r>
          </a:p>
        </p:txBody>
      </p:sp>
      <p:pic>
        <p:nvPicPr>
          <p:cNvPr id="18438" name="Picture 9" descr="Resultado de imagen para medios de comunicación comunitar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5252829"/>
            <a:ext cx="2102768" cy="135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0877176"/>
      </p:ext>
    </p:extLst>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 Box 5"/>
          <p:cNvSpPr txBox="1">
            <a:spLocks noChangeArrowheads="1"/>
          </p:cNvSpPr>
          <p:nvPr/>
        </p:nvSpPr>
        <p:spPr bwMode="auto">
          <a:xfrm>
            <a:off x="713281" y="3016770"/>
            <a:ext cx="792480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457200">
              <a:spcBef>
                <a:spcPct val="50000"/>
              </a:spcBef>
              <a:buFont typeface="Arial" pitchFamily="34" charset="0"/>
              <a:buChar char="•"/>
            </a:pPr>
            <a:r>
              <a:rPr lang="es-CO" altLang="es-CO" sz="3200" dirty="0" smtClean="0">
                <a:solidFill>
                  <a:prstClr val="black"/>
                </a:solidFill>
                <a:cs typeface="Arial" pitchFamily="34" charset="0"/>
              </a:rPr>
              <a:t>Jefe de la entidad </a:t>
            </a:r>
            <a:r>
              <a:rPr lang="es-CO" altLang="es-CO" sz="3200" dirty="0">
                <a:solidFill>
                  <a:prstClr val="black"/>
                </a:solidFill>
                <a:cs typeface="Arial" pitchFamily="34" charset="0"/>
              </a:rPr>
              <a:t>y el equipo </a:t>
            </a:r>
            <a:r>
              <a:rPr lang="es-CO" altLang="es-CO" sz="3200" dirty="0" smtClean="0">
                <a:solidFill>
                  <a:prstClr val="black"/>
                </a:solidFill>
                <a:cs typeface="Arial" pitchFamily="34" charset="0"/>
              </a:rPr>
              <a:t>directivo</a:t>
            </a:r>
            <a:endParaRPr lang="es-CO" altLang="es-CO" sz="3200" dirty="0">
              <a:solidFill>
                <a:prstClr val="black"/>
              </a:solidFill>
              <a:cs typeface="Arial" pitchFamily="34" charset="0"/>
            </a:endParaRPr>
          </a:p>
          <a:p>
            <a:pPr defTabSz="457200">
              <a:spcBef>
                <a:spcPct val="50000"/>
              </a:spcBef>
              <a:buFont typeface="Arial" pitchFamily="34" charset="0"/>
              <a:buChar char="•"/>
            </a:pPr>
            <a:r>
              <a:rPr lang="es-CO" altLang="es-CO" sz="3200" dirty="0" smtClean="0">
                <a:solidFill>
                  <a:prstClr val="black"/>
                </a:solidFill>
                <a:cs typeface="Arial" pitchFamily="34" charset="0"/>
              </a:rPr>
              <a:t>Organizaciones </a:t>
            </a:r>
            <a:r>
              <a:rPr lang="es-CO" altLang="es-CO" sz="3200" dirty="0">
                <a:solidFill>
                  <a:prstClr val="black"/>
                </a:solidFill>
                <a:cs typeface="Arial" pitchFamily="34" charset="0"/>
              </a:rPr>
              <a:t>sociales </a:t>
            </a:r>
            <a:endParaRPr lang="es-CO" altLang="es-CO" sz="3200" dirty="0" smtClean="0">
              <a:solidFill>
                <a:prstClr val="black"/>
              </a:solidFill>
              <a:cs typeface="Arial" pitchFamily="34" charset="0"/>
            </a:endParaRPr>
          </a:p>
          <a:p>
            <a:pPr defTabSz="457200">
              <a:spcBef>
                <a:spcPct val="50000"/>
              </a:spcBef>
              <a:buFont typeface="Arial" pitchFamily="34" charset="0"/>
              <a:buChar char="•"/>
            </a:pPr>
            <a:r>
              <a:rPr lang="es-CO" altLang="es-CO" sz="3200" dirty="0" smtClean="0">
                <a:solidFill>
                  <a:prstClr val="black"/>
                </a:solidFill>
                <a:cs typeface="Arial" pitchFamily="34" charset="0"/>
              </a:rPr>
              <a:t>Ciudadanía </a:t>
            </a:r>
            <a:r>
              <a:rPr lang="es-CO" altLang="es-CO" sz="3200" dirty="0">
                <a:solidFill>
                  <a:prstClr val="black"/>
                </a:solidFill>
                <a:cs typeface="Arial" pitchFamily="34" charset="0"/>
              </a:rPr>
              <a:t>en general </a:t>
            </a:r>
            <a:endParaRPr lang="es-ES" altLang="es-CO" sz="3200" dirty="0">
              <a:solidFill>
                <a:prstClr val="black"/>
              </a:solidFill>
              <a:cs typeface="Arial" pitchFamily="34" charset="0"/>
            </a:endParaRPr>
          </a:p>
        </p:txBody>
      </p:sp>
      <p:sp>
        <p:nvSpPr>
          <p:cNvPr id="4" name="3 CuadroTexto"/>
          <p:cNvSpPr txBox="1"/>
          <p:nvPr/>
        </p:nvSpPr>
        <p:spPr>
          <a:xfrm>
            <a:off x="560881" y="1484784"/>
            <a:ext cx="8077200" cy="1200329"/>
          </a:xfrm>
          <a:prstGeom prst="rect">
            <a:avLst/>
          </a:prstGeom>
          <a:noFill/>
          <a:ln w="19050">
            <a:solidFill>
              <a:schemeClr val="tx1"/>
            </a:solidFill>
          </a:ln>
          <a:effectLst>
            <a:glow rad="101600">
              <a:schemeClr val="accent4">
                <a:satMod val="175000"/>
                <a:alpha val="40000"/>
              </a:schemeClr>
            </a:glow>
          </a:effectLst>
        </p:spPr>
        <p:txBody>
          <a:bodyPr>
            <a:spAutoFit/>
          </a:bodyPr>
          <a:lstStyle/>
          <a:p>
            <a:pPr algn="ctr" defTabSz="457200">
              <a:defRPr/>
            </a:pPr>
            <a:r>
              <a:rPr lang="es-ES" sz="3600" b="1" dirty="0">
                <a:solidFill>
                  <a:srgbClr val="0617BA"/>
                </a:solidFill>
                <a:latin typeface="Arial" charset="0"/>
                <a:cs typeface="Arial" charset="0"/>
              </a:rPr>
              <a:t>¿Quiénes participan en la Audiencia  Pública Participativa?</a:t>
            </a:r>
            <a:endParaRPr lang="es-ES" sz="3600" dirty="0">
              <a:solidFill>
                <a:srgbClr val="0617BA"/>
              </a:solidFill>
              <a:latin typeface="Arial" charset="0"/>
              <a:cs typeface="Arial" charset="0"/>
            </a:endParaRPr>
          </a:p>
        </p:txBody>
      </p:sp>
    </p:spTree>
    <p:extLst>
      <p:ext uri="{BB962C8B-B14F-4D97-AF65-F5344CB8AC3E}">
        <p14:creationId xmlns:p14="http://schemas.microsoft.com/office/powerpoint/2010/main" val="2229615"/>
      </p:ext>
    </p:extLst>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635089" y="3140968"/>
            <a:ext cx="8352928" cy="792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400" b="1" dirty="0" smtClean="0">
                <a:solidFill>
                  <a:schemeClr val="tx1"/>
                </a:solidFill>
              </a:rPr>
              <a:t>DINAMIZANDO LA AUDIENCIA</a:t>
            </a:r>
            <a:endParaRPr lang="es-CO" sz="2400" b="1" dirty="0">
              <a:solidFill>
                <a:schemeClr val="tx1"/>
              </a:solidFill>
            </a:endParaRPr>
          </a:p>
        </p:txBody>
      </p:sp>
    </p:spTree>
    <p:extLst>
      <p:ext uri="{BB962C8B-B14F-4D97-AF65-F5344CB8AC3E}">
        <p14:creationId xmlns:p14="http://schemas.microsoft.com/office/powerpoint/2010/main" val="2813352957"/>
      </p:ext>
    </p:extLst>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323528" y="1340768"/>
            <a:ext cx="8506680" cy="1200329"/>
          </a:xfrm>
          <a:prstGeom prst="rect">
            <a:avLst/>
          </a:prstGeom>
          <a:noFill/>
          <a:ln w="19050">
            <a:solidFill>
              <a:schemeClr val="tx1"/>
            </a:solidFill>
          </a:ln>
          <a:effectLst>
            <a:glow rad="101600">
              <a:schemeClr val="accent4">
                <a:satMod val="175000"/>
                <a:alpha val="40000"/>
              </a:schemeClr>
            </a:glow>
          </a:effectLst>
        </p:spPr>
        <p:txBody>
          <a:bodyPr wrap="square">
            <a:spAutoFit/>
          </a:bodyPr>
          <a:lstStyle/>
          <a:p>
            <a:pPr defTabSz="457200">
              <a:defRPr/>
            </a:pPr>
            <a:r>
              <a:rPr lang="es-ES" sz="3600" b="1" dirty="0">
                <a:solidFill>
                  <a:srgbClr val="0617BA"/>
                </a:solidFill>
                <a:latin typeface="Arial" charset="0"/>
                <a:cs typeface="Arial" charset="0"/>
              </a:rPr>
              <a:t>¿Cómo lograr el DIALOGO en la Audiencia  Pública Participativa?</a:t>
            </a:r>
            <a:endParaRPr lang="es-ES" sz="3600" dirty="0">
              <a:solidFill>
                <a:srgbClr val="0617BA"/>
              </a:solidFill>
              <a:latin typeface="Arial" charset="0"/>
              <a:cs typeface="Arial" charset="0"/>
            </a:endParaRPr>
          </a:p>
        </p:txBody>
      </p:sp>
      <p:sp>
        <p:nvSpPr>
          <p:cNvPr id="119814" name="Rectangle 9"/>
          <p:cNvSpPr>
            <a:spLocks noChangeArrowheads="1"/>
          </p:cNvSpPr>
          <p:nvPr/>
        </p:nvSpPr>
        <p:spPr bwMode="auto">
          <a:xfrm>
            <a:off x="4797761" y="2996952"/>
            <a:ext cx="4032448" cy="2973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457200">
              <a:spcBef>
                <a:spcPct val="20000"/>
              </a:spcBef>
              <a:buFont typeface="Arial" pitchFamily="34" charset="0"/>
              <a:buNone/>
            </a:pPr>
            <a:r>
              <a:rPr lang="es-ES" altLang="es-CO" sz="3600" b="1" dirty="0">
                <a:solidFill>
                  <a:srgbClr val="0066CC"/>
                </a:solidFill>
                <a:cs typeface="Arial" pitchFamily="34" charset="0"/>
              </a:rPr>
              <a:t>Primero: </a:t>
            </a:r>
          </a:p>
          <a:p>
            <a:pPr defTabSz="457200">
              <a:spcBef>
                <a:spcPct val="20000"/>
              </a:spcBef>
              <a:buFont typeface="Arial" pitchFamily="34" charset="0"/>
              <a:buNone/>
            </a:pPr>
            <a:r>
              <a:rPr lang="es-CO" altLang="es-CO" sz="3600" dirty="0">
                <a:solidFill>
                  <a:prstClr val="black"/>
                </a:solidFill>
                <a:cs typeface="Arial" pitchFamily="34" charset="0"/>
              </a:rPr>
              <a:t>Jefe de la </a:t>
            </a:r>
            <a:r>
              <a:rPr lang="es-CO" altLang="es-CO" sz="3600" dirty="0" smtClean="0">
                <a:solidFill>
                  <a:prstClr val="black"/>
                </a:solidFill>
                <a:cs typeface="Arial" pitchFamily="34" charset="0"/>
              </a:rPr>
              <a:t>entidad en forma ágil, amena y sencilla informa su gestión </a:t>
            </a:r>
            <a:endParaRPr lang="es-ES" altLang="es-CO" sz="3600" b="1" dirty="0">
              <a:solidFill>
                <a:prstClr val="black"/>
              </a:solidFill>
              <a:cs typeface="Arial"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709" y="3483253"/>
            <a:ext cx="3439873" cy="257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207095"/>
      </p:ext>
    </p:extLst>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84879" y="1161356"/>
            <a:ext cx="8824210" cy="1138773"/>
          </a:xfrm>
          <a:prstGeom prst="rect">
            <a:avLst/>
          </a:prstGeom>
          <a:noFill/>
          <a:ln w="19050">
            <a:solidFill>
              <a:schemeClr val="tx1"/>
            </a:solidFill>
          </a:ln>
          <a:effectLst>
            <a:glow rad="101600">
              <a:schemeClr val="accent4">
                <a:satMod val="175000"/>
                <a:alpha val="40000"/>
              </a:schemeClr>
            </a:glow>
          </a:effectLst>
        </p:spPr>
        <p:txBody>
          <a:bodyPr wrap="square">
            <a:spAutoFit/>
          </a:bodyPr>
          <a:lstStyle/>
          <a:p>
            <a:pPr defTabSz="457200">
              <a:defRPr/>
            </a:pPr>
            <a:r>
              <a:rPr lang="es-ES" sz="3600" b="1" dirty="0">
                <a:solidFill>
                  <a:srgbClr val="0617BA"/>
                </a:solidFill>
                <a:latin typeface="Arial" charset="0"/>
                <a:cs typeface="Arial" charset="0"/>
              </a:rPr>
              <a:t>¿</a:t>
            </a:r>
            <a:r>
              <a:rPr lang="es-ES" sz="3200" b="1" dirty="0">
                <a:solidFill>
                  <a:srgbClr val="0617BA"/>
                </a:solidFill>
                <a:latin typeface="Arial" charset="0"/>
                <a:cs typeface="Arial" charset="0"/>
              </a:rPr>
              <a:t>Cómo lograr el DIALOGO en la Audiencia  Pública Participativa?</a:t>
            </a:r>
            <a:endParaRPr lang="es-ES" sz="3200" dirty="0">
              <a:solidFill>
                <a:srgbClr val="0617BA"/>
              </a:solidFill>
              <a:latin typeface="Arial" charset="0"/>
              <a:cs typeface="Arial" charset="0"/>
            </a:endParaRPr>
          </a:p>
        </p:txBody>
      </p:sp>
      <p:pic>
        <p:nvPicPr>
          <p:cNvPr id="120837" name="Picture 5" descr="ANd9GcSvcof7vKfdCiwiBdotRwI168W35d9TGIH5g41750oa5heDy1_Rq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732" y="2655671"/>
            <a:ext cx="3838227"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8" name="Rectangle 7"/>
          <p:cNvSpPr>
            <a:spLocks noChangeArrowheads="1"/>
          </p:cNvSpPr>
          <p:nvPr/>
        </p:nvSpPr>
        <p:spPr bwMode="auto">
          <a:xfrm>
            <a:off x="4355976" y="2492896"/>
            <a:ext cx="4653113" cy="363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457200">
              <a:spcBef>
                <a:spcPct val="20000"/>
              </a:spcBef>
              <a:buFont typeface="Arial" pitchFamily="34" charset="0"/>
              <a:buNone/>
            </a:pPr>
            <a:r>
              <a:rPr lang="es-ES" altLang="es-CO" sz="3200" b="1" dirty="0">
                <a:solidFill>
                  <a:srgbClr val="0066CC"/>
                </a:solidFill>
                <a:cs typeface="Arial" pitchFamily="34" charset="0"/>
              </a:rPr>
              <a:t>Segundo: </a:t>
            </a:r>
          </a:p>
          <a:p>
            <a:pPr defTabSz="457200">
              <a:spcBef>
                <a:spcPct val="20000"/>
              </a:spcBef>
              <a:buFont typeface="Arial" pitchFamily="34" charset="0"/>
              <a:buNone/>
            </a:pPr>
            <a:r>
              <a:rPr lang="es-ES" altLang="es-CO" sz="3200" u="sng" dirty="0" smtClean="0">
                <a:solidFill>
                  <a:prstClr val="black"/>
                </a:solidFill>
                <a:cs typeface="Arial" pitchFamily="34" charset="0"/>
              </a:rPr>
              <a:t>Por grupos </a:t>
            </a:r>
            <a:r>
              <a:rPr lang="es-ES" altLang="es-CO" sz="3200" dirty="0" smtClean="0">
                <a:solidFill>
                  <a:prstClr val="black"/>
                </a:solidFill>
                <a:cs typeface="Arial" pitchFamily="34" charset="0"/>
              </a:rPr>
              <a:t>las organizaciones </a:t>
            </a:r>
            <a:r>
              <a:rPr lang="es-ES" altLang="es-CO" sz="3200" dirty="0">
                <a:solidFill>
                  <a:prstClr val="black"/>
                </a:solidFill>
                <a:cs typeface="Arial" pitchFamily="34" charset="0"/>
              </a:rPr>
              <a:t>sociales </a:t>
            </a:r>
            <a:r>
              <a:rPr lang="es-ES" altLang="es-CO" sz="3200" dirty="0" smtClean="0">
                <a:solidFill>
                  <a:prstClr val="black"/>
                </a:solidFill>
                <a:cs typeface="Arial" pitchFamily="34" charset="0"/>
              </a:rPr>
              <a:t>y los </a:t>
            </a:r>
            <a:r>
              <a:rPr lang="es-CO" altLang="es-CO" sz="3200" dirty="0" smtClean="0">
                <a:solidFill>
                  <a:prstClr val="black"/>
                </a:solidFill>
                <a:cs typeface="Arial" pitchFamily="34" charset="0"/>
              </a:rPr>
              <a:t>ciudadanos, </a:t>
            </a:r>
            <a:r>
              <a:rPr lang="es-CO" altLang="es-CO" sz="3200" b="1" dirty="0" smtClean="0">
                <a:solidFill>
                  <a:prstClr val="black"/>
                </a:solidFill>
                <a:cs typeface="Arial" pitchFamily="34" charset="0"/>
              </a:rPr>
              <a:t>opinan </a:t>
            </a:r>
            <a:r>
              <a:rPr lang="es-CO" altLang="es-CO" sz="3200" b="1" dirty="0">
                <a:solidFill>
                  <a:prstClr val="black"/>
                </a:solidFill>
                <a:cs typeface="Arial" pitchFamily="34" charset="0"/>
              </a:rPr>
              <a:t>sobre </a:t>
            </a:r>
            <a:r>
              <a:rPr lang="es-CO" altLang="es-CO" sz="3200" b="1" dirty="0" smtClean="0">
                <a:solidFill>
                  <a:prstClr val="black"/>
                </a:solidFill>
                <a:cs typeface="Arial" pitchFamily="34" charset="0"/>
              </a:rPr>
              <a:t>resultados </a:t>
            </a:r>
            <a:r>
              <a:rPr lang="es-CO" altLang="es-CO" sz="3200" dirty="0" smtClean="0">
                <a:solidFill>
                  <a:prstClr val="black"/>
                </a:solidFill>
                <a:cs typeface="Arial" pitchFamily="34" charset="0"/>
              </a:rPr>
              <a:t>de la gestión y </a:t>
            </a:r>
            <a:r>
              <a:rPr lang="es-CO" altLang="es-CO" sz="3200" dirty="0">
                <a:solidFill>
                  <a:prstClr val="black"/>
                </a:solidFill>
                <a:cs typeface="Arial" pitchFamily="34" charset="0"/>
              </a:rPr>
              <a:t>garantía de </a:t>
            </a:r>
            <a:r>
              <a:rPr lang="es-CO" altLang="es-CO" sz="3200" dirty="0" smtClean="0">
                <a:solidFill>
                  <a:prstClr val="black"/>
                </a:solidFill>
                <a:cs typeface="Arial" pitchFamily="34" charset="0"/>
              </a:rPr>
              <a:t>derechos</a:t>
            </a:r>
            <a:endParaRPr lang="es-ES" altLang="es-CO" sz="3200" dirty="0">
              <a:solidFill>
                <a:prstClr val="black"/>
              </a:solidFill>
              <a:cs typeface="Arial" pitchFamily="34" charset="0"/>
            </a:endParaRPr>
          </a:p>
        </p:txBody>
      </p:sp>
    </p:spTree>
    <p:extLst>
      <p:ext uri="{BB962C8B-B14F-4D97-AF65-F5344CB8AC3E}">
        <p14:creationId xmlns:p14="http://schemas.microsoft.com/office/powerpoint/2010/main" val="2854889201"/>
      </p:ext>
    </p:extLst>
  </p:cSld>
  <p:clrMapOvr>
    <a:masterClrMapping/>
  </p:clrMapOvr>
  <p:transition spd="slow">
    <p:push dir="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78146" y="1124744"/>
            <a:ext cx="8614333" cy="1200329"/>
          </a:xfrm>
          <a:prstGeom prst="rect">
            <a:avLst/>
          </a:prstGeom>
          <a:noFill/>
          <a:ln w="19050">
            <a:solidFill>
              <a:schemeClr val="tx1"/>
            </a:solidFill>
          </a:ln>
          <a:effectLst>
            <a:glow rad="101600">
              <a:schemeClr val="accent4">
                <a:satMod val="175000"/>
                <a:alpha val="40000"/>
              </a:schemeClr>
            </a:glow>
          </a:effectLst>
        </p:spPr>
        <p:txBody>
          <a:bodyPr wrap="square">
            <a:spAutoFit/>
          </a:bodyPr>
          <a:lstStyle/>
          <a:p>
            <a:pPr defTabSz="457200">
              <a:defRPr/>
            </a:pPr>
            <a:r>
              <a:rPr lang="es-ES" sz="3600" b="1" dirty="0">
                <a:solidFill>
                  <a:srgbClr val="0617BA"/>
                </a:solidFill>
                <a:latin typeface="Arial" charset="0"/>
                <a:cs typeface="Arial" charset="0"/>
              </a:rPr>
              <a:t>¿Cómo lograr el DIALOGO en la Audiencia  Pública Participativa?</a:t>
            </a:r>
            <a:endParaRPr lang="es-ES" sz="3600" dirty="0">
              <a:solidFill>
                <a:srgbClr val="0617BA"/>
              </a:solidFill>
              <a:latin typeface="Arial" charset="0"/>
              <a:cs typeface="Arial" charset="0"/>
            </a:endParaRPr>
          </a:p>
        </p:txBody>
      </p:sp>
      <p:pic>
        <p:nvPicPr>
          <p:cNvPr id="121861" name="Picture 9" descr="IMG_06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2476918"/>
            <a:ext cx="4555232" cy="3923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2" name="Rectangle 11"/>
          <p:cNvSpPr>
            <a:spLocks noChangeArrowheads="1"/>
          </p:cNvSpPr>
          <p:nvPr/>
        </p:nvSpPr>
        <p:spPr bwMode="auto">
          <a:xfrm>
            <a:off x="5638800" y="2476918"/>
            <a:ext cx="2893640" cy="352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457200">
              <a:spcBef>
                <a:spcPct val="20000"/>
              </a:spcBef>
              <a:buFont typeface="Arial" pitchFamily="34" charset="0"/>
              <a:buNone/>
            </a:pPr>
            <a:r>
              <a:rPr lang="es-ES" altLang="es-CO" sz="3600" b="1" dirty="0">
                <a:solidFill>
                  <a:srgbClr val="0066CC"/>
                </a:solidFill>
                <a:cs typeface="Arial" pitchFamily="34" charset="0"/>
              </a:rPr>
              <a:t>Tercero: </a:t>
            </a:r>
          </a:p>
          <a:p>
            <a:pPr defTabSz="457200">
              <a:spcBef>
                <a:spcPct val="20000"/>
              </a:spcBef>
              <a:buFont typeface="Arial" pitchFamily="34" charset="0"/>
              <a:buNone/>
            </a:pPr>
            <a:r>
              <a:rPr lang="es-CO" altLang="es-CO" sz="3600" dirty="0">
                <a:solidFill>
                  <a:prstClr val="black"/>
                </a:solidFill>
                <a:cs typeface="Arial" pitchFamily="34" charset="0"/>
              </a:rPr>
              <a:t>Los Ciudadanos presentan conclusiones de grupos</a:t>
            </a:r>
            <a:endParaRPr lang="es-ES" altLang="es-CO" sz="3600" dirty="0">
              <a:solidFill>
                <a:prstClr val="black"/>
              </a:solidFill>
              <a:cs typeface="Arial" pitchFamily="34" charset="0"/>
            </a:endParaRPr>
          </a:p>
        </p:txBody>
      </p:sp>
    </p:spTree>
    <p:extLst>
      <p:ext uri="{BB962C8B-B14F-4D97-AF65-F5344CB8AC3E}">
        <p14:creationId xmlns:p14="http://schemas.microsoft.com/office/powerpoint/2010/main" val="3336663023"/>
      </p:ext>
    </p:extLst>
  </p:cSld>
  <p:clrMapOvr>
    <a:masterClrMapping/>
  </p:clrMapOvr>
  <p:transition spd="slow">
    <p:push dir="u"/>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76067" y="1150652"/>
            <a:ext cx="8410731" cy="1200329"/>
          </a:xfrm>
          <a:prstGeom prst="rect">
            <a:avLst/>
          </a:prstGeom>
          <a:noFill/>
          <a:ln w="19050">
            <a:solidFill>
              <a:schemeClr val="tx1"/>
            </a:solidFill>
          </a:ln>
          <a:effectLst>
            <a:glow rad="101600">
              <a:schemeClr val="accent4">
                <a:satMod val="175000"/>
                <a:alpha val="40000"/>
              </a:schemeClr>
            </a:glow>
          </a:effectLst>
        </p:spPr>
        <p:txBody>
          <a:bodyPr wrap="square">
            <a:spAutoFit/>
          </a:bodyPr>
          <a:lstStyle/>
          <a:p>
            <a:pPr defTabSz="457200">
              <a:defRPr/>
            </a:pPr>
            <a:r>
              <a:rPr lang="es-ES" sz="3600" b="1" dirty="0">
                <a:solidFill>
                  <a:srgbClr val="0617BA"/>
                </a:solidFill>
                <a:latin typeface="Arial" charset="0"/>
                <a:cs typeface="Arial" charset="0"/>
              </a:rPr>
              <a:t>¿Cómo lograr el DIALOGO en la Audiencia  Pública Participativa?</a:t>
            </a:r>
            <a:endParaRPr lang="es-ES" sz="3600" dirty="0">
              <a:solidFill>
                <a:srgbClr val="0617BA"/>
              </a:solidFill>
              <a:latin typeface="Arial" charset="0"/>
              <a:cs typeface="Arial" charset="0"/>
            </a:endParaRPr>
          </a:p>
        </p:txBody>
      </p:sp>
      <p:sp>
        <p:nvSpPr>
          <p:cNvPr id="122885" name="Rectangle 6"/>
          <p:cNvSpPr>
            <a:spLocks noChangeArrowheads="1"/>
          </p:cNvSpPr>
          <p:nvPr/>
        </p:nvSpPr>
        <p:spPr bwMode="auto">
          <a:xfrm>
            <a:off x="4644008" y="2701511"/>
            <a:ext cx="4245159" cy="3527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defTabSz="457200">
              <a:spcBef>
                <a:spcPct val="20000"/>
              </a:spcBef>
              <a:buFont typeface="Arial" pitchFamily="34" charset="0"/>
              <a:buNone/>
            </a:pPr>
            <a:r>
              <a:rPr lang="es-ES" altLang="es-CO" sz="3600" b="1" dirty="0">
                <a:solidFill>
                  <a:srgbClr val="0066CC"/>
                </a:solidFill>
                <a:cs typeface="Arial" pitchFamily="34" charset="0"/>
              </a:rPr>
              <a:t>Cuarto: </a:t>
            </a:r>
          </a:p>
          <a:p>
            <a:pPr defTabSz="457200">
              <a:spcBef>
                <a:spcPct val="20000"/>
              </a:spcBef>
              <a:buFont typeface="Arial" pitchFamily="34" charset="0"/>
              <a:buNone/>
            </a:pPr>
            <a:r>
              <a:rPr lang="es-CO" altLang="es-CO" sz="3600" dirty="0">
                <a:solidFill>
                  <a:prstClr val="black"/>
                </a:solidFill>
                <a:cs typeface="Arial" pitchFamily="34" charset="0"/>
              </a:rPr>
              <a:t>El Jefe de la entidad </a:t>
            </a:r>
            <a:r>
              <a:rPr lang="es-CO" altLang="es-CO" sz="3600" b="1" dirty="0" smtClean="0">
                <a:solidFill>
                  <a:srgbClr val="FF0000"/>
                </a:solidFill>
                <a:cs typeface="Arial" pitchFamily="34" charset="0"/>
              </a:rPr>
              <a:t>escucha, explica y se </a:t>
            </a:r>
            <a:r>
              <a:rPr lang="es-CO" altLang="es-CO" sz="3600" b="1" dirty="0">
                <a:solidFill>
                  <a:srgbClr val="FF0000"/>
                </a:solidFill>
                <a:cs typeface="Arial" pitchFamily="34" charset="0"/>
              </a:rPr>
              <a:t>compromete </a:t>
            </a:r>
            <a:r>
              <a:rPr lang="es-CO" altLang="es-CO" sz="3600" dirty="0">
                <a:solidFill>
                  <a:prstClr val="black"/>
                </a:solidFill>
                <a:cs typeface="Arial" pitchFamily="34" charset="0"/>
              </a:rPr>
              <a:t>con mejoras</a:t>
            </a:r>
            <a:endParaRPr lang="es-ES" altLang="es-CO" sz="3600" dirty="0">
              <a:solidFill>
                <a:prstClr val="black"/>
              </a:solidFill>
              <a:cs typeface="Arial" pitchFamily="34" charset="0"/>
            </a:endParaRPr>
          </a:p>
        </p:txBody>
      </p:sp>
      <p:pic>
        <p:nvPicPr>
          <p:cNvPr id="122886" name="Picture 8" descr="audiencia%20turism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069" y="3140968"/>
            <a:ext cx="3863883" cy="289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889453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dfjimenez\Escritorio\Gráfica rc.bmp"/>
          <p:cNvPicPr>
            <a:picLocks noGrp="1" noChangeAspect="1" noChangeArrowheads="1"/>
          </p:cNvPicPr>
          <p:nvPr>
            <p:ph idx="1"/>
          </p:nvPr>
        </p:nvPicPr>
        <p:blipFill>
          <a:blip r:embed="rId2" cstate="print"/>
          <a:srcRect/>
          <a:stretch>
            <a:fillRect/>
          </a:stretch>
        </p:blipFill>
        <p:spPr bwMode="auto">
          <a:xfrm>
            <a:off x="539552" y="1196752"/>
            <a:ext cx="8180771" cy="3802330"/>
          </a:xfrm>
          <a:prstGeom prst="rect">
            <a:avLst/>
          </a:prstGeom>
          <a:noFill/>
        </p:spPr>
      </p:pic>
      <p:sp>
        <p:nvSpPr>
          <p:cNvPr id="6" name="5 Rectángulo"/>
          <p:cNvSpPr/>
          <p:nvPr/>
        </p:nvSpPr>
        <p:spPr>
          <a:xfrm>
            <a:off x="349269" y="5517232"/>
            <a:ext cx="7920880" cy="58612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s-CO" b="1" dirty="0" smtClean="0">
                <a:solidFill>
                  <a:schemeClr val="tx1"/>
                </a:solidFill>
              </a:rPr>
              <a:t>Encuesta de Percepción ciudadana al Plan Nacional de Desarrollo </a:t>
            </a:r>
          </a:p>
          <a:p>
            <a:r>
              <a:rPr lang="es-CO" b="1" dirty="0" smtClean="0">
                <a:solidFill>
                  <a:schemeClr val="tx1"/>
                </a:solidFill>
              </a:rPr>
              <a:t>DNP Dic 2013-Ene 2014</a:t>
            </a:r>
          </a:p>
        </p:txBody>
      </p:sp>
      <p:cxnSp>
        <p:nvCxnSpPr>
          <p:cNvPr id="7" name="6 Conector recto de flecha"/>
          <p:cNvCxnSpPr/>
          <p:nvPr/>
        </p:nvCxnSpPr>
        <p:spPr>
          <a:xfrm rot="10800000" flipV="1">
            <a:off x="6019800" y="1600200"/>
            <a:ext cx="381000" cy="228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9593593"/>
      </p:ext>
    </p:extLst>
  </p:cSld>
  <p:clrMapOvr>
    <a:masterClrMapping/>
  </p:clrMapOvr>
  <p:transition spd="slow">
    <p:push dir="u"/>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4166681836"/>
              </p:ext>
            </p:extLst>
          </p:nvPr>
        </p:nvGraphicFramePr>
        <p:xfrm>
          <a:off x="467544" y="1268760"/>
          <a:ext cx="8209613" cy="52715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5 Título"/>
          <p:cNvSpPr txBox="1">
            <a:spLocks/>
          </p:cNvSpPr>
          <p:nvPr/>
        </p:nvSpPr>
        <p:spPr>
          <a:xfrm>
            <a:off x="4002374" y="387770"/>
            <a:ext cx="4836826" cy="546625"/>
          </a:xfrm>
          <a:prstGeom prst="rect">
            <a:avLst/>
          </a:prstGeom>
          <a:noFill/>
          <a:ln w="19050">
            <a:solidFill>
              <a:schemeClr val="tx1"/>
            </a:solidFill>
          </a:ln>
          <a:effectLst>
            <a:glow rad="139700">
              <a:schemeClr val="accent4">
                <a:satMod val="175000"/>
                <a:alpha val="40000"/>
              </a:schemeClr>
            </a:glow>
          </a:effectLst>
          <a:extLst/>
        </p:spPr>
        <p:txBody>
          <a:bodyPr wrap="square">
            <a:spAutoFit/>
          </a:bodyPr>
          <a:lstStyle/>
          <a:p>
            <a:pPr algn="ctr" defTabSz="457200">
              <a:lnSpc>
                <a:spcPct val="80000"/>
              </a:lnSpc>
              <a:defRPr/>
            </a:pPr>
            <a:r>
              <a:rPr lang="es-ES" sz="3600" b="1" dirty="0" smtClean="0">
                <a:solidFill>
                  <a:schemeClr val="bg1"/>
                </a:solidFill>
                <a:cs typeface="Arial" charset="0"/>
              </a:rPr>
              <a:t>AGENDA TIPO</a:t>
            </a:r>
            <a:endParaRPr lang="es-ES" sz="3600" b="1" dirty="0">
              <a:solidFill>
                <a:schemeClr val="bg1"/>
              </a:solidFill>
              <a:cs typeface="Arial" charset="0"/>
            </a:endParaRPr>
          </a:p>
        </p:txBody>
      </p:sp>
    </p:spTree>
    <p:extLst>
      <p:ext uri="{BB962C8B-B14F-4D97-AF65-F5344CB8AC3E}">
        <p14:creationId xmlns:p14="http://schemas.microsoft.com/office/powerpoint/2010/main" val="1869290749"/>
      </p:ext>
    </p:extLst>
  </p:cSld>
  <p:clrMapOvr>
    <a:masterClrMapping/>
  </p:clrMapOvr>
  <p:transition spd="slow">
    <p:push dir="u"/>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67544" y="1268760"/>
            <a:ext cx="8229600" cy="647700"/>
          </a:xfrm>
        </p:spPr>
        <p:style>
          <a:lnRef idx="1">
            <a:schemeClr val="accent1"/>
          </a:lnRef>
          <a:fillRef idx="2">
            <a:schemeClr val="accent1"/>
          </a:fillRef>
          <a:effectRef idx="1">
            <a:schemeClr val="accent1"/>
          </a:effectRef>
          <a:fontRef idx="minor">
            <a:schemeClr val="dk1"/>
          </a:fontRef>
        </p:style>
        <p:txBody>
          <a:bodyPr/>
          <a:lstStyle/>
          <a:p>
            <a:pPr eaLnBrk="1" hangingPunct="1"/>
            <a:r>
              <a:rPr lang="es-CO" sz="4000" b="1" dirty="0" smtClean="0"/>
              <a:t>CONTACTOS Y COMUNICACIÓN</a:t>
            </a:r>
          </a:p>
        </p:txBody>
      </p:sp>
      <p:sp>
        <p:nvSpPr>
          <p:cNvPr id="53251" name="Rectangle 3"/>
          <p:cNvSpPr>
            <a:spLocks noGrp="1" noChangeArrowheads="1"/>
          </p:cNvSpPr>
          <p:nvPr>
            <p:ph type="body" idx="1"/>
          </p:nvPr>
        </p:nvSpPr>
        <p:spPr>
          <a:xfrm>
            <a:off x="457200" y="2132856"/>
            <a:ext cx="8363272" cy="4320480"/>
          </a:xfrm>
          <a:noFill/>
        </p:spPr>
        <p:txBody>
          <a:bodyPr/>
          <a:lstStyle/>
          <a:p>
            <a:pPr eaLnBrk="1" hangingPunct="1">
              <a:buFontTx/>
              <a:buNone/>
            </a:pPr>
            <a:r>
              <a:rPr lang="es-ES" sz="3600" dirty="0" smtClean="0">
                <a:hlinkClick r:id="rId2"/>
              </a:rPr>
              <a:t>www.contraloria.gov.co</a:t>
            </a:r>
            <a:endParaRPr lang="es-ES" sz="3600" dirty="0" smtClean="0"/>
          </a:p>
          <a:p>
            <a:pPr eaLnBrk="1" hangingPunct="1">
              <a:buFontTx/>
              <a:buNone/>
            </a:pPr>
            <a:r>
              <a:rPr lang="es-CO" sz="3600" b="1" dirty="0"/>
              <a:t>Correo electrónico de </a:t>
            </a:r>
            <a:r>
              <a:rPr lang="es-CO" sz="3600" b="1" dirty="0" smtClean="0"/>
              <a:t>contacto:</a:t>
            </a:r>
            <a:endParaRPr lang="es-CO" sz="3600" dirty="0"/>
          </a:p>
          <a:p>
            <a:pPr eaLnBrk="1" hangingPunct="1">
              <a:buFontTx/>
              <a:buNone/>
            </a:pPr>
            <a:r>
              <a:rPr lang="es-CO" sz="3600" b="1" dirty="0" smtClean="0">
                <a:hlinkClick r:id="rId3"/>
              </a:rPr>
              <a:t>cgr@contraloria.gov.co</a:t>
            </a:r>
            <a:endParaRPr lang="es-ES" sz="3600" dirty="0" smtClean="0"/>
          </a:p>
          <a:p>
            <a:pPr eaLnBrk="1" hangingPunct="1">
              <a:buFontTx/>
              <a:buNone/>
            </a:pPr>
            <a:r>
              <a:rPr lang="es-ES" sz="3600" dirty="0" err="1" smtClean="0"/>
              <a:t>Tels</a:t>
            </a:r>
            <a:r>
              <a:rPr lang="es-ES" sz="3600" dirty="0" smtClean="0"/>
              <a:t>: 018000-910060 </a:t>
            </a:r>
          </a:p>
          <a:p>
            <a:pPr eaLnBrk="1" hangingPunct="1">
              <a:buFontTx/>
              <a:buNone/>
            </a:pPr>
            <a:r>
              <a:rPr lang="es-ES" sz="3600" dirty="0" smtClean="0"/>
              <a:t>		 </a:t>
            </a:r>
            <a:r>
              <a:rPr lang="es-CO" sz="3600" dirty="0" smtClean="0"/>
              <a:t>26</a:t>
            </a:r>
            <a:r>
              <a:rPr lang="es-ES" sz="3600" dirty="0" smtClean="0"/>
              <a:t>3</a:t>
            </a:r>
            <a:r>
              <a:rPr lang="es-CO" sz="3600" dirty="0" smtClean="0"/>
              <a:t>433</a:t>
            </a:r>
            <a:r>
              <a:rPr lang="es-ES" sz="3600" dirty="0" smtClean="0"/>
              <a:t>0 		  (denuncia)</a:t>
            </a:r>
          </a:p>
          <a:p>
            <a:pPr eaLnBrk="1" hangingPunct="1">
              <a:buFontTx/>
              <a:buNone/>
            </a:pPr>
            <a:r>
              <a:rPr lang="es-CO" sz="3600" dirty="0" smtClean="0"/>
              <a:t>Calle 14 No. 3A – 34. Ibagué </a:t>
            </a:r>
          </a:p>
        </p:txBody>
      </p:sp>
    </p:spTree>
  </p:cSld>
  <p:clrMapOvr>
    <a:masterClrMapping/>
  </p:clrMapOvr>
  <p:transition spd="slow">
    <p:push dir="u"/>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396" r="2937"/>
          <a:stretch/>
        </p:blipFill>
        <p:spPr bwMode="auto">
          <a:xfrm>
            <a:off x="455279" y="2420888"/>
            <a:ext cx="8211101"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57953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 calcmode="lin" valueType="num">
                                      <p:cBhvr>
                                        <p:cTn id="9" dur="1000" fill="hold"/>
                                        <p:tgtEl>
                                          <p:spTgt spid="10242"/>
                                        </p:tgtEl>
                                        <p:attrNameLst>
                                          <p:attrName>style.rotation</p:attrName>
                                        </p:attrNameLst>
                                      </p:cBhvr>
                                      <p:tavLst>
                                        <p:tav tm="0">
                                          <p:val>
                                            <p:fltVal val="90"/>
                                          </p:val>
                                        </p:tav>
                                        <p:tav tm="100000">
                                          <p:val>
                                            <p:fltVal val="0"/>
                                          </p:val>
                                        </p:tav>
                                      </p:tavLst>
                                    </p:anim>
                                    <p:animEffect transition="in" filter="fade">
                                      <p:cBhvr>
                                        <p:cTn id="10"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Documents and Settings\dfjimenez\Escritorio\transpa.bmp"/>
          <p:cNvPicPr>
            <a:picLocks noGrp="1" noChangeAspect="1" noChangeArrowheads="1"/>
          </p:cNvPicPr>
          <p:nvPr>
            <p:ph idx="1"/>
          </p:nvPr>
        </p:nvPicPr>
        <p:blipFill>
          <a:blip r:embed="rId2" cstate="print"/>
          <a:srcRect/>
          <a:stretch>
            <a:fillRect/>
          </a:stretch>
        </p:blipFill>
        <p:spPr bwMode="auto">
          <a:xfrm>
            <a:off x="539552" y="1196752"/>
            <a:ext cx="8127358" cy="4074419"/>
          </a:xfrm>
          <a:prstGeom prst="rect">
            <a:avLst/>
          </a:prstGeom>
          <a:noFill/>
        </p:spPr>
      </p:pic>
      <p:sp>
        <p:nvSpPr>
          <p:cNvPr id="4" name="3 Rectángulo"/>
          <p:cNvSpPr/>
          <p:nvPr/>
        </p:nvSpPr>
        <p:spPr>
          <a:xfrm>
            <a:off x="349269" y="5517232"/>
            <a:ext cx="7920880" cy="58612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r>
              <a:rPr lang="es-CO" b="1" dirty="0" smtClean="0">
                <a:solidFill>
                  <a:schemeClr val="tx1"/>
                </a:solidFill>
              </a:rPr>
              <a:t>Encuesta de Percepción ciudadana al Plan Nacional de Desarrollo </a:t>
            </a:r>
          </a:p>
          <a:p>
            <a:r>
              <a:rPr lang="es-CO" b="1" dirty="0" smtClean="0">
                <a:solidFill>
                  <a:schemeClr val="tx1"/>
                </a:solidFill>
              </a:rPr>
              <a:t>DNP Dic 2013-Ene 2014</a:t>
            </a:r>
          </a:p>
        </p:txBody>
      </p:sp>
      <p:cxnSp>
        <p:nvCxnSpPr>
          <p:cNvPr id="5" name="4 Conector recto de flecha"/>
          <p:cNvCxnSpPr/>
          <p:nvPr/>
        </p:nvCxnSpPr>
        <p:spPr>
          <a:xfrm rot="10800000" flipV="1">
            <a:off x="5867400" y="1752600"/>
            <a:ext cx="381000" cy="228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7592036"/>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Gráfico"/>
          <p:cNvGraphicFramePr/>
          <p:nvPr>
            <p:extLst>
              <p:ext uri="{D42A27DB-BD31-4B8C-83A1-F6EECF244321}">
                <p14:modId xmlns:p14="http://schemas.microsoft.com/office/powerpoint/2010/main" val="3056004272"/>
              </p:ext>
            </p:extLst>
          </p:nvPr>
        </p:nvGraphicFramePr>
        <p:xfrm>
          <a:off x="251520" y="1196752"/>
          <a:ext cx="8712968" cy="511256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a:spLocks noChangeArrowheads="1"/>
          </p:cNvSpPr>
          <p:nvPr/>
        </p:nvSpPr>
        <p:spPr bwMode="auto">
          <a:xfrm>
            <a:off x="179512" y="6214519"/>
            <a:ext cx="8784976" cy="261610"/>
          </a:xfrm>
          <a:prstGeom prst="rect">
            <a:avLst/>
          </a:prstGeom>
          <a:solidFill>
            <a:schemeClr val="accent5"/>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_tradnl" altLang="es-CO"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Fuente: </a:t>
            </a:r>
            <a:r>
              <a:rPr kumimoji="0" lang="es-ES_tradnl" altLang="es-CO" sz="1100"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Dane</a:t>
            </a:r>
            <a:r>
              <a:rPr kumimoji="0" lang="es-ES_tradnl" altLang="es-CO" sz="11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 Encuesta sobre ambiente y desempeño institucional nacional – EDI</a:t>
            </a:r>
            <a:endParaRPr kumimoji="0" lang="es-ES_tradnl" altLang="es-CO" sz="1800" b="1"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079536315"/>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790" y="1229595"/>
            <a:ext cx="8960705" cy="48637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107502" y="6279131"/>
            <a:ext cx="8856837" cy="276999"/>
          </a:xfrm>
          <a:prstGeom prst="rect">
            <a:avLst/>
          </a:prstGeom>
          <a:solidFill>
            <a:schemeClr val="accent5"/>
          </a:solidFill>
        </p:spPr>
        <p:txBody>
          <a:bodyPr wrap="square">
            <a:spAutoFit/>
          </a:bodyPr>
          <a:lstStyle/>
          <a:p>
            <a:r>
              <a:rPr lang="es-CO" sz="1200" b="1" dirty="0" smtClean="0">
                <a:latin typeface="Trebuchet MS" pitchFamily="34" charset="0"/>
              </a:rPr>
              <a:t>Fuente</a:t>
            </a:r>
            <a:r>
              <a:rPr lang="es-CO" sz="1200" b="1" dirty="0">
                <a:latin typeface="Trebuchet MS" pitchFamily="34" charset="0"/>
              </a:rPr>
              <a:t>: </a:t>
            </a:r>
            <a:r>
              <a:rPr lang="es-CO" sz="1200" b="1" dirty="0" smtClean="0">
                <a:latin typeface="Trebuchet MS" pitchFamily="34" charset="0"/>
              </a:rPr>
              <a:t>DANE. Encuesta </a:t>
            </a:r>
            <a:r>
              <a:rPr lang="es-CO" sz="1200" b="1" dirty="0">
                <a:latin typeface="Trebuchet MS" pitchFamily="34" charset="0"/>
              </a:rPr>
              <a:t>de Cultura Política 2013 </a:t>
            </a:r>
          </a:p>
        </p:txBody>
      </p:sp>
    </p:spTree>
    <p:extLst>
      <p:ext uri="{BB962C8B-B14F-4D97-AF65-F5344CB8AC3E}">
        <p14:creationId xmlns:p14="http://schemas.microsoft.com/office/powerpoint/2010/main" val="388383387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96752"/>
            <a:ext cx="8928993" cy="53285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960914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Presentación CGR">
  <a:themeElements>
    <a:clrScheme name="Presentación CG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esentación CG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2"/>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Presentación CG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esentación CG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esentación CG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esentación CG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esentación CG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esentación CG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esentación CG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esentación CG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esentación CG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esentación CG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esentación CG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esentación CG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Presentación CGR</Template>
  <TotalTime>1543</TotalTime>
  <Words>2364</Words>
  <Application>Microsoft Office PowerPoint</Application>
  <PresentationFormat>Presentación en pantalla (4:3)</PresentationFormat>
  <Paragraphs>362</Paragraphs>
  <Slides>52</Slides>
  <Notes>3</Notes>
  <HiddenSlides>0</HiddenSlides>
  <MMClips>0</MMClips>
  <ScaleCrop>false</ScaleCrop>
  <HeadingPairs>
    <vt:vector size="6" baseType="variant">
      <vt:variant>
        <vt:lpstr>Fuentes usadas</vt:lpstr>
      </vt:variant>
      <vt:variant>
        <vt:i4>16</vt:i4>
      </vt:variant>
      <vt:variant>
        <vt:lpstr>Tema</vt:lpstr>
      </vt:variant>
      <vt:variant>
        <vt:i4>1</vt:i4>
      </vt:variant>
      <vt:variant>
        <vt:lpstr>Títulos de diapositiva</vt:lpstr>
      </vt:variant>
      <vt:variant>
        <vt:i4>52</vt:i4>
      </vt:variant>
    </vt:vector>
  </HeadingPairs>
  <TitlesOfParts>
    <vt:vector size="69" baseType="lpstr">
      <vt:lpstr>Aharoni</vt:lpstr>
      <vt:lpstr>Arial</vt:lpstr>
      <vt:lpstr>Arial Narrow</vt:lpstr>
      <vt:lpstr>Book Antiqua</vt:lpstr>
      <vt:lpstr>Calibri</vt:lpstr>
      <vt:lpstr>Cambria</vt:lpstr>
      <vt:lpstr>Comic Sans MS</vt:lpstr>
      <vt:lpstr>Futura Std Book</vt:lpstr>
      <vt:lpstr>Futura Std Medium</vt:lpstr>
      <vt:lpstr>Lucida Sans Unicode</vt:lpstr>
      <vt:lpstr>Tahoma</vt:lpstr>
      <vt:lpstr>Times</vt:lpstr>
      <vt:lpstr>Times New Roman</vt:lpstr>
      <vt:lpstr>Trebuchet MS</vt:lpstr>
      <vt:lpstr>Verdana</vt:lpstr>
      <vt:lpstr>Wingdings</vt:lpstr>
      <vt:lpstr>Presentación CGR</vt:lpstr>
      <vt:lpstr>Presentación de PowerPoint</vt:lpstr>
      <vt:lpstr>COMISION REGIONAL DE MORALIZACIÓN 28 de marzo de 2017</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DISEÑAR ACCIONES DE INFORMACIÓN</vt:lpstr>
      <vt:lpstr>Presentación de PowerPoint</vt:lpstr>
      <vt:lpstr>DISEÑAR ACCIONES DE DIÁLOGO</vt:lpstr>
      <vt:lpstr>Presentación de PowerPoint</vt:lpstr>
      <vt:lpstr>DISEÑAR ACCIONES DE INCENTIVOS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CONTACTOS Y COMUNICACIÓN</vt:lpstr>
      <vt:lpstr>Presentación de PowerPoint</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dfalvarez</dc:creator>
  <cp:lastModifiedBy>Personal</cp:lastModifiedBy>
  <cp:revision>142</cp:revision>
  <dcterms:created xsi:type="dcterms:W3CDTF">2008-09-04T18:33:06Z</dcterms:created>
  <dcterms:modified xsi:type="dcterms:W3CDTF">2017-03-29T04:23:53Z</dcterms:modified>
</cp:coreProperties>
</file>