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8" r:id="rId4"/>
    <p:sldId id="267" r:id="rId5"/>
    <p:sldId id="279" r:id="rId6"/>
    <p:sldId id="259" r:id="rId7"/>
    <p:sldId id="266" r:id="rId8"/>
    <p:sldId id="280" r:id="rId9"/>
    <p:sldId id="260" r:id="rId10"/>
    <p:sldId id="268" r:id="rId11"/>
    <p:sldId id="298" r:id="rId12"/>
    <p:sldId id="299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61" r:id="rId21"/>
    <p:sldId id="269" r:id="rId22"/>
    <p:sldId id="281" r:id="rId23"/>
    <p:sldId id="262" r:id="rId24"/>
    <p:sldId id="270" r:id="rId25"/>
    <p:sldId id="300" r:id="rId26"/>
    <p:sldId id="305" r:id="rId27"/>
    <p:sldId id="304" r:id="rId28"/>
    <p:sldId id="301" r:id="rId29"/>
    <p:sldId id="303" r:id="rId30"/>
    <p:sldId id="306" r:id="rId31"/>
    <p:sldId id="307" r:id="rId32"/>
    <p:sldId id="308" r:id="rId33"/>
    <p:sldId id="264" r:id="rId34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DAD"/>
    <a:srgbClr val="00A859"/>
    <a:srgbClr val="85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5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C46122-5338-4CC2-BBC6-3C765C74523E}" type="doc">
      <dgm:prSet loTypeId="urn:microsoft.com/office/officeart/2005/8/layout/cycle2" loCatId="cycle" qsTypeId="urn:microsoft.com/office/officeart/2005/8/quickstyle/3d1" qsCatId="3D" csTypeId="urn:microsoft.com/office/officeart/2005/8/colors/colorful1" csCatId="colorful"/>
      <dgm:spPr/>
      <dgm:t>
        <a:bodyPr/>
        <a:lstStyle/>
        <a:p>
          <a:endParaRPr lang="es-CO"/>
        </a:p>
      </dgm:t>
    </dgm:pt>
    <dgm:pt modelId="{9D5B49E1-645A-4E34-B17B-F067AE16EFDC}">
      <dgm:prSet custT="1"/>
      <dgm:spPr/>
      <dgm:t>
        <a:bodyPr/>
        <a:lstStyle/>
        <a:p>
          <a:pPr rtl="0"/>
          <a:r>
            <a:rPr lang="es-CO" sz="1400" b="1" dirty="0" smtClean="0"/>
            <a:t>El Teletrabajo: </a:t>
          </a:r>
          <a:endParaRPr lang="es-CO" sz="1400" b="1" dirty="0"/>
        </a:p>
      </dgm:t>
    </dgm:pt>
    <dgm:pt modelId="{6323B2FC-E63D-4B57-B950-3077DF1D6462}" type="parTrans" cxnId="{2E7DF59D-2B8C-437C-91D3-0496F592C9B6}">
      <dgm:prSet/>
      <dgm:spPr/>
      <dgm:t>
        <a:bodyPr/>
        <a:lstStyle/>
        <a:p>
          <a:endParaRPr lang="es-CO"/>
        </a:p>
      </dgm:t>
    </dgm:pt>
    <dgm:pt modelId="{60ADEAFA-EEF0-45DE-8635-427FAA3B5025}" type="sibTrans" cxnId="{2E7DF59D-2B8C-437C-91D3-0496F592C9B6}">
      <dgm:prSet/>
      <dgm:spPr/>
      <dgm:t>
        <a:bodyPr/>
        <a:lstStyle/>
        <a:p>
          <a:endParaRPr lang="es-CO"/>
        </a:p>
      </dgm:t>
    </dgm:pt>
    <dgm:pt modelId="{AB2B2F8F-7585-437A-9903-6A226768C32B}">
      <dgm:prSet custT="1"/>
      <dgm:spPr/>
      <dgm:t>
        <a:bodyPr/>
        <a:lstStyle/>
        <a:p>
          <a:pPr rtl="0"/>
          <a:r>
            <a:rPr lang="es-CO" sz="1050" b="1" smtClean="0"/>
            <a:t>Incentiva el bienestar y la productividad de los servidores públicos</a:t>
          </a:r>
          <a:endParaRPr lang="es-CO" sz="1050" b="1"/>
        </a:p>
      </dgm:t>
    </dgm:pt>
    <dgm:pt modelId="{8CCE7A12-CEED-4199-94A9-E0286A91E143}" type="parTrans" cxnId="{D0E54E65-FCE6-439A-985A-72613E745162}">
      <dgm:prSet/>
      <dgm:spPr/>
      <dgm:t>
        <a:bodyPr/>
        <a:lstStyle/>
        <a:p>
          <a:endParaRPr lang="es-CO"/>
        </a:p>
      </dgm:t>
    </dgm:pt>
    <dgm:pt modelId="{1DE1E207-52B7-4994-93C7-0683F55DDB94}" type="sibTrans" cxnId="{D0E54E65-FCE6-439A-985A-72613E745162}">
      <dgm:prSet/>
      <dgm:spPr/>
      <dgm:t>
        <a:bodyPr/>
        <a:lstStyle/>
        <a:p>
          <a:endParaRPr lang="es-CO"/>
        </a:p>
      </dgm:t>
    </dgm:pt>
    <dgm:pt modelId="{70248C56-6C9E-46EB-BFDE-E53A7CA28BC5}">
      <dgm:prSet custT="1"/>
      <dgm:spPr/>
      <dgm:t>
        <a:bodyPr/>
        <a:lstStyle/>
        <a:p>
          <a:pPr rtl="0"/>
          <a:endParaRPr lang="es-CO" sz="1400" b="1"/>
        </a:p>
      </dgm:t>
    </dgm:pt>
    <dgm:pt modelId="{66E594C6-AD15-494E-AF68-BF184F1B0336}" type="parTrans" cxnId="{C084E2F4-69CD-4F74-90D5-F72FB352B204}">
      <dgm:prSet/>
      <dgm:spPr/>
      <dgm:t>
        <a:bodyPr/>
        <a:lstStyle/>
        <a:p>
          <a:endParaRPr lang="es-CO"/>
        </a:p>
      </dgm:t>
    </dgm:pt>
    <dgm:pt modelId="{130A571F-1FF6-4BAC-AD26-73136C298847}" type="sibTrans" cxnId="{C084E2F4-69CD-4F74-90D5-F72FB352B204}">
      <dgm:prSet/>
      <dgm:spPr/>
      <dgm:t>
        <a:bodyPr/>
        <a:lstStyle/>
        <a:p>
          <a:endParaRPr lang="es-CO"/>
        </a:p>
      </dgm:t>
    </dgm:pt>
    <dgm:pt modelId="{D6ADA124-F1F9-4592-8D80-A8C9D63C8C54}">
      <dgm:prSet custT="1"/>
      <dgm:spPr/>
      <dgm:t>
        <a:bodyPr/>
        <a:lstStyle/>
        <a:p>
          <a:pPr rtl="0"/>
          <a:r>
            <a:rPr lang="es-CO" sz="1050" b="1" smtClean="0"/>
            <a:t>Motiva la eficiencia en el sector público</a:t>
          </a:r>
          <a:endParaRPr lang="es-CO" sz="1050" b="1"/>
        </a:p>
      </dgm:t>
    </dgm:pt>
    <dgm:pt modelId="{4B81AF9F-C1AC-412D-BBEF-3ECE4EC8DE7A}" type="parTrans" cxnId="{965CD05E-55AA-462F-91C1-A3B01038E528}">
      <dgm:prSet/>
      <dgm:spPr/>
      <dgm:t>
        <a:bodyPr/>
        <a:lstStyle/>
        <a:p>
          <a:endParaRPr lang="es-CO"/>
        </a:p>
      </dgm:t>
    </dgm:pt>
    <dgm:pt modelId="{F2C033E4-9C73-4D90-AFC7-20F02B9B238B}" type="sibTrans" cxnId="{965CD05E-55AA-462F-91C1-A3B01038E528}">
      <dgm:prSet/>
      <dgm:spPr/>
      <dgm:t>
        <a:bodyPr/>
        <a:lstStyle/>
        <a:p>
          <a:endParaRPr lang="es-CO"/>
        </a:p>
      </dgm:t>
    </dgm:pt>
    <dgm:pt modelId="{48591D5A-057C-4E92-A83A-99120432B3E2}">
      <dgm:prSet custT="1"/>
      <dgm:spPr/>
      <dgm:t>
        <a:bodyPr/>
        <a:lstStyle/>
        <a:p>
          <a:pPr rtl="0"/>
          <a:r>
            <a:rPr lang="es-CO" sz="1050" b="1" smtClean="0"/>
            <a:t>Beneficia a los servidores en el ahorro de tiempo de           desplazamiento</a:t>
          </a:r>
          <a:endParaRPr lang="es-CO" sz="1050" b="1"/>
        </a:p>
      </dgm:t>
    </dgm:pt>
    <dgm:pt modelId="{A1A95F0C-2125-477F-8176-823D508D2EC8}" type="parTrans" cxnId="{D7BFD981-A7E1-4CB5-A68E-720563C775E2}">
      <dgm:prSet/>
      <dgm:spPr/>
      <dgm:t>
        <a:bodyPr/>
        <a:lstStyle/>
        <a:p>
          <a:endParaRPr lang="es-CO"/>
        </a:p>
      </dgm:t>
    </dgm:pt>
    <dgm:pt modelId="{F2AFB645-0A4E-40DF-9528-B802B7C069C6}" type="sibTrans" cxnId="{D7BFD981-A7E1-4CB5-A68E-720563C775E2}">
      <dgm:prSet/>
      <dgm:spPr/>
      <dgm:t>
        <a:bodyPr/>
        <a:lstStyle/>
        <a:p>
          <a:endParaRPr lang="es-CO"/>
        </a:p>
      </dgm:t>
    </dgm:pt>
    <dgm:pt modelId="{6195A3E0-2E10-4E3F-A54F-68769B52FF8C}">
      <dgm:prSet custT="1"/>
      <dgm:spPr/>
      <dgm:t>
        <a:bodyPr/>
        <a:lstStyle/>
        <a:p>
          <a:pPr rtl="0"/>
          <a:r>
            <a:rPr lang="es-CO" sz="1050" b="1" smtClean="0"/>
            <a:t>Le brinda calidad de vida a los servidores públicos </a:t>
          </a:r>
          <a:endParaRPr lang="es-CO" sz="1050" b="1"/>
        </a:p>
      </dgm:t>
    </dgm:pt>
    <dgm:pt modelId="{A014EE38-38A8-48C4-96C5-01034DC016DD}" type="parTrans" cxnId="{E94A5FEA-84F0-4958-9475-53337833929D}">
      <dgm:prSet/>
      <dgm:spPr/>
      <dgm:t>
        <a:bodyPr/>
        <a:lstStyle/>
        <a:p>
          <a:endParaRPr lang="es-CO"/>
        </a:p>
      </dgm:t>
    </dgm:pt>
    <dgm:pt modelId="{198C3C1D-4237-45F5-B190-DE6389028CAC}" type="sibTrans" cxnId="{E94A5FEA-84F0-4958-9475-53337833929D}">
      <dgm:prSet/>
      <dgm:spPr/>
      <dgm:t>
        <a:bodyPr/>
        <a:lstStyle/>
        <a:p>
          <a:endParaRPr lang="es-CO"/>
        </a:p>
      </dgm:t>
    </dgm:pt>
    <dgm:pt modelId="{60D994EC-5167-4824-9780-FB94F49E8687}" type="pres">
      <dgm:prSet presAssocID="{92C46122-5338-4CC2-BBC6-3C765C74523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BFFFDB38-0683-4959-BD10-1498910F30BE}" type="pres">
      <dgm:prSet presAssocID="{9D5B49E1-645A-4E34-B17B-F067AE16EFD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09C797A-AB95-41C6-86E2-2F0884CC1DE4}" type="pres">
      <dgm:prSet presAssocID="{60ADEAFA-EEF0-45DE-8635-427FAA3B5025}" presName="sibTrans" presStyleLbl="sibTrans2D1" presStyleIdx="0" presStyleCnt="2"/>
      <dgm:spPr/>
      <dgm:t>
        <a:bodyPr/>
        <a:lstStyle/>
        <a:p>
          <a:endParaRPr lang="es-CO"/>
        </a:p>
      </dgm:t>
    </dgm:pt>
    <dgm:pt modelId="{348B917B-F51F-4179-B5AE-16F623897C88}" type="pres">
      <dgm:prSet presAssocID="{60ADEAFA-EEF0-45DE-8635-427FAA3B5025}" presName="connectorText" presStyleLbl="sibTrans2D1" presStyleIdx="0" presStyleCnt="2"/>
      <dgm:spPr/>
      <dgm:t>
        <a:bodyPr/>
        <a:lstStyle/>
        <a:p>
          <a:endParaRPr lang="es-CO"/>
        </a:p>
      </dgm:t>
    </dgm:pt>
    <dgm:pt modelId="{4AA08DE0-9429-418B-8B05-320C8C6E1CF1}" type="pres">
      <dgm:prSet presAssocID="{70248C56-6C9E-46EB-BFDE-E53A7CA28BC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2681EE47-947D-4989-8A13-D2957A66D82D}" type="pres">
      <dgm:prSet presAssocID="{130A571F-1FF6-4BAC-AD26-73136C298847}" presName="sibTrans" presStyleLbl="sibTrans2D1" presStyleIdx="1" presStyleCnt="2"/>
      <dgm:spPr/>
      <dgm:t>
        <a:bodyPr/>
        <a:lstStyle/>
        <a:p>
          <a:endParaRPr lang="es-CO"/>
        </a:p>
      </dgm:t>
    </dgm:pt>
    <dgm:pt modelId="{4BFB2E00-CC6A-422F-A4DE-63125EE829AD}" type="pres">
      <dgm:prSet presAssocID="{130A571F-1FF6-4BAC-AD26-73136C298847}" presName="connectorText" presStyleLbl="sibTrans2D1" presStyleIdx="1" presStyleCnt="2"/>
      <dgm:spPr/>
      <dgm:t>
        <a:bodyPr/>
        <a:lstStyle/>
        <a:p>
          <a:endParaRPr lang="es-CO"/>
        </a:p>
      </dgm:t>
    </dgm:pt>
  </dgm:ptLst>
  <dgm:cxnLst>
    <dgm:cxn modelId="{EF9335E7-301B-4430-9B3A-5785FD2E9C42}" type="presOf" srcId="{D6ADA124-F1F9-4592-8D80-A8C9D63C8C54}" destId="{4AA08DE0-9429-418B-8B05-320C8C6E1CF1}" srcOrd="0" destOrd="1" presId="urn:microsoft.com/office/officeart/2005/8/layout/cycle2"/>
    <dgm:cxn modelId="{965CD05E-55AA-462F-91C1-A3B01038E528}" srcId="{70248C56-6C9E-46EB-BFDE-E53A7CA28BC5}" destId="{D6ADA124-F1F9-4592-8D80-A8C9D63C8C54}" srcOrd="0" destOrd="0" parTransId="{4B81AF9F-C1AC-412D-BBEF-3ECE4EC8DE7A}" sibTransId="{F2C033E4-9C73-4D90-AFC7-20F02B9B238B}"/>
    <dgm:cxn modelId="{AC4E9AB1-A8C3-4FBF-B3C0-1D158CD7B511}" type="presOf" srcId="{6195A3E0-2E10-4E3F-A54F-68769B52FF8C}" destId="{4AA08DE0-9429-418B-8B05-320C8C6E1CF1}" srcOrd="0" destOrd="3" presId="urn:microsoft.com/office/officeart/2005/8/layout/cycle2"/>
    <dgm:cxn modelId="{A2A95FAF-D201-4228-AA42-EA05A7AA5EAA}" type="presOf" srcId="{60ADEAFA-EEF0-45DE-8635-427FAA3B5025}" destId="{E09C797A-AB95-41C6-86E2-2F0884CC1DE4}" srcOrd="0" destOrd="0" presId="urn:microsoft.com/office/officeart/2005/8/layout/cycle2"/>
    <dgm:cxn modelId="{7A23ADCD-57E2-4749-AC1B-CE584471065E}" type="presOf" srcId="{AB2B2F8F-7585-437A-9903-6A226768C32B}" destId="{BFFFDB38-0683-4959-BD10-1498910F30BE}" srcOrd="0" destOrd="1" presId="urn:microsoft.com/office/officeart/2005/8/layout/cycle2"/>
    <dgm:cxn modelId="{2E7DF59D-2B8C-437C-91D3-0496F592C9B6}" srcId="{92C46122-5338-4CC2-BBC6-3C765C74523E}" destId="{9D5B49E1-645A-4E34-B17B-F067AE16EFDC}" srcOrd="0" destOrd="0" parTransId="{6323B2FC-E63D-4B57-B950-3077DF1D6462}" sibTransId="{60ADEAFA-EEF0-45DE-8635-427FAA3B5025}"/>
    <dgm:cxn modelId="{D0E54E65-FCE6-439A-985A-72613E745162}" srcId="{9D5B49E1-645A-4E34-B17B-F067AE16EFDC}" destId="{AB2B2F8F-7585-437A-9903-6A226768C32B}" srcOrd="0" destOrd="0" parTransId="{8CCE7A12-CEED-4199-94A9-E0286A91E143}" sibTransId="{1DE1E207-52B7-4994-93C7-0683F55DDB94}"/>
    <dgm:cxn modelId="{F9E3AC1A-F277-449D-9B82-16233FF5A56B}" type="presOf" srcId="{130A571F-1FF6-4BAC-AD26-73136C298847}" destId="{2681EE47-947D-4989-8A13-D2957A66D82D}" srcOrd="0" destOrd="0" presId="urn:microsoft.com/office/officeart/2005/8/layout/cycle2"/>
    <dgm:cxn modelId="{E4E303FD-D2E5-4BCA-962E-A3D8A1BC66AA}" type="presOf" srcId="{9D5B49E1-645A-4E34-B17B-F067AE16EFDC}" destId="{BFFFDB38-0683-4959-BD10-1498910F30BE}" srcOrd="0" destOrd="0" presId="urn:microsoft.com/office/officeart/2005/8/layout/cycle2"/>
    <dgm:cxn modelId="{067AA5D6-F5D9-4C1B-92E5-8167B2C32358}" type="presOf" srcId="{70248C56-6C9E-46EB-BFDE-E53A7CA28BC5}" destId="{4AA08DE0-9429-418B-8B05-320C8C6E1CF1}" srcOrd="0" destOrd="0" presId="urn:microsoft.com/office/officeart/2005/8/layout/cycle2"/>
    <dgm:cxn modelId="{E94A5FEA-84F0-4958-9475-53337833929D}" srcId="{70248C56-6C9E-46EB-BFDE-E53A7CA28BC5}" destId="{6195A3E0-2E10-4E3F-A54F-68769B52FF8C}" srcOrd="2" destOrd="0" parTransId="{A014EE38-38A8-48C4-96C5-01034DC016DD}" sibTransId="{198C3C1D-4237-45F5-B190-DE6389028CAC}"/>
    <dgm:cxn modelId="{7051C62E-2F48-4B2F-9877-8BBA26B7A7C2}" type="presOf" srcId="{48591D5A-057C-4E92-A83A-99120432B3E2}" destId="{4AA08DE0-9429-418B-8B05-320C8C6E1CF1}" srcOrd="0" destOrd="2" presId="urn:microsoft.com/office/officeart/2005/8/layout/cycle2"/>
    <dgm:cxn modelId="{D7BFD981-A7E1-4CB5-A68E-720563C775E2}" srcId="{70248C56-6C9E-46EB-BFDE-E53A7CA28BC5}" destId="{48591D5A-057C-4E92-A83A-99120432B3E2}" srcOrd="1" destOrd="0" parTransId="{A1A95F0C-2125-477F-8176-823D508D2EC8}" sibTransId="{F2AFB645-0A4E-40DF-9528-B802B7C069C6}"/>
    <dgm:cxn modelId="{C084E2F4-69CD-4F74-90D5-F72FB352B204}" srcId="{92C46122-5338-4CC2-BBC6-3C765C74523E}" destId="{70248C56-6C9E-46EB-BFDE-E53A7CA28BC5}" srcOrd="1" destOrd="0" parTransId="{66E594C6-AD15-494E-AF68-BF184F1B0336}" sibTransId="{130A571F-1FF6-4BAC-AD26-73136C298847}"/>
    <dgm:cxn modelId="{C60C0B56-457C-440B-A434-3649BC94D931}" type="presOf" srcId="{130A571F-1FF6-4BAC-AD26-73136C298847}" destId="{4BFB2E00-CC6A-422F-A4DE-63125EE829AD}" srcOrd="1" destOrd="0" presId="urn:microsoft.com/office/officeart/2005/8/layout/cycle2"/>
    <dgm:cxn modelId="{F07D954F-BFBC-44B6-868C-08AED71444A3}" type="presOf" srcId="{92C46122-5338-4CC2-BBC6-3C765C74523E}" destId="{60D994EC-5167-4824-9780-FB94F49E8687}" srcOrd="0" destOrd="0" presId="urn:microsoft.com/office/officeart/2005/8/layout/cycle2"/>
    <dgm:cxn modelId="{622EA038-7155-40BB-97B4-38FAA157EA11}" type="presOf" srcId="{60ADEAFA-EEF0-45DE-8635-427FAA3B5025}" destId="{348B917B-F51F-4179-B5AE-16F623897C88}" srcOrd="1" destOrd="0" presId="urn:microsoft.com/office/officeart/2005/8/layout/cycle2"/>
    <dgm:cxn modelId="{97FBA482-9219-40BA-ADFB-0EBF7CE2C9FD}" type="presParOf" srcId="{60D994EC-5167-4824-9780-FB94F49E8687}" destId="{BFFFDB38-0683-4959-BD10-1498910F30BE}" srcOrd="0" destOrd="0" presId="urn:microsoft.com/office/officeart/2005/8/layout/cycle2"/>
    <dgm:cxn modelId="{A32E2565-584D-4BE7-929A-06F5164D97D2}" type="presParOf" srcId="{60D994EC-5167-4824-9780-FB94F49E8687}" destId="{E09C797A-AB95-41C6-86E2-2F0884CC1DE4}" srcOrd="1" destOrd="0" presId="urn:microsoft.com/office/officeart/2005/8/layout/cycle2"/>
    <dgm:cxn modelId="{3594BD62-DAA3-4B37-876E-26B9D5D5D54B}" type="presParOf" srcId="{E09C797A-AB95-41C6-86E2-2F0884CC1DE4}" destId="{348B917B-F51F-4179-B5AE-16F623897C88}" srcOrd="0" destOrd="0" presId="urn:microsoft.com/office/officeart/2005/8/layout/cycle2"/>
    <dgm:cxn modelId="{9C59EB67-629E-449F-8279-0DF8ED9F9F72}" type="presParOf" srcId="{60D994EC-5167-4824-9780-FB94F49E8687}" destId="{4AA08DE0-9429-418B-8B05-320C8C6E1CF1}" srcOrd="2" destOrd="0" presId="urn:microsoft.com/office/officeart/2005/8/layout/cycle2"/>
    <dgm:cxn modelId="{32329887-0BE5-4BF6-AF6C-B99E5170EDD2}" type="presParOf" srcId="{60D994EC-5167-4824-9780-FB94F49E8687}" destId="{2681EE47-947D-4989-8A13-D2957A66D82D}" srcOrd="3" destOrd="0" presId="urn:microsoft.com/office/officeart/2005/8/layout/cycle2"/>
    <dgm:cxn modelId="{AE98A99A-301F-41CC-8739-BCB386D0D54E}" type="presParOf" srcId="{2681EE47-947D-4989-8A13-D2957A66D82D}" destId="{4BFB2E00-CC6A-422F-A4DE-63125EE829A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FFDB38-0683-4959-BD10-1498910F30BE}">
      <dsp:nvSpPr>
        <dsp:cNvPr id="0" name=""/>
        <dsp:cNvSpPr/>
      </dsp:nvSpPr>
      <dsp:spPr>
        <a:xfrm>
          <a:off x="613" y="355229"/>
          <a:ext cx="2120492" cy="212049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b="1" kern="1200" dirty="0" smtClean="0"/>
            <a:t>El Teletrabajo: </a:t>
          </a:r>
          <a:endParaRPr lang="es-CO" sz="1400" b="1" kern="1200" dirty="0"/>
        </a:p>
        <a:p>
          <a:pPr marL="57150" lvl="1" indent="-57150" algn="l" defTabSz="466725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b="1" kern="1200" smtClean="0"/>
            <a:t>Incentiva el bienestar y la productividad de los servidores públicos</a:t>
          </a:r>
          <a:endParaRPr lang="es-CO" sz="1050" b="1" kern="1200"/>
        </a:p>
      </dsp:txBody>
      <dsp:txXfrm>
        <a:off x="311152" y="665768"/>
        <a:ext cx="1499414" cy="1499414"/>
      </dsp:txXfrm>
    </dsp:sp>
    <dsp:sp modelId="{E09C797A-AB95-41C6-86E2-2F0884CC1DE4}">
      <dsp:nvSpPr>
        <dsp:cNvPr id="0" name=""/>
        <dsp:cNvSpPr/>
      </dsp:nvSpPr>
      <dsp:spPr>
        <a:xfrm>
          <a:off x="1954900" y="55752"/>
          <a:ext cx="1318114" cy="715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000" kern="1200"/>
        </a:p>
      </dsp:txBody>
      <dsp:txXfrm>
        <a:off x="1954900" y="198885"/>
        <a:ext cx="1103414" cy="429400"/>
      </dsp:txXfrm>
    </dsp:sp>
    <dsp:sp modelId="{4AA08DE0-9429-418B-8B05-320C8C6E1CF1}">
      <dsp:nvSpPr>
        <dsp:cNvPr id="0" name=""/>
        <dsp:cNvSpPr/>
      </dsp:nvSpPr>
      <dsp:spPr>
        <a:xfrm>
          <a:off x="3181420" y="355229"/>
          <a:ext cx="2120492" cy="212049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400" b="1" kern="1200"/>
        </a:p>
        <a:p>
          <a:pPr marL="57150" lvl="1" indent="-57150" algn="l" defTabSz="466725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b="1" kern="1200" smtClean="0"/>
            <a:t>Motiva la eficiencia en el sector público</a:t>
          </a:r>
          <a:endParaRPr lang="es-CO" sz="1050" b="1" kern="1200"/>
        </a:p>
        <a:p>
          <a:pPr marL="57150" lvl="1" indent="-57150" algn="l" defTabSz="466725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b="1" kern="1200" smtClean="0"/>
            <a:t>Beneficia a los servidores en el ahorro de tiempo de           desplazamiento</a:t>
          </a:r>
          <a:endParaRPr lang="es-CO" sz="1050" b="1" kern="1200"/>
        </a:p>
        <a:p>
          <a:pPr marL="57150" lvl="1" indent="-57150" algn="l" defTabSz="466725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050" b="1" kern="1200" smtClean="0"/>
            <a:t>Le brinda calidad de vida a los servidores públicos </a:t>
          </a:r>
          <a:endParaRPr lang="es-CO" sz="1050" b="1" kern="1200"/>
        </a:p>
      </dsp:txBody>
      <dsp:txXfrm>
        <a:off x="3491959" y="665768"/>
        <a:ext cx="1499414" cy="1499414"/>
      </dsp:txXfrm>
    </dsp:sp>
    <dsp:sp modelId="{2681EE47-947D-4989-8A13-D2957A66D82D}">
      <dsp:nvSpPr>
        <dsp:cNvPr id="0" name=""/>
        <dsp:cNvSpPr/>
      </dsp:nvSpPr>
      <dsp:spPr>
        <a:xfrm rot="10800000">
          <a:off x="2029511" y="2059531"/>
          <a:ext cx="1318114" cy="715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3000" kern="1200"/>
        </a:p>
      </dsp:txBody>
      <dsp:txXfrm rot="10800000">
        <a:off x="2244211" y="2202664"/>
        <a:ext cx="1103414" cy="429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5531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8908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2840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5184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8934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5354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8141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3859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1115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5575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167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FF5C7-FBF4-4845-9257-89467FEE26EA}" type="datetimeFigureOut">
              <a:rPr lang="es-CO" smtClean="0"/>
              <a:t>08/05/2017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6D1F5-53F3-4459-B79A-6029A2F790D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525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6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hyperlink" Target="http://www.teletrabajo.gov.co/622/w3-article-15928.html" TargetMode="External"/><Relationship Id="rId7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eva@funcionpublica.gov.co" TargetMode="External"/><Relationship Id="rId4" Type="http://schemas.openxmlformats.org/officeDocument/2006/relationships/hyperlink" Target="mailto:elondono@funcionpublica.gov.c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12"/>
          <p:cNvSpPr txBox="1">
            <a:spLocks noChangeArrowheads="1"/>
          </p:cNvSpPr>
          <p:nvPr/>
        </p:nvSpPr>
        <p:spPr bwMode="auto">
          <a:xfrm>
            <a:off x="3494088" y="1714500"/>
            <a:ext cx="5548312" cy="323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lvl="1" indent="0" algn="r" defTabSz="418178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s-CO" sz="4000" b="1" dirty="0" smtClean="0">
                <a:solidFill>
                  <a:srgbClr val="858585"/>
                </a:solidFill>
              </a:rPr>
              <a:t>TELETRABAJO</a:t>
            </a:r>
            <a:endParaRPr lang="es-CO" sz="4000" b="1" dirty="0" smtClean="0">
              <a:solidFill>
                <a:srgbClr val="858585"/>
              </a:solidFill>
              <a:latin typeface="Trebuchet MS" panose="020B0603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_tradnl" altLang="es-CO" sz="2500" dirty="0" smtClean="0">
              <a:solidFill>
                <a:srgbClr val="7F7F7F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_tradnl" altLang="es-CO" sz="2500" dirty="0" smtClean="0">
              <a:solidFill>
                <a:srgbClr val="7F7F7F"/>
              </a:solidFill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s-ES_tradnl" altLang="es-CO" sz="2500" b="1" dirty="0" smtClean="0">
              <a:solidFill>
                <a:srgbClr val="858585"/>
              </a:solidFill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2500" b="1" dirty="0" smtClean="0">
                <a:solidFill>
                  <a:srgbClr val="858585"/>
                </a:solidFill>
              </a:rPr>
              <a:t>Dirección de Empleo Público </a:t>
            </a:r>
          </a:p>
          <a:p>
            <a:pPr algn="r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s-ES_tradnl" altLang="es-CO" sz="1800" b="1" dirty="0" smtClean="0">
                <a:solidFill>
                  <a:srgbClr val="858585"/>
                </a:solidFill>
              </a:rPr>
              <a:t>Departamento Administrativo de la Función Publica</a:t>
            </a:r>
            <a:endParaRPr lang="es-ES_tradnl" altLang="es-CO" sz="1800" b="1" dirty="0">
              <a:solidFill>
                <a:srgbClr val="858585"/>
              </a:solidFill>
            </a:endParaRPr>
          </a:p>
          <a:p>
            <a:pPr algn="r"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s-ES_tradnl" altLang="es-CO" sz="1600" b="1" dirty="0" smtClean="0">
                <a:solidFill>
                  <a:srgbClr val="858585"/>
                </a:solidFill>
              </a:rPr>
              <a:t>Mayo de 2017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endParaRPr lang="es-ES_tradnl" altLang="es-CO" sz="18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49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271491" y="530265"/>
            <a:ext cx="1804729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CO" sz="2400" b="1" dirty="0" smtClean="0"/>
              <a:t>Ventajas</a:t>
            </a:r>
            <a:endParaRPr kumimoji="0" lang="es-CO" altLang="es-CO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120070" y="530264"/>
            <a:ext cx="1804729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CO" sz="2400" b="1" dirty="0" smtClean="0"/>
              <a:t>Desventajas </a:t>
            </a:r>
            <a:endParaRPr kumimoji="0" lang="es-CO" altLang="es-CO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pSp>
        <p:nvGrpSpPr>
          <p:cNvPr id="30" name="Grupo 29"/>
          <p:cNvGrpSpPr/>
          <p:nvPr/>
        </p:nvGrpSpPr>
        <p:grpSpPr>
          <a:xfrm>
            <a:off x="578878" y="1195285"/>
            <a:ext cx="3189954" cy="4917882"/>
            <a:chOff x="973928" y="1126273"/>
            <a:chExt cx="3189954" cy="4917882"/>
          </a:xfrm>
        </p:grpSpPr>
        <p:grpSp>
          <p:nvGrpSpPr>
            <p:cNvPr id="26" name="Grupo 25"/>
            <p:cNvGrpSpPr/>
            <p:nvPr/>
          </p:nvGrpSpPr>
          <p:grpSpPr>
            <a:xfrm>
              <a:off x="973928" y="1126273"/>
              <a:ext cx="3169279" cy="1186492"/>
              <a:chOff x="973928" y="1126273"/>
              <a:chExt cx="3169279" cy="1186492"/>
            </a:xfrm>
          </p:grpSpPr>
          <p:pic>
            <p:nvPicPr>
              <p:cNvPr id="1026" name="Picture 2" descr="Resultado de imagen para huella de carbono bogota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2764" y="1126273"/>
                <a:ext cx="1580443" cy="118649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Imagen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3928" y="1126274"/>
                <a:ext cx="1576380" cy="118649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</p:pic>
        </p:grpSp>
        <p:grpSp>
          <p:nvGrpSpPr>
            <p:cNvPr id="28" name="Grupo 27"/>
            <p:cNvGrpSpPr/>
            <p:nvPr/>
          </p:nvGrpSpPr>
          <p:grpSpPr>
            <a:xfrm>
              <a:off x="989869" y="3607599"/>
              <a:ext cx="3163857" cy="1186304"/>
              <a:chOff x="989869" y="3642103"/>
              <a:chExt cx="3163857" cy="1186304"/>
            </a:xfrm>
          </p:grpSpPr>
          <p:pic>
            <p:nvPicPr>
              <p:cNvPr id="3" name="Imagen 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9869" y="3642103"/>
                <a:ext cx="1583777" cy="11863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</p:pic>
          <p:pic>
            <p:nvPicPr>
              <p:cNvPr id="8" name="Imagen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69949" y="3642103"/>
                <a:ext cx="1583777" cy="11863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</p:pic>
        </p:grpSp>
        <p:grpSp>
          <p:nvGrpSpPr>
            <p:cNvPr id="27" name="Grupo 26"/>
            <p:cNvGrpSpPr/>
            <p:nvPr/>
          </p:nvGrpSpPr>
          <p:grpSpPr>
            <a:xfrm>
              <a:off x="973928" y="2367030"/>
              <a:ext cx="3177122" cy="1186303"/>
              <a:chOff x="973928" y="2384282"/>
              <a:chExt cx="3177122" cy="1186303"/>
            </a:xfrm>
          </p:grpSpPr>
          <p:pic>
            <p:nvPicPr>
              <p:cNvPr id="7" name="Imagen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73928" y="2384413"/>
                <a:ext cx="1583777" cy="118604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</p:pic>
          <p:pic>
            <p:nvPicPr>
              <p:cNvPr id="10" name="Imagen 9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67273" y="2384282"/>
                <a:ext cx="1583777" cy="118630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</p:pic>
        </p:grpSp>
        <p:grpSp>
          <p:nvGrpSpPr>
            <p:cNvPr id="29" name="Grupo 28"/>
            <p:cNvGrpSpPr/>
            <p:nvPr/>
          </p:nvGrpSpPr>
          <p:grpSpPr>
            <a:xfrm>
              <a:off x="992843" y="4848039"/>
              <a:ext cx="3171039" cy="1196116"/>
              <a:chOff x="992843" y="4899795"/>
              <a:chExt cx="3171039" cy="1196116"/>
            </a:xfrm>
          </p:grpSpPr>
          <p:pic>
            <p:nvPicPr>
              <p:cNvPr id="15" name="Imagen 1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92843" y="4899795"/>
                <a:ext cx="1587262" cy="118630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</p:pic>
          <p:pic>
            <p:nvPicPr>
              <p:cNvPr id="16" name="Imagen 15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80105" y="4899795"/>
                <a:ext cx="1583777" cy="119611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</p:pic>
        </p:grpSp>
      </p:grpSp>
      <p:grpSp>
        <p:nvGrpSpPr>
          <p:cNvPr id="31" name="Grupo 30"/>
          <p:cNvGrpSpPr/>
          <p:nvPr/>
        </p:nvGrpSpPr>
        <p:grpSpPr>
          <a:xfrm>
            <a:off x="6228590" y="1117508"/>
            <a:ext cx="1587688" cy="4888887"/>
            <a:chOff x="6228590" y="1117508"/>
            <a:chExt cx="1587688" cy="4888887"/>
          </a:xfrm>
        </p:grpSpPr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28590" y="1117508"/>
              <a:ext cx="1587688" cy="1186491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229167" y="2339918"/>
              <a:ext cx="1587111" cy="1186491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228590" y="3562139"/>
              <a:ext cx="1587688" cy="1222222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228590" y="4820091"/>
              <a:ext cx="1587688" cy="1186304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42128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3" t="27396" r="78104" b="51178"/>
          <a:stretch/>
        </p:blipFill>
        <p:spPr bwMode="auto">
          <a:xfrm>
            <a:off x="309726" y="702915"/>
            <a:ext cx="1512168" cy="2213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1" t="27380" r="56385" b="52733"/>
          <a:stretch/>
        </p:blipFill>
        <p:spPr bwMode="auto">
          <a:xfrm>
            <a:off x="401391" y="3886697"/>
            <a:ext cx="1976841" cy="206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3" t="6575" r="35379" b="32409"/>
          <a:stretch/>
        </p:blipFill>
        <p:spPr bwMode="auto">
          <a:xfrm>
            <a:off x="3811658" y="4892950"/>
            <a:ext cx="1782452" cy="1652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7" r="17634" b="13934"/>
          <a:stretch/>
        </p:blipFill>
        <p:spPr bwMode="auto">
          <a:xfrm>
            <a:off x="6889564" y="3579421"/>
            <a:ext cx="1905826" cy="237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88" t="26945" r="11787" b="53740"/>
          <a:stretch/>
        </p:blipFill>
        <p:spPr bwMode="auto">
          <a:xfrm>
            <a:off x="7051587" y="472063"/>
            <a:ext cx="1907704" cy="195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3824" y="279487"/>
            <a:ext cx="3586920" cy="159244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9862" y="2814637"/>
            <a:ext cx="37242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6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584" y="2684286"/>
            <a:ext cx="7600150" cy="990902"/>
          </a:xfrm>
          <a:prstGeom prst="rect">
            <a:avLst/>
          </a:prstGeom>
        </p:spPr>
      </p:pic>
      <p:sp>
        <p:nvSpPr>
          <p:cNvPr id="11" name="CuadroTexto 15"/>
          <p:cNvSpPr txBox="1">
            <a:spLocks noChangeArrowheads="1"/>
          </p:cNvSpPr>
          <p:nvPr/>
        </p:nvSpPr>
        <p:spPr bwMode="auto">
          <a:xfrm>
            <a:off x="2046753" y="1286980"/>
            <a:ext cx="633812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4400" b="1" dirty="0" smtClean="0">
                <a:solidFill>
                  <a:srgbClr val="7F7F7F"/>
                </a:solidFill>
              </a:rPr>
              <a:t>Función Pública y su compromiso con el Teletrabajo</a:t>
            </a:r>
            <a:endParaRPr lang="es-ES_tradnl" altLang="es-CO" sz="44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0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11 CuadroTexto"/>
          <p:cNvSpPr txBox="1"/>
          <p:nvPr/>
        </p:nvSpPr>
        <p:spPr>
          <a:xfrm>
            <a:off x="207005" y="1569849"/>
            <a:ext cx="8809051" cy="156957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675" tIns="45675" rIns="45675" bIns="45675" numCol="1" spcCol="38067" rtlCol="0" anchor="t">
            <a:spAutoFit/>
          </a:bodyPr>
          <a:lstStyle/>
          <a:p>
            <a:pPr latinLnBrk="1" hangingPunct="0"/>
            <a:r>
              <a:rPr lang="es-CO" sz="1600" dirty="0">
                <a:solidFill>
                  <a:srgbClr val="000000"/>
                </a:solidFill>
                <a:latin typeface="Trebuchet MS" panose="020B0603020202020204" pitchFamily="34" charset="0"/>
                <a:ea typeface="Calibri"/>
                <a:cs typeface="Calibri"/>
                <a:sym typeface="Calibri"/>
              </a:rPr>
              <a:t>El </a:t>
            </a:r>
            <a:r>
              <a:rPr lang="es-CO" sz="1600" dirty="0" smtClean="0">
                <a:solidFill>
                  <a:srgbClr val="000000"/>
                </a:solidFill>
                <a:latin typeface="Trebuchet MS" panose="020B0603020202020204" pitchFamily="34" charset="0"/>
                <a:ea typeface="Calibri"/>
                <a:cs typeface="Calibri"/>
                <a:sym typeface="Calibri"/>
              </a:rPr>
              <a:t>Gobierno </a:t>
            </a:r>
            <a:r>
              <a:rPr lang="es-CO" sz="1600" dirty="0">
                <a:solidFill>
                  <a:srgbClr val="000000"/>
                </a:solidFill>
                <a:latin typeface="Trebuchet MS" panose="020B0603020202020204" pitchFamily="34" charset="0"/>
                <a:ea typeface="Calibri"/>
                <a:cs typeface="Calibri"/>
                <a:sym typeface="Calibri"/>
              </a:rPr>
              <a:t>nacional, en cabeza de la Función Pública, del Ministerio TIC y del Ministerio del   Trabajo buscan generar un entorno favorable para impulsar el teletrabajo en el sector público   en Colombia. </a:t>
            </a:r>
          </a:p>
          <a:p>
            <a:pPr algn="just" latinLnBrk="1" hangingPunct="0"/>
            <a:endParaRPr lang="es-CO" sz="1600" dirty="0">
              <a:solidFill>
                <a:srgbClr val="000000"/>
              </a:solidFill>
              <a:latin typeface="Trebuchet MS" panose="020B0603020202020204" pitchFamily="34" charset="0"/>
              <a:ea typeface="Calibri"/>
              <a:cs typeface="Calibri"/>
              <a:sym typeface="Calibri"/>
            </a:endParaRPr>
          </a:p>
          <a:p>
            <a:r>
              <a:rPr lang="es-CO" sz="1600" dirty="0">
                <a:solidFill>
                  <a:srgbClr val="000000"/>
                </a:solidFill>
                <a:latin typeface="Trebuchet MS" panose="020B0603020202020204" pitchFamily="34" charset="0"/>
                <a:ea typeface="Calibri"/>
                <a:cs typeface="Calibri"/>
                <a:sym typeface="Calibri"/>
              </a:rPr>
              <a:t>El marco legal del teletrabajo en Colombia comprende la Ley 1221 de 2008 y el </a:t>
            </a:r>
            <a:r>
              <a:rPr lang="es-CO" sz="1600" dirty="0">
                <a:solidFill>
                  <a:srgbClr val="000000"/>
                </a:solidFill>
                <a:latin typeface="Trebuchet MS" panose="020B0603020202020204" pitchFamily="34" charset="0"/>
                <a:ea typeface="Calibri"/>
                <a:cs typeface="Calibri"/>
              </a:rPr>
              <a:t>Decreto 884 de 2012 el cual reglamenta el teletrabajo en relación de Dependencia. </a:t>
            </a:r>
            <a:endParaRPr lang="es-CO" sz="1600" dirty="0">
              <a:solidFill>
                <a:srgbClr val="000000"/>
              </a:solidFill>
              <a:latin typeface="Trebuchet MS" panose="020B0603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2" name="3 Rectángulo"/>
          <p:cNvSpPr/>
          <p:nvPr/>
        </p:nvSpPr>
        <p:spPr>
          <a:xfrm>
            <a:off x="160020" y="443846"/>
            <a:ext cx="660648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</a:pPr>
            <a:r>
              <a:rPr lang="es-CO" sz="3200" b="1" dirty="0">
                <a:solidFill>
                  <a:srgbClr val="858585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Función Pública y su compromiso con el Teletrabajo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" t="11331" r="51259" b="29664"/>
          <a:stretch/>
        </p:blipFill>
        <p:spPr bwMode="auto">
          <a:xfrm>
            <a:off x="6813486" y="334990"/>
            <a:ext cx="2260721" cy="119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4" name="5 Diagrama"/>
          <p:cNvGraphicFramePr/>
          <p:nvPr>
            <p:extLst>
              <p:ext uri="{D42A27DB-BD31-4B8C-83A1-F6EECF244321}">
                <p14:modId xmlns:p14="http://schemas.microsoft.com/office/powerpoint/2010/main" val="142235419"/>
              </p:ext>
            </p:extLst>
          </p:nvPr>
        </p:nvGraphicFramePr>
        <p:xfrm>
          <a:off x="160020" y="3267986"/>
          <a:ext cx="5302526" cy="2830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5" name="Picture 4" descr="Resultado de imagen para teletrabajo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0" r="11478" b="17162"/>
          <a:stretch/>
        </p:blipFill>
        <p:spPr bwMode="auto">
          <a:xfrm>
            <a:off x="5653374" y="3332346"/>
            <a:ext cx="3307025" cy="248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33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6" t="20597" r="10867"/>
          <a:stretch/>
        </p:blipFill>
        <p:spPr bwMode="auto">
          <a:xfrm>
            <a:off x="154994" y="425030"/>
            <a:ext cx="4419541" cy="237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5 Grupo"/>
          <p:cNvGrpSpPr/>
          <p:nvPr/>
        </p:nvGrpSpPr>
        <p:grpSpPr>
          <a:xfrm>
            <a:off x="4574535" y="3573672"/>
            <a:ext cx="4419541" cy="2378555"/>
            <a:chOff x="1301055" y="2161087"/>
            <a:chExt cx="6784040" cy="3659268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7" t="20806" r="10994"/>
            <a:stretch/>
          </p:blipFill>
          <p:spPr bwMode="auto">
            <a:xfrm>
              <a:off x="1301055" y="2161087"/>
              <a:ext cx="6784040" cy="3659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904" t="48868" r="56738" b="44774"/>
            <a:stretch/>
          </p:blipFill>
          <p:spPr bwMode="auto">
            <a:xfrm>
              <a:off x="1301055" y="2184941"/>
              <a:ext cx="2396302" cy="963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Rectángulo 8"/>
          <p:cNvSpPr/>
          <p:nvPr/>
        </p:nvSpPr>
        <p:spPr>
          <a:xfrm>
            <a:off x="4670833" y="1243371"/>
            <a:ext cx="2113472" cy="7418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accent1">
                    <a:lumMod val="50000"/>
                  </a:schemeClr>
                </a:solidFill>
              </a:rPr>
              <a:t>Incremento de un 60% en empresas</a:t>
            </a:r>
            <a:endParaRPr lang="es-CO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2364764" y="4392013"/>
            <a:ext cx="2113472" cy="7418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accent1">
                    <a:lumMod val="50000"/>
                  </a:schemeClr>
                </a:solidFill>
              </a:rPr>
              <a:t>Incremento de un 197% de teletrabajadores </a:t>
            </a:r>
            <a:endParaRPr lang="es-CO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7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13" y="1588913"/>
            <a:ext cx="8034173" cy="4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7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91" y="1313504"/>
            <a:ext cx="8047417" cy="423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25" y="1304360"/>
            <a:ext cx="7815749" cy="42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1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 Grupo"/>
          <p:cNvGrpSpPr/>
          <p:nvPr/>
        </p:nvGrpSpPr>
        <p:grpSpPr>
          <a:xfrm>
            <a:off x="452241" y="1322820"/>
            <a:ext cx="8089233" cy="4416617"/>
            <a:chOff x="452241" y="1322820"/>
            <a:chExt cx="8089233" cy="4416617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241" y="1322820"/>
              <a:ext cx="8089233" cy="4416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208" t="5846" r="13603" b="66790"/>
            <a:stretch/>
          </p:blipFill>
          <p:spPr bwMode="auto">
            <a:xfrm>
              <a:off x="7457767" y="1322820"/>
              <a:ext cx="985962" cy="1208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2155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0"/>
          <a:stretch/>
        </p:blipFill>
        <p:spPr>
          <a:xfrm>
            <a:off x="556260" y="1406416"/>
            <a:ext cx="8167116" cy="4949425"/>
          </a:xfrm>
          <a:prstGeom prst="rect">
            <a:avLst/>
          </a:prstGeom>
        </p:spPr>
      </p:pic>
      <p:sp>
        <p:nvSpPr>
          <p:cNvPr id="3" name="CuadroTexto 15"/>
          <p:cNvSpPr txBox="1">
            <a:spLocks noChangeArrowheads="1"/>
          </p:cNvSpPr>
          <p:nvPr/>
        </p:nvSpPr>
        <p:spPr bwMode="auto">
          <a:xfrm>
            <a:off x="116836" y="865621"/>
            <a:ext cx="8742492" cy="338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6" tIns="45679" rIns="91356" bIns="4567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s-CO" sz="1600" b="1" dirty="0" smtClean="0">
                <a:solidFill>
                  <a:srgbClr val="7F7F7F"/>
                </a:solidFill>
              </a:rPr>
              <a:t>Estudio de </a:t>
            </a:r>
            <a:r>
              <a:rPr lang="es-CO" sz="1600" b="1" i="1" dirty="0" smtClean="0">
                <a:solidFill>
                  <a:srgbClr val="7F7F7F"/>
                </a:solidFill>
              </a:rPr>
              <a:t>“Medición </a:t>
            </a:r>
            <a:r>
              <a:rPr lang="es-CO" sz="1600" b="1" i="1" dirty="0">
                <a:solidFill>
                  <a:srgbClr val="7F7F7F"/>
                </a:solidFill>
              </a:rPr>
              <a:t>de Percepción y Penetración del Teletrabajo </a:t>
            </a:r>
            <a:r>
              <a:rPr lang="es-CO" sz="1600" b="1" i="1" dirty="0" smtClean="0">
                <a:solidFill>
                  <a:srgbClr val="7F7F7F"/>
                </a:solidFill>
              </a:rPr>
              <a:t>en el Sector Público”</a:t>
            </a:r>
            <a:endParaRPr lang="es-ES_tradnl" altLang="es-CO" sz="1600" b="1" i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9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5"/>
          <p:cNvSpPr txBox="1">
            <a:spLocks noChangeArrowheads="1"/>
          </p:cNvSpPr>
          <p:nvPr/>
        </p:nvSpPr>
        <p:spPr bwMode="auto">
          <a:xfrm>
            <a:off x="6907989" y="319394"/>
            <a:ext cx="22015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3600" b="1" dirty="0" smtClean="0">
                <a:solidFill>
                  <a:srgbClr val="7F7F7F"/>
                </a:solidFill>
              </a:rPr>
              <a:t>Contenido</a:t>
            </a:r>
            <a:endParaRPr lang="es-ES_tradnl" altLang="es-CO" sz="2400" b="1" dirty="0">
              <a:solidFill>
                <a:srgbClr val="FF000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43" y="1011139"/>
            <a:ext cx="6593157" cy="859611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45" y="1860519"/>
            <a:ext cx="6603598" cy="859611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043" y="2749369"/>
            <a:ext cx="6593157" cy="859611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043" y="3589725"/>
            <a:ext cx="6593157" cy="859611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993" y="4493208"/>
            <a:ext cx="6598377" cy="859611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1583793" y="1077398"/>
            <a:ext cx="5403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rgbClr val="858585"/>
                </a:solidFill>
              </a:rPr>
              <a:t>Historia del Teletrabajo y nociones </a:t>
            </a:r>
            <a:endParaRPr lang="es-CO" sz="2800" dirty="0">
              <a:solidFill>
                <a:srgbClr val="858585"/>
              </a:solidFill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1583796" y="2793705"/>
            <a:ext cx="7153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rgbClr val="858585"/>
                </a:solidFill>
              </a:rPr>
              <a:t>Ventajas y desventajas del Teletrabajo</a:t>
            </a:r>
            <a:endParaRPr lang="es-CO" sz="2800" dirty="0">
              <a:solidFill>
                <a:srgbClr val="858585"/>
              </a:solidFill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583794" y="3645541"/>
            <a:ext cx="7153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rgbClr val="858585"/>
                </a:solidFill>
              </a:rPr>
              <a:t>Función Pública y su compromiso</a:t>
            </a:r>
            <a:endParaRPr lang="es-CO" sz="2800" dirty="0">
              <a:solidFill>
                <a:srgbClr val="858585"/>
              </a:solidFill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1583793" y="4558983"/>
            <a:ext cx="7153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>
                <a:solidFill>
                  <a:srgbClr val="858585"/>
                </a:solidFill>
              </a:rPr>
              <a:t>Casos de éxito en Colombia </a:t>
            </a:r>
            <a:endParaRPr lang="es-CO" sz="2800" dirty="0">
              <a:solidFill>
                <a:srgbClr val="858585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583793" y="1899989"/>
            <a:ext cx="7387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rgbClr val="858585"/>
                </a:solidFill>
              </a:rPr>
              <a:t>Concepto de Teletrabajo y normatividad vigente </a:t>
            </a:r>
            <a:endParaRPr lang="es-CO" sz="2800" dirty="0">
              <a:solidFill>
                <a:srgbClr val="858585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5" b="9841"/>
          <a:stretch/>
        </p:blipFill>
        <p:spPr>
          <a:xfrm>
            <a:off x="609756" y="5410267"/>
            <a:ext cx="6709787" cy="639807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1496708" y="5442538"/>
            <a:ext cx="7153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sz="2800" dirty="0">
              <a:solidFill>
                <a:srgbClr val="858585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1583793" y="5404227"/>
            <a:ext cx="7153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 smtClean="0">
                <a:solidFill>
                  <a:srgbClr val="858585"/>
                </a:solidFill>
              </a:rPr>
              <a:t>¿Cómo implementar Teletrabajo?</a:t>
            </a:r>
            <a:endParaRPr lang="es-CO" sz="2800" dirty="0">
              <a:solidFill>
                <a:srgbClr val="8585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38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5"/>
          <p:cNvSpPr txBox="1">
            <a:spLocks noChangeArrowheads="1"/>
          </p:cNvSpPr>
          <p:nvPr/>
        </p:nvSpPr>
        <p:spPr bwMode="auto">
          <a:xfrm>
            <a:off x="2081258" y="2580942"/>
            <a:ext cx="7062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4400" b="1" dirty="0" smtClean="0">
                <a:solidFill>
                  <a:srgbClr val="7F7F7F"/>
                </a:solidFill>
              </a:rPr>
              <a:t>Casos de éxito en Colombia </a:t>
            </a:r>
            <a:endParaRPr lang="es-ES_tradnl" altLang="es-CO" sz="44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68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88390" y="434975"/>
            <a:ext cx="914400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En el Sector Público 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7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6"/>
          <a:stretch/>
        </p:blipFill>
        <p:spPr bwMode="auto">
          <a:xfrm>
            <a:off x="439345" y="1889186"/>
            <a:ext cx="4451833" cy="13607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2556" y="1889186"/>
            <a:ext cx="3388200" cy="1274174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4" name="Grupo 13"/>
          <p:cNvGrpSpPr/>
          <p:nvPr/>
        </p:nvGrpSpPr>
        <p:grpSpPr>
          <a:xfrm>
            <a:off x="439345" y="3331903"/>
            <a:ext cx="4883154" cy="1774934"/>
            <a:chOff x="387586" y="3571581"/>
            <a:chExt cx="4840021" cy="1735508"/>
          </a:xfrm>
        </p:grpSpPr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23092" y="3571581"/>
              <a:ext cx="3104515" cy="17355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7586" y="3571582"/>
              <a:ext cx="1735507" cy="173550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8"/>
          <a:srcRect t="17943" b="22836"/>
          <a:stretch/>
        </p:blipFill>
        <p:spPr>
          <a:xfrm>
            <a:off x="5426106" y="3245278"/>
            <a:ext cx="2914650" cy="10610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26106" y="4388245"/>
            <a:ext cx="2914650" cy="7524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7697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88390" y="434975"/>
            <a:ext cx="914400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En el Sector Privado 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09" y="1580655"/>
            <a:ext cx="2420322" cy="21200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2453" y="1574352"/>
            <a:ext cx="2126380" cy="21263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/>
          <a:srcRect l="85156" t="1" b="7541"/>
          <a:stretch/>
        </p:blipFill>
        <p:spPr>
          <a:xfrm>
            <a:off x="2568631" y="3795383"/>
            <a:ext cx="1708434" cy="16595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5"/>
          <a:srcRect r="83678"/>
          <a:stretch/>
        </p:blipFill>
        <p:spPr>
          <a:xfrm>
            <a:off x="543549" y="3769325"/>
            <a:ext cx="1793204" cy="17132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5355" y="1574352"/>
            <a:ext cx="3133256" cy="11461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3041" y="3769325"/>
            <a:ext cx="1685570" cy="16855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58305" y="3795383"/>
            <a:ext cx="1734412" cy="16732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9"/>
          <a:srcRect t="30304"/>
          <a:stretch/>
        </p:blipFill>
        <p:spPr>
          <a:xfrm>
            <a:off x="5165355" y="2789092"/>
            <a:ext cx="3133256" cy="9116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3230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15"/>
          <p:cNvSpPr txBox="1">
            <a:spLocks noChangeArrowheads="1"/>
          </p:cNvSpPr>
          <p:nvPr/>
        </p:nvSpPr>
        <p:spPr bwMode="auto">
          <a:xfrm>
            <a:off x="2064005" y="1882202"/>
            <a:ext cx="565519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4800" b="1" dirty="0" smtClean="0">
                <a:solidFill>
                  <a:srgbClr val="7F7F7F"/>
                </a:solidFill>
              </a:rPr>
              <a:t>¿Cómo implementar Teletrabajo?</a:t>
            </a:r>
            <a:endParaRPr lang="es-ES_tradnl" altLang="es-CO" sz="48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439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73208" y="3330249"/>
            <a:ext cx="75275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s-CO" altLang="es-CO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50236" t="4923" r="32963" b="74538"/>
          <a:stretch/>
        </p:blipFill>
        <p:spPr>
          <a:xfrm>
            <a:off x="649045" y="2229072"/>
            <a:ext cx="764930" cy="7652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/>
          <a:srcRect l="5014" t="33142" r="78002" b="46692"/>
          <a:stretch/>
        </p:blipFill>
        <p:spPr>
          <a:xfrm>
            <a:off x="649045" y="3942068"/>
            <a:ext cx="764930" cy="7683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3"/>
          <a:srcRect l="27695" t="4923" r="56244" b="75012"/>
          <a:stretch/>
        </p:blipFill>
        <p:spPr>
          <a:xfrm>
            <a:off x="649045" y="1372954"/>
            <a:ext cx="764930" cy="7644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3"/>
          <a:srcRect l="27508" t="32615" r="55692" b="47539"/>
          <a:stretch/>
        </p:blipFill>
        <p:spPr>
          <a:xfrm>
            <a:off x="649045" y="4798186"/>
            <a:ext cx="764930" cy="7632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72598" t="5219" r="11156" b="74473"/>
          <a:stretch/>
        </p:blipFill>
        <p:spPr>
          <a:xfrm>
            <a:off x="649046" y="3085950"/>
            <a:ext cx="764930" cy="7644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ángulo 3"/>
          <p:cNvSpPr/>
          <p:nvPr/>
        </p:nvSpPr>
        <p:spPr>
          <a:xfrm>
            <a:off x="1521070" y="1372954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Compromiso Institucional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1521070" y="2229832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Planeación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1521070" y="3085949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Autoevaluación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521070" y="3942066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Prueba Piloto 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1521070" y="4798183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Apropiación y adopción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20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3"/>
          <a:srcRect l="27695" t="4923" r="56244" b="75012"/>
          <a:stretch/>
        </p:blipFill>
        <p:spPr>
          <a:xfrm>
            <a:off x="649045" y="846741"/>
            <a:ext cx="764930" cy="7644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Rectángulo 14"/>
          <p:cNvSpPr/>
          <p:nvPr/>
        </p:nvSpPr>
        <p:spPr>
          <a:xfrm>
            <a:off x="1521070" y="846741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Compromiso Institucional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779" y="3236571"/>
            <a:ext cx="4365114" cy="299949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1070" y="1728447"/>
            <a:ext cx="5212532" cy="1292464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3855" y="4658264"/>
            <a:ext cx="1114537" cy="1191579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3855" y="3548680"/>
            <a:ext cx="1114537" cy="110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607334" y="2520266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Planeación 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50236" t="4923" r="32963" b="74538"/>
          <a:stretch/>
        </p:blipFill>
        <p:spPr>
          <a:xfrm>
            <a:off x="731272" y="2519506"/>
            <a:ext cx="764930" cy="7652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l="46476" t="16720" r="27581" b="69200"/>
          <a:stretch/>
        </p:blipFill>
        <p:spPr>
          <a:xfrm>
            <a:off x="1607334" y="3447632"/>
            <a:ext cx="4151376" cy="140817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0682" y="3447632"/>
            <a:ext cx="1877569" cy="140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01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72598" t="5219" r="11156" b="74473"/>
          <a:stretch/>
        </p:blipFill>
        <p:spPr>
          <a:xfrm>
            <a:off x="773208" y="1028312"/>
            <a:ext cx="764930" cy="7644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ángulo 6"/>
          <p:cNvSpPr/>
          <p:nvPr/>
        </p:nvSpPr>
        <p:spPr>
          <a:xfrm>
            <a:off x="1645232" y="1028311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Autoevaluación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/>
          <a:srcRect l="3962" t="60789" r="61066" b="27326"/>
          <a:stretch/>
        </p:blipFill>
        <p:spPr>
          <a:xfrm>
            <a:off x="1645232" y="2141529"/>
            <a:ext cx="5596128" cy="118872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157296" y="3537200"/>
            <a:ext cx="4572000" cy="258755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sz="1200" dirty="0">
                <a:solidFill>
                  <a:schemeClr val="dk1"/>
                </a:solidFill>
              </a:rPr>
              <a:t>El objetivo de la autoevaluación es analizar la situación actual </a:t>
            </a:r>
            <a:r>
              <a:rPr lang="es-CO" sz="1200" dirty="0" smtClean="0">
                <a:solidFill>
                  <a:schemeClr val="dk1"/>
                </a:solidFill>
              </a:rPr>
              <a:t>de la </a:t>
            </a:r>
            <a:r>
              <a:rPr lang="es-CO" sz="1200" dirty="0">
                <a:solidFill>
                  <a:schemeClr val="dk1"/>
                </a:solidFill>
              </a:rPr>
              <a:t>organización de cara a las expectativas que tiene frente al </a:t>
            </a:r>
            <a:r>
              <a:rPr lang="es-CO" sz="1200" dirty="0" smtClean="0">
                <a:solidFill>
                  <a:schemeClr val="dk1"/>
                </a:solidFill>
              </a:rPr>
              <a:t>teletrabajo, e </a:t>
            </a:r>
            <a:r>
              <a:rPr lang="es-CO" sz="1200" dirty="0">
                <a:solidFill>
                  <a:schemeClr val="dk1"/>
                </a:solidFill>
              </a:rPr>
              <a:t>identificar si es apta para su implementación, lo cual </a:t>
            </a:r>
            <a:r>
              <a:rPr lang="es-CO" sz="1200" dirty="0" smtClean="0">
                <a:solidFill>
                  <a:schemeClr val="dk1"/>
                </a:solidFill>
              </a:rPr>
              <a:t>se logra </a:t>
            </a:r>
            <a:r>
              <a:rPr lang="es-CO" sz="1200" dirty="0">
                <a:solidFill>
                  <a:schemeClr val="dk1"/>
                </a:solidFill>
              </a:rPr>
              <a:t>luego de avanzar en los pasos descritos</a:t>
            </a:r>
            <a:r>
              <a:rPr lang="es-CO" sz="1200" dirty="0" smtClean="0">
                <a:solidFill>
                  <a:schemeClr val="dk1"/>
                </a:solidFill>
              </a:rPr>
              <a:t>.</a:t>
            </a:r>
          </a:p>
          <a:p>
            <a:pPr algn="just"/>
            <a:endParaRPr lang="es-CO" sz="1200" dirty="0">
              <a:solidFill>
                <a:schemeClr val="dk1"/>
              </a:solidFill>
            </a:endParaRPr>
          </a:p>
          <a:p>
            <a:pPr algn="just"/>
            <a:r>
              <a:rPr lang="es-CO" sz="1200" dirty="0">
                <a:solidFill>
                  <a:schemeClr val="dk1"/>
                </a:solidFill>
              </a:rPr>
              <a:t>El informe final de la autoevaluación incluirá los resultados </a:t>
            </a:r>
            <a:r>
              <a:rPr lang="es-CO" sz="1200" dirty="0" smtClean="0">
                <a:solidFill>
                  <a:schemeClr val="dk1"/>
                </a:solidFill>
              </a:rPr>
              <a:t>arrojados y </a:t>
            </a:r>
            <a:r>
              <a:rPr lang="es-CO" sz="1200" dirty="0">
                <a:solidFill>
                  <a:schemeClr val="dk1"/>
                </a:solidFill>
              </a:rPr>
              <a:t>una serie de conclusiones que orienten sobre la </a:t>
            </a:r>
            <a:r>
              <a:rPr lang="es-CO" sz="1200" dirty="0" smtClean="0">
                <a:solidFill>
                  <a:schemeClr val="dk1"/>
                </a:solidFill>
              </a:rPr>
              <a:t>capacidad de </a:t>
            </a:r>
            <a:r>
              <a:rPr lang="es-CO" sz="1200" dirty="0">
                <a:solidFill>
                  <a:schemeClr val="dk1"/>
                </a:solidFill>
              </a:rPr>
              <a:t>la organización para implementar el teletrabajo</a:t>
            </a:r>
            <a:r>
              <a:rPr lang="es-CO" sz="1200" dirty="0" smtClean="0">
                <a:solidFill>
                  <a:schemeClr val="dk1"/>
                </a:solidFill>
              </a:rPr>
              <a:t>.</a:t>
            </a:r>
          </a:p>
          <a:p>
            <a:pPr algn="just"/>
            <a:endParaRPr lang="es-CO" sz="1200" dirty="0">
              <a:solidFill>
                <a:schemeClr val="dk1"/>
              </a:solidFill>
            </a:endParaRPr>
          </a:p>
          <a:p>
            <a:pPr algn="just"/>
            <a:r>
              <a:rPr lang="es-CO" sz="1200" dirty="0">
                <a:solidFill>
                  <a:schemeClr val="dk1"/>
                </a:solidFill>
              </a:rPr>
              <a:t>En caso que los resultados sean positivos y la organización </a:t>
            </a:r>
            <a:r>
              <a:rPr lang="es-CO" sz="1200" dirty="0" smtClean="0">
                <a:solidFill>
                  <a:schemeClr val="dk1"/>
                </a:solidFill>
              </a:rPr>
              <a:t>decida llevar </a:t>
            </a:r>
            <a:r>
              <a:rPr lang="es-CO" sz="1200" dirty="0">
                <a:solidFill>
                  <a:schemeClr val="dk1"/>
                </a:solidFill>
              </a:rPr>
              <a:t>a cabo una prueba piloto de teletrabajo, podrá actualizar </a:t>
            </a:r>
            <a:r>
              <a:rPr lang="es-CO" sz="1200" dirty="0" smtClean="0">
                <a:solidFill>
                  <a:schemeClr val="dk1"/>
                </a:solidFill>
              </a:rPr>
              <a:t>el plan </a:t>
            </a:r>
            <a:r>
              <a:rPr lang="es-CO" sz="1200" dirty="0">
                <a:solidFill>
                  <a:schemeClr val="dk1"/>
                </a:solidFill>
              </a:rPr>
              <a:t>general del proyecto e incluir en él la realización del piloto.</a:t>
            </a:r>
          </a:p>
        </p:txBody>
      </p:sp>
    </p:spTree>
    <p:extLst>
      <p:ext uri="{BB962C8B-B14F-4D97-AF65-F5344CB8AC3E}">
        <p14:creationId xmlns:p14="http://schemas.microsoft.com/office/powerpoint/2010/main" val="293321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5014" t="33142" r="78002" b="46692"/>
          <a:stretch/>
        </p:blipFill>
        <p:spPr>
          <a:xfrm>
            <a:off x="773208" y="988799"/>
            <a:ext cx="764930" cy="7683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ángulo 6"/>
          <p:cNvSpPr/>
          <p:nvPr/>
        </p:nvSpPr>
        <p:spPr>
          <a:xfrm>
            <a:off x="1645233" y="988797"/>
            <a:ext cx="6717322" cy="7644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3600" dirty="0" smtClean="0">
                <a:solidFill>
                  <a:schemeClr val="accent1">
                    <a:lumMod val="50000"/>
                  </a:schemeClr>
                </a:solidFill>
              </a:rPr>
              <a:t>Prueba Piloto  </a:t>
            </a:r>
            <a:endParaRPr lang="es-CO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4"/>
          <a:srcRect l="40991" t="35920" r="22724" b="53748"/>
          <a:stretch/>
        </p:blipFill>
        <p:spPr>
          <a:xfrm>
            <a:off x="1645233" y="1828113"/>
            <a:ext cx="6655486" cy="103327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20768" y="3769743"/>
            <a:ext cx="2251496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CANTIDAD DE TRABAJADORES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120768" y="4078564"/>
            <a:ext cx="2251496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POBLACION OBJETIVO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20767" y="4387385"/>
            <a:ext cx="2251496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DEFINICION DE LA MODALIDAD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2478415" y="3769743"/>
            <a:ext cx="1869298" cy="21566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ABIERTA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478415" y="4078564"/>
            <a:ext cx="1869298" cy="21566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DETERMINADA POR JEFES</a:t>
            </a:r>
            <a:endParaRPr lang="es-CO" sz="1200" dirty="0">
              <a:solidFill>
                <a:schemeClr val="dk1"/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5"/>
          <a:srcRect l="44076" t="19737" r="27181" b="50366"/>
          <a:stretch/>
        </p:blipFill>
        <p:spPr>
          <a:xfrm>
            <a:off x="4453864" y="3108002"/>
            <a:ext cx="4599432" cy="2990088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120767" y="3500904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4.1</a:t>
            </a:r>
            <a:endParaRPr lang="es-CO" sz="1100" dirty="0"/>
          </a:p>
        </p:txBody>
      </p:sp>
      <p:sp>
        <p:nvSpPr>
          <p:cNvPr id="18" name="Rectángulo 17"/>
          <p:cNvSpPr/>
          <p:nvPr/>
        </p:nvSpPr>
        <p:spPr>
          <a:xfrm>
            <a:off x="2476788" y="3500904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4.2</a:t>
            </a:r>
            <a:endParaRPr lang="es-CO" sz="1100" dirty="0"/>
          </a:p>
        </p:txBody>
      </p:sp>
      <p:sp>
        <p:nvSpPr>
          <p:cNvPr id="19" name="Rectángulo 18"/>
          <p:cNvSpPr/>
          <p:nvPr/>
        </p:nvSpPr>
        <p:spPr>
          <a:xfrm>
            <a:off x="8644245" y="2885743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4.3</a:t>
            </a:r>
            <a:endParaRPr lang="es-CO" sz="1100" dirty="0"/>
          </a:p>
        </p:txBody>
      </p:sp>
    </p:spTree>
    <p:extLst>
      <p:ext uri="{BB962C8B-B14F-4D97-AF65-F5344CB8AC3E}">
        <p14:creationId xmlns:p14="http://schemas.microsoft.com/office/powerpoint/2010/main" val="206083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57475" t="35920" r="22724" b="53748"/>
          <a:stretch/>
        </p:blipFill>
        <p:spPr>
          <a:xfrm>
            <a:off x="2720961" y="944627"/>
            <a:ext cx="3632004" cy="1033273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55" y="2396116"/>
            <a:ext cx="2949482" cy="223626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46933" t="55029" r="29924" b="21565"/>
          <a:stretch/>
        </p:blipFill>
        <p:spPr>
          <a:xfrm>
            <a:off x="3180904" y="2406770"/>
            <a:ext cx="2590168" cy="1637243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33655" y="2173857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4.4</a:t>
            </a:r>
            <a:endParaRPr lang="es-CO" sz="1100" dirty="0"/>
          </a:p>
        </p:txBody>
      </p:sp>
      <p:sp>
        <p:nvSpPr>
          <p:cNvPr id="8" name="Rectángulo 7"/>
          <p:cNvSpPr/>
          <p:nvPr/>
        </p:nvSpPr>
        <p:spPr>
          <a:xfrm>
            <a:off x="3180904" y="2173857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4.5</a:t>
            </a:r>
            <a:endParaRPr lang="es-CO" sz="1100" dirty="0"/>
          </a:p>
        </p:txBody>
      </p:sp>
      <p:sp>
        <p:nvSpPr>
          <p:cNvPr id="9" name="Rectángulo 8"/>
          <p:cNvSpPr/>
          <p:nvPr/>
        </p:nvSpPr>
        <p:spPr>
          <a:xfrm>
            <a:off x="6938355" y="1480158"/>
            <a:ext cx="1777044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ENTREVISTAS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6938355" y="1788979"/>
            <a:ext cx="1777044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ENCUESTAS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938354" y="2097800"/>
            <a:ext cx="1777044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SESIONES GRUPALES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921102" y="1212740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4.6</a:t>
            </a:r>
            <a:endParaRPr lang="es-CO" sz="110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/>
          <a:srcRect l="7505" t="44240" r="65238" b="23486"/>
          <a:stretch/>
        </p:blipFill>
        <p:spPr>
          <a:xfrm>
            <a:off x="5841145" y="2406621"/>
            <a:ext cx="3259218" cy="241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1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15"/>
          <p:cNvSpPr txBox="1">
            <a:spLocks noChangeArrowheads="1"/>
          </p:cNvSpPr>
          <p:nvPr/>
        </p:nvSpPr>
        <p:spPr bwMode="auto">
          <a:xfrm>
            <a:off x="1779334" y="2658580"/>
            <a:ext cx="7028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3600" b="1" dirty="0" smtClean="0">
                <a:solidFill>
                  <a:srgbClr val="7F7F7F"/>
                </a:solidFill>
              </a:rPr>
              <a:t>Historia del Teletrabajo y nociones </a:t>
            </a:r>
            <a:endParaRPr lang="es-ES_tradnl" altLang="es-CO" sz="36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3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/>
          <a:srcRect l="44419" t="56857" r="26724" b="29337"/>
          <a:stretch/>
        </p:blipFill>
        <p:spPr>
          <a:xfrm>
            <a:off x="27090" y="1778104"/>
            <a:ext cx="4617720" cy="1380745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1265512" y="3338807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REVISION</a:t>
            </a:r>
            <a:endParaRPr lang="es-CO" sz="1100" dirty="0">
              <a:solidFill>
                <a:schemeClr val="dk1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27090" y="1527939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4.7</a:t>
            </a:r>
            <a:endParaRPr lang="es-CO" sz="1100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85" y="3504086"/>
            <a:ext cx="1050882" cy="104621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  <p:sp>
        <p:nvSpPr>
          <p:cNvPr id="17" name="Rectángulo 16"/>
          <p:cNvSpPr/>
          <p:nvPr/>
        </p:nvSpPr>
        <p:spPr>
          <a:xfrm>
            <a:off x="1265512" y="3623681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CAPACITACION PERMANENTE</a:t>
            </a:r>
            <a:endParaRPr lang="es-CO" sz="1100" dirty="0">
              <a:solidFill>
                <a:schemeClr val="dk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265511" y="3917769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SEGUIMIENTO Y APOYO USO TECNOLOGIAS</a:t>
            </a:r>
            <a:endParaRPr lang="es-CO" sz="1100" dirty="0">
              <a:solidFill>
                <a:schemeClr val="dk1"/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1265511" y="4202643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REVISION Y ATENCION DE DERECHOS</a:t>
            </a:r>
            <a:endParaRPr lang="es-CO" sz="1100" dirty="0">
              <a:solidFill>
                <a:schemeClr val="dk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1265510" y="4487517"/>
            <a:ext cx="3379298" cy="40483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ATENCION A NORMAS DE SEGURIDAD Y SALUD EN EL TRABAJO</a:t>
            </a:r>
            <a:endParaRPr lang="es-CO" sz="1100" dirty="0">
              <a:solidFill>
                <a:schemeClr val="dk1"/>
              </a:solidFill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5"/>
          <a:srcRect l="6362" t="63897" r="65810" b="20651"/>
          <a:stretch/>
        </p:blipFill>
        <p:spPr>
          <a:xfrm>
            <a:off x="4808707" y="1778103"/>
            <a:ext cx="4145512" cy="1380745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8553036" y="1527939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4.8</a:t>
            </a:r>
            <a:endParaRPr lang="es-CO" sz="1100" dirty="0"/>
          </a:p>
        </p:txBody>
      </p:sp>
      <p:sp>
        <p:nvSpPr>
          <p:cNvPr id="23" name="Rectángulo 22"/>
          <p:cNvSpPr/>
          <p:nvPr/>
        </p:nvSpPr>
        <p:spPr>
          <a:xfrm>
            <a:off x="5574921" y="3338806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REDUCCIÓN DE COSTOS</a:t>
            </a:r>
            <a:endParaRPr lang="es-CO" sz="1100" dirty="0">
              <a:solidFill>
                <a:schemeClr val="dk1"/>
              </a:solidFill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5574921" y="3623681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REDUCCIÓN DE AUSENTISMO</a:t>
            </a:r>
            <a:endParaRPr lang="es-CO" sz="1100" dirty="0">
              <a:solidFill>
                <a:schemeClr val="dk1"/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5574921" y="3917769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REDUCCIÓN DE ROTACIÓN DE PERSONAL</a:t>
            </a:r>
            <a:endParaRPr lang="es-CO" sz="1100" dirty="0">
              <a:solidFill>
                <a:schemeClr val="dk1"/>
              </a:solidFill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5574921" y="4202642"/>
            <a:ext cx="3379298" cy="21566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INCREMENTO DE ACCESO A NUEVOS MERCADOS</a:t>
            </a:r>
            <a:endParaRPr lang="es-CO" sz="11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88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3206511" y="2182786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4.9</a:t>
            </a:r>
            <a:endParaRPr lang="es-CO" sz="1100" dirty="0"/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3"/>
          <a:srcRect l="50190" t="65451" r="33182" b="7578"/>
          <a:stretch/>
        </p:blipFill>
        <p:spPr>
          <a:xfrm>
            <a:off x="3206511" y="2405045"/>
            <a:ext cx="2660904" cy="26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2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1247049" y="409096"/>
            <a:ext cx="65798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Teletrabajo para Servidores Públicos</a:t>
            </a:r>
            <a:endParaRPr lang="es-CO" sz="3200" b="1" dirty="0">
              <a:solidFill>
                <a:srgbClr val="858585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49276" t="30069" r="33238" b="48537"/>
          <a:stretch/>
        </p:blipFill>
        <p:spPr>
          <a:xfrm>
            <a:off x="190299" y="2620705"/>
            <a:ext cx="2798064" cy="213969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/>
          <a:srcRect l="45791" t="62251" r="27181" b="25589"/>
          <a:stretch/>
        </p:blipFill>
        <p:spPr>
          <a:xfrm>
            <a:off x="953909" y="1037844"/>
            <a:ext cx="4325112" cy="1216152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90299" y="2381194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5.1</a:t>
            </a:r>
            <a:endParaRPr lang="es-CO" sz="1100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/>
          <a:srcRect l="11219" t="67645" r="69457" b="16446"/>
          <a:stretch/>
        </p:blipFill>
        <p:spPr>
          <a:xfrm>
            <a:off x="3116465" y="2620705"/>
            <a:ext cx="3092265" cy="159105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5"/>
          <a:srcRect l="44279" t="67645" r="26039" b="16446"/>
          <a:stretch/>
        </p:blipFill>
        <p:spPr>
          <a:xfrm>
            <a:off x="4193931" y="4429229"/>
            <a:ext cx="4749770" cy="1591056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807547" y="2392216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5.2</a:t>
            </a:r>
            <a:endParaRPr lang="es-CO" sz="1100" dirty="0"/>
          </a:p>
        </p:txBody>
      </p:sp>
      <p:sp>
        <p:nvSpPr>
          <p:cNvPr id="13" name="Rectángulo 12"/>
          <p:cNvSpPr/>
          <p:nvPr/>
        </p:nvSpPr>
        <p:spPr>
          <a:xfrm>
            <a:off x="8542518" y="4194509"/>
            <a:ext cx="401183" cy="2222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 dirty="0" smtClean="0"/>
              <a:t>5.3</a:t>
            </a:r>
            <a:endParaRPr lang="es-CO" sz="1100" dirty="0"/>
          </a:p>
        </p:txBody>
      </p:sp>
    </p:spTree>
    <p:extLst>
      <p:ext uri="{BB962C8B-B14F-4D97-AF65-F5344CB8AC3E}">
        <p14:creationId xmlns:p14="http://schemas.microsoft.com/office/powerpoint/2010/main" val="408579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/>
          <p:cNvCxnSpPr/>
          <p:nvPr/>
        </p:nvCxnSpPr>
        <p:spPr>
          <a:xfrm flipH="1">
            <a:off x="3351214" y="966322"/>
            <a:ext cx="16240" cy="484895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4"/>
          <p:cNvSpPr txBox="1">
            <a:spLocks noChangeArrowheads="1"/>
          </p:cNvSpPr>
          <p:nvPr/>
        </p:nvSpPr>
        <p:spPr bwMode="auto">
          <a:xfrm>
            <a:off x="3484564" y="932107"/>
            <a:ext cx="327501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s-ES_tradnl" altLang="es-CO" sz="6000" b="1" dirty="0">
                <a:solidFill>
                  <a:srgbClr val="7F7F7F"/>
                </a:solidFill>
              </a:rPr>
              <a:t>¡Gracias!</a:t>
            </a:r>
            <a:endParaRPr lang="es-ES_tradnl" altLang="es-CO" sz="1800" b="1" i="1" dirty="0">
              <a:solidFill>
                <a:srgbClr val="7F7F7F"/>
              </a:solidFill>
            </a:endParaRPr>
          </a:p>
        </p:txBody>
      </p:sp>
      <p:cxnSp>
        <p:nvCxnSpPr>
          <p:cNvPr id="7" name="Conector recto 2"/>
          <p:cNvCxnSpPr/>
          <p:nvPr/>
        </p:nvCxnSpPr>
        <p:spPr>
          <a:xfrm>
            <a:off x="2454275" y="3875088"/>
            <a:ext cx="34925" cy="2416175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upo 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3" name="Imagen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5733"/>
            <a:stretch/>
          </p:blipFill>
          <p:spPr>
            <a:xfrm>
              <a:off x="0" y="0"/>
              <a:ext cx="9144000" cy="292608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0" t="88933"/>
            <a:stretch/>
          </p:blipFill>
          <p:spPr>
            <a:xfrm>
              <a:off x="5559552" y="6099048"/>
              <a:ext cx="3584448" cy="758952"/>
            </a:xfrm>
            <a:prstGeom prst="rect">
              <a:avLst/>
            </a:prstGeom>
          </p:spPr>
        </p:pic>
      </p:grpSp>
      <p:sp>
        <p:nvSpPr>
          <p:cNvPr id="9" name="Rectángulo 7"/>
          <p:cNvSpPr>
            <a:spLocks noChangeArrowheads="1"/>
          </p:cNvSpPr>
          <p:nvPr/>
        </p:nvSpPr>
        <p:spPr bwMode="auto">
          <a:xfrm>
            <a:off x="3484564" y="1631043"/>
            <a:ext cx="5659436" cy="467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s-ES_tradnl" sz="2000" b="1" i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Daniel Londoño – Dirección de Empleo Publico </a:t>
            </a:r>
          </a:p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s-ES_tradnl" sz="2000" b="1" i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elondono@funcionpublica.gov.co</a:t>
            </a:r>
            <a:r>
              <a:rPr lang="es-ES_tradnl" sz="2000" b="1" i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endParaRPr lang="es-ES_tradnl" sz="2000" b="1" i="1" dirty="0">
              <a:solidFill>
                <a:schemeClr val="bg1">
                  <a:lumMod val="50000"/>
                </a:schemeClr>
              </a:solidFill>
              <a:latin typeface="Trebuchet MS" panose="020B0603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s-ES_tradnl" sz="2000" b="1" i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7395656 (ext. 710) </a:t>
            </a:r>
          </a:p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es-ES_tradnl" sz="2000" b="1" i="1" dirty="0" smtClean="0">
              <a:solidFill>
                <a:schemeClr val="bg1">
                  <a:lumMod val="50000"/>
                </a:schemeClr>
              </a:solidFill>
              <a:latin typeface="Trebuchet MS" panose="020B0603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es-ES_tradnl" sz="2000" b="1" i="1" dirty="0">
              <a:solidFill>
                <a:schemeClr val="bg1">
                  <a:lumMod val="50000"/>
                </a:schemeClr>
              </a:solidFill>
              <a:latin typeface="Trebuchet MS" panose="020B0603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s-ES_tradnl" sz="2000" b="1" i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@DAFP_COLOMBIA </a:t>
            </a:r>
            <a:endParaRPr lang="es-ES_tradnl" sz="2000" b="1" i="1" dirty="0">
              <a:solidFill>
                <a:schemeClr val="bg1">
                  <a:lumMod val="50000"/>
                </a:schemeClr>
              </a:solidFill>
              <a:latin typeface="Trebuchet MS" panose="020B0603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s-ES_tradnl" sz="2000" b="1" i="1" dirty="0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facebook.com/</a:t>
            </a:r>
            <a:r>
              <a:rPr lang="es-ES_tradnl" sz="2000" b="1" i="1" dirty="0" err="1" smtClean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FuncionPublica</a:t>
            </a:r>
            <a:endParaRPr lang="es-ES_tradnl" sz="2000" b="1" i="1" dirty="0" smtClean="0">
              <a:solidFill>
                <a:schemeClr val="bg1">
                  <a:lumMod val="50000"/>
                </a:schemeClr>
              </a:solidFill>
              <a:latin typeface="Trebuchet MS" panose="020B0603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indent="0" defTabSz="528549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s-ES_tradnl" sz="2000" b="1" i="1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eva@funcionpublica.gov.co</a:t>
            </a:r>
            <a:r>
              <a:rPr lang="es-ES_tradnl" sz="2000" b="1" i="1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s-CO" altLang="es-CO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74800" y="2001781"/>
            <a:ext cx="76202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s-CO" altLang="es-CO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646" y="373800"/>
            <a:ext cx="1507722" cy="10481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646" y="1476549"/>
            <a:ext cx="1507722" cy="10504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613" y="2581643"/>
            <a:ext cx="1512755" cy="10504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9242" y="3686737"/>
            <a:ext cx="1505126" cy="10505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242" y="4791920"/>
            <a:ext cx="1505126" cy="10505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CuadroTexto 16"/>
          <p:cNvSpPr txBox="1"/>
          <p:nvPr/>
        </p:nvSpPr>
        <p:spPr>
          <a:xfrm>
            <a:off x="2572848" y="373800"/>
            <a:ext cx="697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1960</a:t>
            </a:r>
            <a:endParaRPr lang="es-CO" dirty="0"/>
          </a:p>
        </p:txBody>
      </p:sp>
      <p:sp>
        <p:nvSpPr>
          <p:cNvPr id="18" name="CuadroTexto 17"/>
          <p:cNvSpPr txBox="1"/>
          <p:nvPr/>
        </p:nvSpPr>
        <p:spPr>
          <a:xfrm>
            <a:off x="2575576" y="1473151"/>
            <a:ext cx="697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1973</a:t>
            </a:r>
            <a:endParaRPr lang="es-CO" dirty="0"/>
          </a:p>
        </p:txBody>
      </p:sp>
      <p:sp>
        <p:nvSpPr>
          <p:cNvPr id="20" name="CuadroTexto 19"/>
          <p:cNvSpPr txBox="1"/>
          <p:nvPr/>
        </p:nvSpPr>
        <p:spPr>
          <a:xfrm>
            <a:off x="2572848" y="2596338"/>
            <a:ext cx="697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1985</a:t>
            </a:r>
            <a:endParaRPr lang="es-CO" dirty="0"/>
          </a:p>
        </p:txBody>
      </p:sp>
      <p:sp>
        <p:nvSpPr>
          <p:cNvPr id="21" name="CuadroTexto 20"/>
          <p:cNvSpPr txBox="1"/>
          <p:nvPr/>
        </p:nvSpPr>
        <p:spPr>
          <a:xfrm>
            <a:off x="2529862" y="3698493"/>
            <a:ext cx="697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1994</a:t>
            </a:r>
            <a:endParaRPr lang="es-CO" dirty="0"/>
          </a:p>
        </p:txBody>
      </p:sp>
      <p:sp>
        <p:nvSpPr>
          <p:cNvPr id="22" name="CuadroTexto 21"/>
          <p:cNvSpPr txBox="1"/>
          <p:nvPr/>
        </p:nvSpPr>
        <p:spPr>
          <a:xfrm>
            <a:off x="2572848" y="4801034"/>
            <a:ext cx="697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2001</a:t>
            </a:r>
            <a:endParaRPr lang="es-CO" dirty="0"/>
          </a:p>
        </p:txBody>
      </p:sp>
      <p:sp>
        <p:nvSpPr>
          <p:cNvPr id="3" name="Rectángulo 2"/>
          <p:cNvSpPr/>
          <p:nvPr/>
        </p:nvSpPr>
        <p:spPr>
          <a:xfrm rot="16200000">
            <a:off x="-2149120" y="2774553"/>
            <a:ext cx="54478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HISTORIA DEL TELETRABAJO</a:t>
            </a:r>
            <a:endParaRPr lang="es-E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ángulo redondeado 3"/>
          <p:cNvSpPr/>
          <p:nvPr/>
        </p:nvSpPr>
        <p:spPr>
          <a:xfrm>
            <a:off x="3227544" y="373800"/>
            <a:ext cx="5804313" cy="6527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accent1">
                    <a:lumMod val="50000"/>
                  </a:schemeClr>
                </a:solidFill>
              </a:rPr>
              <a:t>El Teletrabajo se caracteriza </a:t>
            </a:r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por el uso de herramientas como el </a:t>
            </a:r>
            <a:r>
              <a:rPr lang="es-MX" sz="1200" dirty="0" smtClean="0">
                <a:solidFill>
                  <a:schemeClr val="accent1">
                    <a:lumMod val="50000"/>
                  </a:schemeClr>
                </a:solidFill>
              </a:rPr>
              <a:t>internet. Su aparición se le atribuye a la </a:t>
            </a:r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incursión militar financiada por las fuerzas armadas de Estados Unidos durante los años 60, mientras transcurría la guerra fría. </a:t>
            </a:r>
            <a:endParaRPr lang="es-CO" sz="1200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s-CO" sz="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3227543" y="1473151"/>
            <a:ext cx="5804313" cy="6527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smtClean="0">
                <a:solidFill>
                  <a:schemeClr val="accent1">
                    <a:lumMod val="50000"/>
                  </a:schemeClr>
                </a:solidFill>
              </a:rPr>
              <a:t>En Estados Unidos algunas </a:t>
            </a:r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empresas como IBM, permitían que los altos ejecutivos realizaran labores a distancia desde sus hogares y hoteles, logrando con esta medida dos finalidades: reducir costos y aprovechar del tiempo libre</a:t>
            </a:r>
            <a:endParaRPr lang="es-CO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ctángulo redondeado 22"/>
          <p:cNvSpPr/>
          <p:nvPr/>
        </p:nvSpPr>
        <p:spPr>
          <a:xfrm>
            <a:off x="3227542" y="2596338"/>
            <a:ext cx="5804313" cy="6527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En los años 80, década de grandes cambios culturales, se vivió también una importante transición del mundo de la informática; lo más significativo fue la configuración de la www (</a:t>
            </a:r>
            <a:r>
              <a:rPr lang="es-MX" sz="1200" dirty="0" err="1">
                <a:solidFill>
                  <a:schemeClr val="accent1">
                    <a:lumMod val="50000"/>
                  </a:schemeClr>
                </a:solidFill>
              </a:rPr>
              <a:t>world</a:t>
            </a:r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s-MX" sz="1200" dirty="0" err="1">
                <a:solidFill>
                  <a:schemeClr val="accent1">
                    <a:lumMod val="50000"/>
                  </a:schemeClr>
                </a:solidFill>
              </a:rPr>
              <a:t>wide</a:t>
            </a:r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 web) y la inclusión de esta en países europeos y asiáticos.</a:t>
            </a:r>
            <a:endParaRPr lang="es-CO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Rectángulo redondeado 23"/>
          <p:cNvSpPr/>
          <p:nvPr/>
        </p:nvSpPr>
        <p:spPr>
          <a:xfrm>
            <a:off x="3227541" y="3698493"/>
            <a:ext cx="5804313" cy="212314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1200" dirty="0" smtClean="0">
                <a:solidFill>
                  <a:schemeClr val="accent1">
                    <a:lumMod val="50000"/>
                  </a:schemeClr>
                </a:solidFill>
              </a:rPr>
              <a:t>El terremoto de San Francisco, la crisis del petróleo, el atentado a las torres gemelas, la crisis económica en Argentina, son algunos de los eventos históricos que impulsaron el Teletrabajo como modalidad laboral útil en momentos de crisis</a:t>
            </a:r>
            <a:r>
              <a:rPr lang="es-CO" sz="12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En Europa, entre finales de los años 80 y mediados de los 90, se tiene referencia que, en Alemania y Austria, se implementaron proyectos de telecentros en zonas </a:t>
            </a:r>
            <a:r>
              <a:rPr lang="es-MX" sz="1200" dirty="0" smtClean="0">
                <a:solidFill>
                  <a:schemeClr val="accent1">
                    <a:lumMod val="50000"/>
                  </a:schemeClr>
                </a:solidFill>
              </a:rPr>
              <a:t>rurales. España </a:t>
            </a:r>
            <a:r>
              <a:rPr lang="es-MX" sz="1200" dirty="0">
                <a:solidFill>
                  <a:schemeClr val="accent1">
                    <a:lumMod val="50000"/>
                  </a:schemeClr>
                </a:solidFill>
              </a:rPr>
              <a:t>muestra interés y es quien lidera la implementación del Teletrabajo a través del “Plan Concilia”, cuyo principal objetivo era la conciliación de la vida laboral, familiar y personal de los empleados. Este tuvo gran acogida ente los sindicatos españoles. Actualmente, el teletrabajo en Europa, se destaca como una práctica laboral de gran escala</a:t>
            </a:r>
            <a:r>
              <a:rPr lang="es-MX" sz="12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s-CO" dirty="0"/>
          </a:p>
          <a:p>
            <a:pPr algn="ctr"/>
            <a:r>
              <a:rPr lang="es-CO" sz="12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endParaRPr lang="es-CO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7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38687" y="922398"/>
            <a:ext cx="3942272" cy="132343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solidFill>
                  <a:schemeClr val="bg1"/>
                </a:solidFill>
              </a:rPr>
              <a:t>«Forma de trabajo a distancia en la que el trabajador utiliza, desde su domicilio, herramientas informáticas y de telecomunicación para comunicar con su empresa».</a:t>
            </a:r>
          </a:p>
        </p:txBody>
      </p:sp>
      <p:sp>
        <p:nvSpPr>
          <p:cNvPr id="3" name="Rectángulo 2"/>
          <p:cNvSpPr/>
          <p:nvPr/>
        </p:nvSpPr>
        <p:spPr>
          <a:xfrm>
            <a:off x="5270740" y="1168618"/>
            <a:ext cx="2967486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O" sz="1600" dirty="0" smtClean="0"/>
              <a:t>Diccionario </a:t>
            </a:r>
            <a:r>
              <a:rPr lang="es-CO" sz="1600" dirty="0"/>
              <a:t>Enciclopédico, Colombia: Ediciones Larousse (coedición internacional), </a:t>
            </a:r>
            <a:r>
              <a:rPr lang="es-CO" sz="1600" dirty="0" smtClean="0"/>
              <a:t>2003</a:t>
            </a:r>
            <a:endParaRPr lang="es-CO" sz="1600" dirty="0"/>
          </a:p>
        </p:txBody>
      </p:sp>
      <p:sp>
        <p:nvSpPr>
          <p:cNvPr id="4" name="Rectángulo 3"/>
          <p:cNvSpPr/>
          <p:nvPr/>
        </p:nvSpPr>
        <p:spPr>
          <a:xfrm>
            <a:off x="1138687" y="2467068"/>
            <a:ext cx="3942272" cy="206210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solidFill>
                  <a:schemeClr val="bg1"/>
                </a:solidFill>
              </a:rPr>
              <a:t>«[...] forma de organización y/o de realización del trabajo, utilizando las tecnologías de la información en el marco de un contrato o de una relación de trabajo, en la cual un trabajo que podría ser realizado igualmente en los locales de la empresa se efectúa fuera de estos locales de forma regular»</a:t>
            </a:r>
          </a:p>
        </p:txBody>
      </p:sp>
      <p:sp>
        <p:nvSpPr>
          <p:cNvPr id="6" name="Rectángulo 5"/>
          <p:cNvSpPr/>
          <p:nvPr/>
        </p:nvSpPr>
        <p:spPr>
          <a:xfrm>
            <a:off x="5270740" y="3082620"/>
            <a:ext cx="2967486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Acuerdo Marco Europeo sobre Teletrabajo, punto 2). Suscrito en Bruselas el 16 de julio del 2002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138686" y="4750402"/>
            <a:ext cx="3942273" cy="15696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solidFill>
                  <a:schemeClr val="bg1"/>
                </a:solidFill>
              </a:rPr>
              <a:t>«[...] aquel que designa aquellas actividades ejercidas lejos de la sede de la empresa (se le denomina también en ocasiones trabajo a distancia), a través de la comunicación diferida o directa por medio de las nuevas tecnologías».2</a:t>
            </a:r>
          </a:p>
        </p:txBody>
      </p:sp>
      <p:sp>
        <p:nvSpPr>
          <p:cNvPr id="8" name="Rectángulo 7"/>
          <p:cNvSpPr/>
          <p:nvPr/>
        </p:nvSpPr>
        <p:spPr>
          <a:xfrm>
            <a:off x="5270740" y="5119733"/>
            <a:ext cx="2967486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Comisión Europea (D.G. de Empleo, Relaciones Industriales y Asuntos Sociales),</a:t>
            </a:r>
          </a:p>
        </p:txBody>
      </p:sp>
      <p:sp>
        <p:nvSpPr>
          <p:cNvPr id="9" name="Rectángulo 8"/>
          <p:cNvSpPr/>
          <p:nvPr/>
        </p:nvSpPr>
        <p:spPr>
          <a:xfrm rot="16200000">
            <a:off x="-2218661" y="3272978"/>
            <a:ext cx="56888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NOCIONES DEL TELETRABAJO</a:t>
            </a:r>
            <a:endParaRPr lang="es-E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267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15"/>
          <p:cNvSpPr txBox="1">
            <a:spLocks noChangeArrowheads="1"/>
          </p:cNvSpPr>
          <p:nvPr/>
        </p:nvSpPr>
        <p:spPr bwMode="auto">
          <a:xfrm>
            <a:off x="2038127" y="1563025"/>
            <a:ext cx="565519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4000" b="1" dirty="0" smtClean="0">
                <a:solidFill>
                  <a:srgbClr val="7F7F7F"/>
                </a:solidFill>
              </a:rPr>
              <a:t>Concepto de teletrabajo y normatividad vigente en Colombia </a:t>
            </a:r>
            <a:endParaRPr lang="es-ES_tradnl" altLang="es-CO" sz="40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35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-197345" y="3072561"/>
            <a:ext cx="314651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b="1" dirty="0" smtClean="0">
                <a:solidFill>
                  <a:srgbClr val="858585"/>
                </a:solidFill>
              </a:rPr>
              <a:t>Ley 1221 de 2008</a:t>
            </a:r>
            <a:endParaRPr lang="es-CO" b="1" dirty="0">
              <a:solidFill>
                <a:srgbClr val="858585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750498" y="3697606"/>
            <a:ext cx="125083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es-CO" sz="1600" dirty="0" smtClean="0"/>
              <a:t>Definiciones</a:t>
            </a:r>
          </a:p>
          <a:p>
            <a:pPr algn="ctr"/>
            <a:r>
              <a:rPr lang="es-CO" sz="1600" dirty="0" smtClean="0"/>
              <a:t>Articulo 2:</a:t>
            </a:r>
            <a:endParaRPr lang="es-CO" sz="1600" dirty="0"/>
          </a:p>
        </p:txBody>
      </p:sp>
      <p:sp>
        <p:nvSpPr>
          <p:cNvPr id="10" name="Rectángulo 9"/>
          <p:cNvSpPr/>
          <p:nvPr/>
        </p:nvSpPr>
        <p:spPr>
          <a:xfrm>
            <a:off x="3096344" y="437704"/>
            <a:ext cx="5120640" cy="212279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b="1" dirty="0" smtClean="0"/>
              <a:t>Teletrabajo: </a:t>
            </a:r>
            <a:r>
              <a:rPr lang="es-CO" sz="1600" dirty="0" smtClean="0"/>
              <a:t>Es </a:t>
            </a:r>
            <a:r>
              <a:rPr lang="es-CO" sz="1600" dirty="0"/>
              <a:t>una forma de organización laboral, que consiste en el desempeño de actividades remuneradas o prestación de servicios a terceros utilizando como soporte las tecnologías de la información y la comunicación – TIC para el contacto entre el trabajador y la empresa, sin requerirse la presencia física del trabajador en un sitio específico de trabajo. </a:t>
            </a:r>
            <a:endParaRPr lang="es-CO" dirty="0"/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3"/>
          <a:srcRect l="4762" t="30709" r="63237" b="58868"/>
          <a:stretch/>
        </p:blipFill>
        <p:spPr>
          <a:xfrm>
            <a:off x="3096344" y="2610718"/>
            <a:ext cx="5120639" cy="1042416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 rotWithShape="1">
          <a:blip r:embed="rId3"/>
          <a:srcRect l="4762" t="53566" r="63237" b="35646"/>
          <a:stretch/>
        </p:blipFill>
        <p:spPr>
          <a:xfrm>
            <a:off x="3096343" y="3653134"/>
            <a:ext cx="5120640" cy="1078992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 rotWithShape="1">
          <a:blip r:embed="rId3"/>
          <a:srcRect l="4762" t="41772" r="63237" b="47348"/>
          <a:stretch/>
        </p:blipFill>
        <p:spPr>
          <a:xfrm>
            <a:off x="3096343" y="4745771"/>
            <a:ext cx="5120640" cy="108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93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15"/>
          <p:cNvSpPr txBox="1">
            <a:spLocks noChangeArrowheads="1"/>
          </p:cNvSpPr>
          <p:nvPr/>
        </p:nvSpPr>
        <p:spPr bwMode="auto">
          <a:xfrm>
            <a:off x="88390" y="434975"/>
            <a:ext cx="5035701" cy="167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Decreto 884 de </a:t>
            </a:r>
            <a:r>
              <a:rPr lang="es-CO" sz="3200" b="1" dirty="0" smtClean="0">
                <a:solidFill>
                  <a:srgbClr val="858585"/>
                </a:solidFill>
              </a:rPr>
              <a:t>2012</a:t>
            </a:r>
          </a:p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Decreto 1072 de 2015 </a:t>
            </a:r>
          </a:p>
          <a:p>
            <a:pPr algn="ctr">
              <a:buNone/>
            </a:pPr>
            <a:r>
              <a:rPr lang="es-CO" sz="3200" b="1" dirty="0" smtClean="0">
                <a:solidFill>
                  <a:srgbClr val="858585"/>
                </a:solidFill>
              </a:rPr>
              <a:t>2.2.1.5.1 </a:t>
            </a:r>
            <a:r>
              <a:rPr lang="es-CO" sz="3200" b="1" dirty="0">
                <a:solidFill>
                  <a:srgbClr val="858585"/>
                </a:solidFill>
              </a:rPr>
              <a:t>al </a:t>
            </a:r>
            <a:r>
              <a:rPr lang="es-CO" sz="3200" b="1" dirty="0" smtClean="0">
                <a:solidFill>
                  <a:srgbClr val="858585"/>
                </a:solidFill>
              </a:rPr>
              <a:t>2.2.1.5.14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77904" y="3305322"/>
            <a:ext cx="1417983" cy="8108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Tres grandes principios 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939318" y="2459845"/>
            <a:ext cx="3406308" cy="51256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El teletrabajo es voluntario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1939318" y="3318876"/>
            <a:ext cx="3406308" cy="810883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El </a:t>
            </a:r>
            <a:r>
              <a:rPr lang="es-CO" b="1" dirty="0" err="1" smtClean="0">
                <a:solidFill>
                  <a:schemeClr val="tx1"/>
                </a:solidFill>
              </a:rPr>
              <a:t>teletrabajador</a:t>
            </a:r>
            <a:r>
              <a:rPr lang="es-CO" b="1" dirty="0" smtClean="0">
                <a:solidFill>
                  <a:schemeClr val="tx1"/>
                </a:solidFill>
              </a:rPr>
              <a:t> debe tener vinculación legal y reglamentaria 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1939318" y="4476221"/>
            <a:ext cx="3406308" cy="810883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tx1"/>
                </a:solidFill>
              </a:rPr>
              <a:t>El cargo debe ser susceptible de realizarse a distancia</a:t>
            </a:r>
            <a:endParaRPr lang="es-CO" b="1" dirty="0">
              <a:solidFill>
                <a:schemeClr val="tx1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499151" y="1473925"/>
            <a:ext cx="3406308" cy="8108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s-CO">
                <a:solidFill>
                  <a:schemeClr val="tx1"/>
                </a:solidFill>
              </a:rPr>
              <a:t>Decreto 648 de 2017 2.2.5.5.54 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6236898" y="2345496"/>
            <a:ext cx="2668561" cy="25361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100">
                <a:solidFill>
                  <a:schemeClr val="tx1"/>
                </a:solidFill>
              </a:rPr>
              <a:t>Fomento al teletrabajo para empleados públicos. Los jefes de los organismos y entidades de la Rama Ejecutiva de los órdenes nacional y territorial podrán implementar el teletrabajo a los empleados públicos, de conformidad con la Ley 1221 de 2008 y el Capítulo 5 del Título 1 de la Parte 2 del Libro 2 del Decreto 1072 de 2015, Único Reglamentario del Sector Trabajo, y demás normas que los modifiquen o complementen.</a:t>
            </a:r>
          </a:p>
        </p:txBody>
      </p:sp>
    </p:spTree>
    <p:extLst>
      <p:ext uri="{BB962C8B-B14F-4D97-AF65-F5344CB8AC3E}">
        <p14:creationId xmlns:p14="http://schemas.microsoft.com/office/powerpoint/2010/main" val="266266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15"/>
          <p:cNvSpPr txBox="1">
            <a:spLocks noChangeArrowheads="1"/>
          </p:cNvSpPr>
          <p:nvPr/>
        </p:nvSpPr>
        <p:spPr bwMode="auto">
          <a:xfrm>
            <a:off x="2081258" y="1899456"/>
            <a:ext cx="633812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_tradnl" altLang="es-CO" sz="4800" b="1" dirty="0" smtClean="0">
                <a:solidFill>
                  <a:srgbClr val="7F7F7F"/>
                </a:solidFill>
              </a:rPr>
              <a:t>Ventajas y desventajas del Teletrabajo</a:t>
            </a:r>
            <a:endParaRPr lang="es-ES_tradnl" altLang="es-CO" sz="48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1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958</TotalTime>
  <Words>1112</Words>
  <Application>Microsoft Office PowerPoint</Application>
  <PresentationFormat>Presentación en pantalla (4:3)</PresentationFormat>
  <Paragraphs>128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0" baseType="lpstr">
      <vt:lpstr>MS PGothic</vt:lpstr>
      <vt:lpstr>Arial</vt:lpstr>
      <vt:lpstr>Calibri</vt:lpstr>
      <vt:lpstr>Calibri Light</vt:lpstr>
      <vt:lpstr>Trebuchet MS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Hernandez</dc:creator>
  <cp:lastModifiedBy>elondono@funcionpublica.gov.co</cp:lastModifiedBy>
  <cp:revision>81</cp:revision>
  <dcterms:created xsi:type="dcterms:W3CDTF">2016-05-26T20:25:00Z</dcterms:created>
  <dcterms:modified xsi:type="dcterms:W3CDTF">2017-05-08T19:35:52Z</dcterms:modified>
</cp:coreProperties>
</file>