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57" r:id="rId1"/>
  </p:sldMasterIdLst>
  <p:sldIdLst>
    <p:sldId id="262" r:id="rId2"/>
    <p:sldId id="289" r:id="rId3"/>
    <p:sldId id="290" r:id="rId4"/>
    <p:sldId id="294" r:id="rId5"/>
    <p:sldId id="293" r:id="rId6"/>
    <p:sldId id="292" r:id="rId7"/>
    <p:sldId id="291" r:id="rId8"/>
    <p:sldId id="295" r:id="rId9"/>
    <p:sldId id="296" r:id="rId10"/>
    <p:sldId id="297" r:id="rId11"/>
    <p:sldId id="298" r:id="rId12"/>
    <p:sldId id="299" r:id="rId13"/>
    <p:sldId id="323" r:id="rId14"/>
    <p:sldId id="326" r:id="rId15"/>
    <p:sldId id="325" r:id="rId16"/>
    <p:sldId id="324" r:id="rId17"/>
    <p:sldId id="300" r:id="rId18"/>
    <p:sldId id="301" r:id="rId19"/>
    <p:sldId id="302" r:id="rId20"/>
    <p:sldId id="303" r:id="rId21"/>
    <p:sldId id="304" r:id="rId22"/>
    <p:sldId id="327" r:id="rId23"/>
    <p:sldId id="328" r:id="rId24"/>
    <p:sldId id="305" r:id="rId25"/>
    <p:sldId id="329" r:id="rId26"/>
    <p:sldId id="330" r:id="rId27"/>
    <p:sldId id="306" r:id="rId28"/>
    <p:sldId id="307" r:id="rId29"/>
    <p:sldId id="308" r:id="rId30"/>
    <p:sldId id="309" r:id="rId31"/>
    <p:sldId id="310" r:id="rId32"/>
    <p:sldId id="311" r:id="rId33"/>
    <p:sldId id="317" r:id="rId34"/>
    <p:sldId id="321" r:id="rId35"/>
    <p:sldId id="322" r:id="rId36"/>
  </p:sldIdLst>
  <p:sldSz cx="6858000" cy="9144000" type="letter"/>
  <p:notesSz cx="6858000" cy="9144000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alibri Light" panose="020F0302020204030204" pitchFamily="34" charset="0"/>
      <p:regular r:id="rId41"/>
      <p:italic r:id="rId42"/>
    </p:embeddedFont>
  </p:embeddedFontLst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10D"/>
    <a:srgbClr val="EEC100"/>
    <a:srgbClr val="DDEDBD"/>
    <a:srgbClr val="9FC9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083" autoAdjust="0"/>
    <p:restoredTop sz="94660"/>
  </p:normalViewPr>
  <p:slideViewPr>
    <p:cSldViewPr snapToGrid="0">
      <p:cViewPr varScale="1">
        <p:scale>
          <a:sx n="67" d="100"/>
          <a:sy n="67" d="100"/>
        </p:scale>
        <p:origin x="220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s-ES" smtClean="0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B19D-2166-4CA1-9947-8CC2F6F1C56A}" type="datetimeFigureOut">
              <a:rPr lang="es-CO" smtClean="0"/>
              <a:t>28/12/2016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7B9B-8EBD-40B6-8991-8E0B4B447C3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608498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B19D-2166-4CA1-9947-8CC2F6F1C56A}" type="datetimeFigureOut">
              <a:rPr lang="es-CO" smtClean="0"/>
              <a:t>28/12/2016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7B9B-8EBD-40B6-8991-8E0B4B447C3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27267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4907756" y="486834"/>
            <a:ext cx="1478756" cy="774911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71487" y="486834"/>
            <a:ext cx="4350544" cy="774911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B19D-2166-4CA1-9947-8CC2F6F1C56A}" type="datetimeFigureOut">
              <a:rPr lang="es-CO" smtClean="0"/>
              <a:t>28/12/2016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7B9B-8EBD-40B6-8991-8E0B4B447C3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17321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B19D-2166-4CA1-9947-8CC2F6F1C56A}" type="datetimeFigureOut">
              <a:rPr lang="es-CO" smtClean="0"/>
              <a:t>28/12/2016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7B9B-8EBD-40B6-8991-8E0B4B447C3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9391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B19D-2166-4CA1-9947-8CC2F6F1C56A}" type="datetimeFigureOut">
              <a:rPr lang="es-CO" smtClean="0"/>
              <a:t>28/12/2016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7B9B-8EBD-40B6-8991-8E0B4B447C3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366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B19D-2166-4CA1-9947-8CC2F6F1C56A}" type="datetimeFigureOut">
              <a:rPr lang="es-CO" smtClean="0"/>
              <a:t>28/12/2016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7B9B-8EBD-40B6-8991-8E0B4B447C3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0925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B19D-2166-4CA1-9947-8CC2F6F1C56A}" type="datetimeFigureOut">
              <a:rPr lang="es-CO" smtClean="0"/>
              <a:t>28/12/2016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7B9B-8EBD-40B6-8991-8E0B4B447C3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0700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B19D-2166-4CA1-9947-8CC2F6F1C56A}" type="datetimeFigureOut">
              <a:rPr lang="es-CO" smtClean="0"/>
              <a:t>28/12/2016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7B9B-8EBD-40B6-8991-8E0B4B447C3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2504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B19D-2166-4CA1-9947-8CC2F6F1C56A}" type="datetimeFigureOut">
              <a:rPr lang="es-CO" smtClean="0"/>
              <a:t>28/12/2016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7B9B-8EBD-40B6-8991-8E0B4B447C3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11847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B19D-2166-4CA1-9947-8CC2F6F1C56A}" type="datetimeFigureOut">
              <a:rPr lang="es-CO" smtClean="0"/>
              <a:t>28/12/2016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7B9B-8EBD-40B6-8991-8E0B4B447C3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368265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B19D-2166-4CA1-9947-8CC2F6F1C56A}" type="datetimeFigureOut">
              <a:rPr lang="es-CO" smtClean="0"/>
              <a:t>28/12/2016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07B9B-8EBD-40B6-8991-8E0B4B447C3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42066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AB19D-2166-4CA1-9947-8CC2F6F1C56A}" type="datetimeFigureOut">
              <a:rPr lang="es-CO" smtClean="0"/>
              <a:t>28/12/2016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07B9B-8EBD-40B6-8991-8E0B4B447C3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8270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slide" Target="slide2.xml"/><Relationship Id="rId7" Type="http://schemas.openxmlformats.org/officeDocument/2006/relationships/slide" Target="slide27.xml"/><Relationship Id="rId12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11" Type="http://schemas.openxmlformats.org/officeDocument/2006/relationships/hyperlink" Target="Capitulo%20Deuda%20Publica%202015.pdf" TargetMode="External"/><Relationship Id="rId5" Type="http://schemas.openxmlformats.org/officeDocument/2006/relationships/slide" Target="slide16.xml"/><Relationship Id="rId10" Type="http://schemas.openxmlformats.org/officeDocument/2006/relationships/slide" Target="slide35.xml"/><Relationship Id="rId4" Type="http://schemas.openxmlformats.org/officeDocument/2006/relationships/slide" Target="slide3.xml"/><Relationship Id="rId9" Type="http://schemas.openxmlformats.org/officeDocument/2006/relationships/slide" Target="slide3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Analisis%20Casabianca.pdf" TargetMode="External"/><Relationship Id="rId13" Type="http://schemas.openxmlformats.org/officeDocument/2006/relationships/hyperlink" Target="Analisis%20Libano.pdf" TargetMode="External"/><Relationship Id="rId18" Type="http://schemas.openxmlformats.org/officeDocument/2006/relationships/hyperlink" Target="Analisis%20Piedras.pdf" TargetMode="External"/><Relationship Id="rId26" Type="http://schemas.openxmlformats.org/officeDocument/2006/relationships/hyperlink" Target="Analisis%20Icononzo.pdf" TargetMode="External"/><Relationship Id="rId3" Type="http://schemas.openxmlformats.org/officeDocument/2006/relationships/image" Target="../media/image35.png"/><Relationship Id="rId21" Type="http://schemas.openxmlformats.org/officeDocument/2006/relationships/hyperlink" Target="Analisis%20Rovira.pdf" TargetMode="External"/><Relationship Id="rId34" Type="http://schemas.openxmlformats.org/officeDocument/2006/relationships/hyperlink" Target="Analisis%20Natagaima.pdf" TargetMode="External"/><Relationship Id="rId7" Type="http://schemas.openxmlformats.org/officeDocument/2006/relationships/hyperlink" Target="Analisis%20Herveo.pdf" TargetMode="External"/><Relationship Id="rId12" Type="http://schemas.openxmlformats.org/officeDocument/2006/relationships/hyperlink" Target="Analisis%20Murillo.pdf" TargetMode="External"/><Relationship Id="rId17" Type="http://schemas.openxmlformats.org/officeDocument/2006/relationships/hyperlink" Target="Analisis%20Anzoategui.pdf" TargetMode="External"/><Relationship Id="rId25" Type="http://schemas.openxmlformats.org/officeDocument/2006/relationships/hyperlink" Target="Analisis%20Coello.pdf" TargetMode="External"/><Relationship Id="rId33" Type="http://schemas.openxmlformats.org/officeDocument/2006/relationships/hyperlink" Target="Analisis%20Coyaima.pdf" TargetMode="External"/><Relationship Id="rId2" Type="http://schemas.openxmlformats.org/officeDocument/2006/relationships/slide" Target="slide1.xml"/><Relationship Id="rId16" Type="http://schemas.openxmlformats.org/officeDocument/2006/relationships/hyperlink" Target="Analisis%20Venadillo.pdf" TargetMode="External"/><Relationship Id="rId20" Type="http://schemas.openxmlformats.org/officeDocument/2006/relationships/hyperlink" Target="Analisis%20Roncesvalles.pdf" TargetMode="External"/><Relationship Id="rId29" Type="http://schemas.openxmlformats.org/officeDocument/2006/relationships/hyperlink" Target="Analisis%20Cunday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Analisis%20Honda.pdf" TargetMode="External"/><Relationship Id="rId11" Type="http://schemas.openxmlformats.org/officeDocument/2006/relationships/hyperlink" Target="Analisis%20Villahermosa.pdf" TargetMode="External"/><Relationship Id="rId24" Type="http://schemas.openxmlformats.org/officeDocument/2006/relationships/hyperlink" Target="Analisis%20Melgar.pdf" TargetMode="External"/><Relationship Id="rId32" Type="http://schemas.openxmlformats.org/officeDocument/2006/relationships/hyperlink" Target="Analisis%20Prado.pdf" TargetMode="External"/><Relationship Id="rId37" Type="http://schemas.openxmlformats.org/officeDocument/2006/relationships/image" Target="../media/image37.png"/><Relationship Id="rId5" Type="http://schemas.openxmlformats.org/officeDocument/2006/relationships/image" Target="../media/image36.png"/><Relationship Id="rId15" Type="http://schemas.openxmlformats.org/officeDocument/2006/relationships/hyperlink" Target="Analisis%20Ambalema.pdf" TargetMode="External"/><Relationship Id="rId23" Type="http://schemas.openxmlformats.org/officeDocument/2006/relationships/hyperlink" Target="Analisis%20San%20Luis.pdf" TargetMode="External"/><Relationship Id="rId28" Type="http://schemas.openxmlformats.org/officeDocument/2006/relationships/hyperlink" Target="Analisis%20Suarez.pdf" TargetMode="External"/><Relationship Id="rId36" Type="http://schemas.openxmlformats.org/officeDocument/2006/relationships/hyperlink" Target="Analisis%20Financiero" TargetMode="External"/><Relationship Id="rId10" Type="http://schemas.openxmlformats.org/officeDocument/2006/relationships/hyperlink" Target="Analisis%20Falan.pdf" TargetMode="External"/><Relationship Id="rId19" Type="http://schemas.openxmlformats.org/officeDocument/2006/relationships/hyperlink" Target="Analisis%20Gobernacion%20del%20Tolima.pdf" TargetMode="External"/><Relationship Id="rId31" Type="http://schemas.openxmlformats.org/officeDocument/2006/relationships/hyperlink" Target="Analisis%20Villarrica.pdf" TargetMode="External"/><Relationship Id="rId4" Type="http://schemas.openxmlformats.org/officeDocument/2006/relationships/hyperlink" Target="Analisis%20Mariquita.pdf" TargetMode="External"/><Relationship Id="rId9" Type="http://schemas.openxmlformats.org/officeDocument/2006/relationships/hyperlink" Target="Analisis%20Palocabildo.pdf" TargetMode="External"/><Relationship Id="rId14" Type="http://schemas.openxmlformats.org/officeDocument/2006/relationships/hyperlink" Target="Analisis%20Lerida.pdf" TargetMode="External"/><Relationship Id="rId22" Type="http://schemas.openxmlformats.org/officeDocument/2006/relationships/hyperlink" Target="Analisis%20Valle%20de%20San%20Juan.pdf" TargetMode="External"/><Relationship Id="rId27" Type="http://schemas.openxmlformats.org/officeDocument/2006/relationships/hyperlink" Target="Analisis%20Guamo.pdf" TargetMode="External"/><Relationship Id="rId30" Type="http://schemas.openxmlformats.org/officeDocument/2006/relationships/hyperlink" Target="Analisis%20Salda&#241;a.pdf" TargetMode="External"/><Relationship Id="rId35" Type="http://schemas.openxmlformats.org/officeDocument/2006/relationships/hyperlink" Target="Analisis%20Dolores.pdf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ANALISIS%20PPTAL%20CASABIANCA.pdf" TargetMode="External"/><Relationship Id="rId13" Type="http://schemas.openxmlformats.org/officeDocument/2006/relationships/hyperlink" Target="ANALISIS%20PPTAL%20LERIDA.pdf" TargetMode="External"/><Relationship Id="rId18" Type="http://schemas.openxmlformats.org/officeDocument/2006/relationships/hyperlink" Target="ANALISIS%20PPTAL%20GOBERNACI&#211;N%20DEL%20TOLIMA.pdf" TargetMode="External"/><Relationship Id="rId26" Type="http://schemas.openxmlformats.org/officeDocument/2006/relationships/hyperlink" Target="AN&#193;LISIS%20PPTAL%20SUAREZ.pdf" TargetMode="External"/><Relationship Id="rId3" Type="http://schemas.openxmlformats.org/officeDocument/2006/relationships/image" Target="../media/image35.png"/><Relationship Id="rId21" Type="http://schemas.openxmlformats.org/officeDocument/2006/relationships/hyperlink" Target="ANALISIS%20PPTAL%20SAN%20LUIS.pdf" TargetMode="External"/><Relationship Id="rId34" Type="http://schemas.openxmlformats.org/officeDocument/2006/relationships/image" Target="../media/image37.png"/><Relationship Id="rId7" Type="http://schemas.openxmlformats.org/officeDocument/2006/relationships/hyperlink" Target="ANALISIS%20PPTAL%20HERVEO.pdf" TargetMode="External"/><Relationship Id="rId12" Type="http://schemas.openxmlformats.org/officeDocument/2006/relationships/hyperlink" Target="ANALISIS%20PPTAL%20LIBANO.pdf" TargetMode="External"/><Relationship Id="rId17" Type="http://schemas.openxmlformats.org/officeDocument/2006/relationships/hyperlink" Target="ANALISIS%20PPTAL%20PIEDRAS.pdf" TargetMode="External"/><Relationship Id="rId25" Type="http://schemas.openxmlformats.org/officeDocument/2006/relationships/hyperlink" Target="ANALISIS%20PPTAL%20GUAMO.pdf" TargetMode="External"/><Relationship Id="rId33" Type="http://schemas.openxmlformats.org/officeDocument/2006/relationships/hyperlink" Target="Analisis%20Presupuestal" TargetMode="External"/><Relationship Id="rId2" Type="http://schemas.openxmlformats.org/officeDocument/2006/relationships/slide" Target="slide1.xml"/><Relationship Id="rId16" Type="http://schemas.openxmlformats.org/officeDocument/2006/relationships/hyperlink" Target="ANALISIS%20PPTAL%20ANZOATEGUI.pdf" TargetMode="External"/><Relationship Id="rId20" Type="http://schemas.openxmlformats.org/officeDocument/2006/relationships/hyperlink" Target="ANALISIS%20PPTAL%20VALLE%20S.%20JUAN.pdf" TargetMode="External"/><Relationship Id="rId29" Type="http://schemas.openxmlformats.org/officeDocument/2006/relationships/hyperlink" Target="ANALISIS%20PPTAL%20PRADO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ANALISIS%20PPTAL%20HONDA.pdf" TargetMode="External"/><Relationship Id="rId11" Type="http://schemas.openxmlformats.org/officeDocument/2006/relationships/hyperlink" Target="ANALISIS%20PPTAL%20MURILLO.pdf" TargetMode="External"/><Relationship Id="rId24" Type="http://schemas.openxmlformats.org/officeDocument/2006/relationships/hyperlink" Target="ANALISIS%20PPTAL%20ICONONZO.pdf" TargetMode="External"/><Relationship Id="rId32" Type="http://schemas.openxmlformats.org/officeDocument/2006/relationships/hyperlink" Target="ANALISIS%20PPTAL%20DOLORES.pdf" TargetMode="External"/><Relationship Id="rId5" Type="http://schemas.openxmlformats.org/officeDocument/2006/relationships/image" Target="../media/image36.png"/><Relationship Id="rId15" Type="http://schemas.openxmlformats.org/officeDocument/2006/relationships/hyperlink" Target="ANALISIS%20PPTAL%20VENADILLO.pdf" TargetMode="External"/><Relationship Id="rId23" Type="http://schemas.openxmlformats.org/officeDocument/2006/relationships/hyperlink" Target="ANALISIS%20PPTAL%20COELLO.pdf" TargetMode="External"/><Relationship Id="rId28" Type="http://schemas.openxmlformats.org/officeDocument/2006/relationships/hyperlink" Target="ANALISIS%20PPTAL%20VILLARRICA.pdf" TargetMode="External"/><Relationship Id="rId10" Type="http://schemas.openxmlformats.org/officeDocument/2006/relationships/hyperlink" Target="AN&#193;LISIS%20PPTAL%20VILLAHERMOSA.pdf" TargetMode="External"/><Relationship Id="rId19" Type="http://schemas.openxmlformats.org/officeDocument/2006/relationships/hyperlink" Target="ANALISIS%20PPTAL%20ROVIRA.pdf" TargetMode="External"/><Relationship Id="rId31" Type="http://schemas.openxmlformats.org/officeDocument/2006/relationships/hyperlink" Target="ANALISIS%20PPTAL%20NATAGAIMA.pdf" TargetMode="External"/><Relationship Id="rId4" Type="http://schemas.openxmlformats.org/officeDocument/2006/relationships/hyperlink" Target="ANALISIS%20PPTAL%20MARIQUITA.pdf" TargetMode="External"/><Relationship Id="rId9" Type="http://schemas.openxmlformats.org/officeDocument/2006/relationships/hyperlink" Target="ANALISIS%20PPTAL%20PALOCABILDO.pdf" TargetMode="External"/><Relationship Id="rId14" Type="http://schemas.openxmlformats.org/officeDocument/2006/relationships/hyperlink" Target="ANALISIS%20PPTAL%20AMBALEMA.pdf" TargetMode="External"/><Relationship Id="rId22" Type="http://schemas.openxmlformats.org/officeDocument/2006/relationships/hyperlink" Target="ANALISIS%20PPTAL%20MELGAR.pdf" TargetMode="External"/><Relationship Id="rId27" Type="http://schemas.openxmlformats.org/officeDocument/2006/relationships/hyperlink" Target="ANALISIS%20PPTAL%20SALDA&#209;A.pdf" TargetMode="External"/><Relationship Id="rId30" Type="http://schemas.openxmlformats.org/officeDocument/2006/relationships/hyperlink" Target="ANALISIS%20PPTAL%20COYAIMA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-1" y="0"/>
            <a:ext cx="6857999" cy="9144000"/>
          </a:xfrm>
          <a:prstGeom prst="rect">
            <a:avLst/>
          </a:prstGeom>
          <a:solidFill>
            <a:srgbClr val="EEC1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redondeado 4"/>
          <p:cNvSpPr/>
          <p:nvPr/>
        </p:nvSpPr>
        <p:spPr>
          <a:xfrm>
            <a:off x="190500" y="190500"/>
            <a:ext cx="6457950" cy="8763000"/>
          </a:xfrm>
          <a:prstGeom prst="roundRect">
            <a:avLst>
              <a:gd name="adj" fmla="val 280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41" b="88594"/>
          <a:stretch/>
        </p:blipFill>
        <p:spPr>
          <a:xfrm>
            <a:off x="519865" y="0"/>
            <a:ext cx="2237623" cy="1042988"/>
          </a:xfrm>
          <a:prstGeom prst="rect">
            <a:avLst/>
          </a:prstGeom>
        </p:spPr>
      </p:pic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/>
          <p:cNvSpPr txBox="1"/>
          <p:nvPr/>
        </p:nvSpPr>
        <p:spPr>
          <a:xfrm>
            <a:off x="1085850" y="985830"/>
            <a:ext cx="515778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ANUAL SOBRE ASPECTOS FISCALES Y FINANCIEROS DEL DEPARTAMENTO DEL TOLIMA</a:t>
            </a:r>
          </a:p>
          <a:p>
            <a:pPr algn="ctr"/>
            <a:r>
              <a:rPr lang="es-CO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VIGENCIA 2015 </a:t>
            </a:r>
          </a:p>
          <a:p>
            <a:endParaRPr lang="es-CO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Sustento</a:t>
            </a:r>
            <a:endParaRPr lang="es-CO" sz="2400" dirty="0" smtClean="0"/>
          </a:p>
          <a:p>
            <a:pPr marL="271463" lvl="1"/>
            <a:endParaRPr lang="es-CO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CAPITULO I</a:t>
            </a:r>
          </a:p>
          <a:p>
            <a:pPr marL="271463" lvl="1"/>
            <a:r>
              <a:rPr lang="es-CO" sz="2400" dirty="0" smtClean="0">
                <a:hlinkClick r:id="rId4" action="ppaction://hlinksldjump"/>
              </a:rPr>
              <a:t>Análisis Presupuestal</a:t>
            </a:r>
            <a:endParaRPr lang="es-CO" sz="2400" dirty="0" smtClean="0"/>
          </a:p>
          <a:p>
            <a:pPr marL="271463" lvl="1"/>
            <a:endParaRPr lang="es-CO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CAPITULO II</a:t>
            </a:r>
          </a:p>
          <a:p>
            <a:pPr marL="271463" lvl="1"/>
            <a:r>
              <a:rPr lang="es-CO" sz="2400" dirty="0" smtClean="0">
                <a:hlinkClick r:id="rId5" action="ppaction://hlinksldjump"/>
              </a:rPr>
              <a:t>Análisis a los Estados Financieros</a:t>
            </a:r>
            <a:endParaRPr lang="es-CO" sz="2400" dirty="0" smtClean="0"/>
          </a:p>
          <a:p>
            <a:pPr marL="271463" lvl="1"/>
            <a:endParaRPr lang="es-CO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action="ppaction://hlinksldjump"/>
              </a:rPr>
              <a:t>ANALISIS SERVICIO A LA DEUDA PUBLICA</a:t>
            </a:r>
            <a:endParaRPr lang="es-CO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r:id="rId7" action="ppaction://hlinksldjump"/>
            </a:endParaRPr>
          </a:p>
          <a:p>
            <a:pPr marL="271463" lvl="1"/>
            <a:endParaRPr lang="es-CO" sz="2400" dirty="0"/>
          </a:p>
          <a:p>
            <a:pPr marL="271463" lvl="1"/>
            <a:endParaRPr lang="es-CO" sz="2400" dirty="0" smtClean="0"/>
          </a:p>
          <a:p>
            <a:pPr marL="271463" lvl="1"/>
            <a:endParaRPr lang="es-CO" sz="2400" dirty="0" smtClean="0"/>
          </a:p>
        </p:txBody>
      </p:sp>
      <p:sp>
        <p:nvSpPr>
          <p:cNvPr id="10" name="CuadroTexto 9"/>
          <p:cNvSpPr txBox="1"/>
          <p:nvPr/>
        </p:nvSpPr>
        <p:spPr>
          <a:xfrm>
            <a:off x="0" y="7971173"/>
            <a:ext cx="3428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action="ppaction://hlinksldjump"/>
              </a:rPr>
              <a:t>Análisis Financiero</a:t>
            </a:r>
            <a:endParaRPr lang="es-CO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r:id="rId9" action="ppaction://hlinksldjump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3428999" y="7971173"/>
            <a:ext cx="3429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0" action="ppaction://hlinksldjump"/>
              </a:rPr>
              <a:t>Análisis Presupuestal</a:t>
            </a:r>
            <a:endParaRPr lang="es-CO" dirty="0"/>
          </a:p>
        </p:txBody>
      </p:sp>
      <p:sp>
        <p:nvSpPr>
          <p:cNvPr id="12" name="CuadroTexto 11"/>
          <p:cNvSpPr txBox="1"/>
          <p:nvPr/>
        </p:nvSpPr>
        <p:spPr>
          <a:xfrm>
            <a:off x="0" y="7349302"/>
            <a:ext cx="6857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1" action="ppaction://hlinkfile"/>
              </a:rPr>
              <a:t>Deuda Pública</a:t>
            </a:r>
            <a:endParaRPr lang="es-CO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CO" dirty="0"/>
          </a:p>
        </p:txBody>
      </p:sp>
      <p:pic>
        <p:nvPicPr>
          <p:cNvPr id="8" name="Imagen 7"/>
          <p:cNvPicPr/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6325" y="3572"/>
            <a:ext cx="1577975" cy="81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15831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5" r="21705" b="52708"/>
          <a:stretch/>
        </p:blipFill>
        <p:spPr>
          <a:xfrm>
            <a:off x="150049" y="0"/>
            <a:ext cx="6586099" cy="778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83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0" r="22294" b="63333"/>
          <a:stretch/>
        </p:blipFill>
        <p:spPr>
          <a:xfrm>
            <a:off x="146337" y="0"/>
            <a:ext cx="6669017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9960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4" r="22884" b="60000"/>
          <a:stretch/>
        </p:blipFill>
        <p:spPr>
          <a:xfrm>
            <a:off x="217290" y="-1"/>
            <a:ext cx="6431160" cy="663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4057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84" r="28188" b="60000"/>
          <a:stretch/>
        </p:blipFill>
        <p:spPr>
          <a:xfrm>
            <a:off x="190500" y="0"/>
            <a:ext cx="6643921" cy="768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442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9" t="1" r="21999" b="50374"/>
          <a:stretch/>
        </p:blipFill>
        <p:spPr>
          <a:xfrm>
            <a:off x="190500" y="-38101"/>
            <a:ext cx="6457949" cy="809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1352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4" r="22294" b="50417"/>
          <a:stretch/>
        </p:blipFill>
        <p:spPr>
          <a:xfrm>
            <a:off x="246849" y="0"/>
            <a:ext cx="6341008" cy="802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3164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4" r="21999" b="65833"/>
          <a:stretch/>
        </p:blipFill>
        <p:spPr>
          <a:xfrm>
            <a:off x="180277" y="0"/>
            <a:ext cx="656714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1763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9" r="21999" b="49375"/>
          <a:stretch/>
        </p:blipFill>
        <p:spPr>
          <a:xfrm>
            <a:off x="289198" y="-1"/>
            <a:ext cx="6206851" cy="8022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957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5" r="24063" b="51042"/>
          <a:stretch/>
        </p:blipFill>
        <p:spPr>
          <a:xfrm>
            <a:off x="233706" y="0"/>
            <a:ext cx="6281393" cy="802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434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4" r="21999" b="47709"/>
          <a:stretch/>
        </p:blipFill>
        <p:spPr>
          <a:xfrm>
            <a:off x="285750" y="-1"/>
            <a:ext cx="6095999" cy="809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47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0" name="Rectángulo 9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1" name="Rectángulo redondeado 10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457200" y="323850"/>
            <a:ext cx="2066925" cy="120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0" r="21705" b="60417"/>
          <a:stretch/>
        </p:blipFill>
        <p:spPr>
          <a:xfrm>
            <a:off x="129839" y="0"/>
            <a:ext cx="6637323" cy="653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3926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5" r="21410" b="51875"/>
          <a:stretch/>
        </p:blipFill>
        <p:spPr>
          <a:xfrm>
            <a:off x="189179" y="-1"/>
            <a:ext cx="6564360" cy="7939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336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4" r="22884" b="56042"/>
          <a:stretch/>
        </p:blipFill>
        <p:spPr>
          <a:xfrm>
            <a:off x="177317" y="-1"/>
            <a:ext cx="6471133" cy="7340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82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4" r="15515" b="50625"/>
          <a:stretch/>
        </p:blipFill>
        <p:spPr>
          <a:xfrm>
            <a:off x="196689" y="-1"/>
            <a:ext cx="6527748" cy="733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7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83" r="21999" b="51458"/>
          <a:stretch/>
        </p:blipFill>
        <p:spPr>
          <a:xfrm>
            <a:off x="277327" y="-1"/>
            <a:ext cx="6409223" cy="798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508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9" r="22294" b="59167"/>
          <a:stretch/>
        </p:blipFill>
        <p:spPr>
          <a:xfrm>
            <a:off x="166979" y="0"/>
            <a:ext cx="6561268" cy="687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4641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8" r="24947" b="49167"/>
          <a:stretch/>
        </p:blipFill>
        <p:spPr>
          <a:xfrm>
            <a:off x="336653" y="0"/>
            <a:ext cx="6026047" cy="826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7694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4" r="27010" b="49916"/>
          <a:stretch/>
        </p:blipFill>
        <p:spPr>
          <a:xfrm>
            <a:off x="401450" y="0"/>
            <a:ext cx="5751699" cy="803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548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84" r="22589" b="55417"/>
          <a:stretch/>
        </p:blipFill>
        <p:spPr>
          <a:xfrm>
            <a:off x="194240" y="-1"/>
            <a:ext cx="6454210" cy="746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2231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9" r="21999" b="52083"/>
          <a:stretch/>
        </p:blipFill>
        <p:spPr>
          <a:xfrm>
            <a:off x="193648" y="-1"/>
            <a:ext cx="6561563" cy="802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6713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0" r="22294" b="58125"/>
          <a:stretch/>
        </p:blipFill>
        <p:spPr>
          <a:xfrm>
            <a:off x="150409" y="0"/>
            <a:ext cx="6573958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7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5" name="Rectángulo 14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6" name="Rectángulo redondeado 15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9" r="21999" b="47083"/>
          <a:stretch/>
        </p:blipFill>
        <p:spPr>
          <a:xfrm>
            <a:off x="437700" y="-1"/>
            <a:ext cx="6020701" cy="804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018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9" r="21999" b="49584"/>
          <a:stretch/>
        </p:blipFill>
        <p:spPr>
          <a:xfrm>
            <a:off x="302280" y="0"/>
            <a:ext cx="6289019" cy="8095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24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9" r="21999" b="50833"/>
          <a:stretch/>
        </p:blipFill>
        <p:spPr>
          <a:xfrm>
            <a:off x="169673" y="-1"/>
            <a:ext cx="6516877" cy="809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01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9" r="21999" b="50000"/>
          <a:stretch/>
        </p:blipFill>
        <p:spPr>
          <a:xfrm>
            <a:off x="209549" y="-57151"/>
            <a:ext cx="6477001" cy="818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7717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4" r="22294" b="75208"/>
          <a:stretch/>
        </p:blipFill>
        <p:spPr>
          <a:xfrm>
            <a:off x="163605" y="0"/>
            <a:ext cx="6560886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1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upo 55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57" name="Rectángulo 56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58" name="Rectángulo redondeado 57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8E4DB"/>
              </a:clrFrom>
              <a:clrTo>
                <a:srgbClr val="E8E4D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63" y="925783"/>
            <a:ext cx="5598530" cy="7189510"/>
          </a:xfrm>
          <a:prstGeom prst="rect">
            <a:avLst/>
          </a:prstGeom>
        </p:spPr>
      </p:pic>
      <p:pic>
        <p:nvPicPr>
          <p:cNvPr id="6" name="Imagen 5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491" y="1345791"/>
            <a:ext cx="120811" cy="129267"/>
          </a:xfrm>
          <a:prstGeom prst="rect">
            <a:avLst/>
          </a:prstGeom>
        </p:spPr>
      </p:pic>
      <p:pic>
        <p:nvPicPr>
          <p:cNvPr id="10" name="Imagen 9">
            <a:hlinkClick r:id="rId6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375" y="1281157"/>
            <a:ext cx="120811" cy="129267"/>
          </a:xfrm>
          <a:prstGeom prst="rect">
            <a:avLst/>
          </a:prstGeom>
        </p:spPr>
      </p:pic>
      <p:pic>
        <p:nvPicPr>
          <p:cNvPr id="12" name="Imagen 11">
            <a:hlinkClick r:id="rId7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125" y="1699457"/>
            <a:ext cx="120811" cy="129267"/>
          </a:xfrm>
          <a:prstGeom prst="rect">
            <a:avLst/>
          </a:prstGeom>
        </p:spPr>
      </p:pic>
      <p:pic>
        <p:nvPicPr>
          <p:cNvPr id="13" name="Imagen 12">
            <a:hlinkClick r:id="rId8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761" y="1700711"/>
            <a:ext cx="120811" cy="129267"/>
          </a:xfrm>
          <a:prstGeom prst="rect">
            <a:avLst/>
          </a:prstGeom>
        </p:spPr>
      </p:pic>
      <p:pic>
        <p:nvPicPr>
          <p:cNvPr id="14" name="Imagen 13">
            <a:hlinkClick r:id="rId9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118" y="1606728"/>
            <a:ext cx="120811" cy="129267"/>
          </a:xfrm>
          <a:prstGeom prst="rect">
            <a:avLst/>
          </a:prstGeom>
        </p:spPr>
      </p:pic>
      <p:pic>
        <p:nvPicPr>
          <p:cNvPr id="15" name="Imagen 14">
            <a:hlinkClick r:id="rId10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070" y="1606728"/>
            <a:ext cx="120811" cy="129267"/>
          </a:xfrm>
          <a:prstGeom prst="rect">
            <a:avLst/>
          </a:prstGeom>
        </p:spPr>
      </p:pic>
      <p:pic>
        <p:nvPicPr>
          <p:cNvPr id="17" name="Imagen 16">
            <a:hlinkClick r:id="rId11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085" y="1869930"/>
            <a:ext cx="120811" cy="129267"/>
          </a:xfrm>
          <a:prstGeom prst="rect">
            <a:avLst/>
          </a:prstGeom>
        </p:spPr>
      </p:pic>
      <p:pic>
        <p:nvPicPr>
          <p:cNvPr id="18" name="Imagen 17">
            <a:hlinkClick r:id="rId12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422" y="2311207"/>
            <a:ext cx="120811" cy="129267"/>
          </a:xfrm>
          <a:prstGeom prst="rect">
            <a:avLst/>
          </a:prstGeom>
        </p:spPr>
      </p:pic>
      <p:pic>
        <p:nvPicPr>
          <p:cNvPr id="19" name="Imagen 18">
            <a:hlinkClick r:id="rId13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200" y="2212835"/>
            <a:ext cx="120811" cy="129267"/>
          </a:xfrm>
          <a:prstGeom prst="rect">
            <a:avLst/>
          </a:prstGeom>
        </p:spPr>
      </p:pic>
      <p:pic>
        <p:nvPicPr>
          <p:cNvPr id="20" name="Imagen 19">
            <a:hlinkClick r:id="rId1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085" y="2311207"/>
            <a:ext cx="120811" cy="129267"/>
          </a:xfrm>
          <a:prstGeom prst="rect">
            <a:avLst/>
          </a:prstGeom>
        </p:spPr>
      </p:pic>
      <p:pic>
        <p:nvPicPr>
          <p:cNvPr id="21" name="Imagen 20">
            <a:hlinkClick r:id="rId15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177" y="2440474"/>
            <a:ext cx="120811" cy="129267"/>
          </a:xfrm>
          <a:prstGeom prst="rect">
            <a:avLst/>
          </a:prstGeom>
        </p:spPr>
      </p:pic>
      <p:pic>
        <p:nvPicPr>
          <p:cNvPr id="23" name="Imagen 22">
            <a:hlinkClick r:id="rId16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605" y="2771414"/>
            <a:ext cx="120811" cy="129267"/>
          </a:xfrm>
          <a:prstGeom prst="rect">
            <a:avLst/>
          </a:prstGeom>
        </p:spPr>
      </p:pic>
      <p:pic>
        <p:nvPicPr>
          <p:cNvPr id="24" name="Imagen 23">
            <a:hlinkClick r:id="rId17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368" y="3017637"/>
            <a:ext cx="120811" cy="129267"/>
          </a:xfrm>
          <a:prstGeom prst="rect">
            <a:avLst/>
          </a:prstGeom>
        </p:spPr>
      </p:pic>
      <p:pic>
        <p:nvPicPr>
          <p:cNvPr id="26" name="Imagen 25">
            <a:hlinkClick r:id="rId18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773" y="3327738"/>
            <a:ext cx="120811" cy="129267"/>
          </a:xfrm>
          <a:prstGeom prst="rect">
            <a:avLst/>
          </a:prstGeom>
        </p:spPr>
      </p:pic>
      <p:pic>
        <p:nvPicPr>
          <p:cNvPr id="27" name="Imagen 26">
            <a:hlinkClick r:id="rId19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508" y="3600693"/>
            <a:ext cx="120811" cy="129267"/>
          </a:xfrm>
          <a:prstGeom prst="rect">
            <a:avLst/>
          </a:prstGeom>
        </p:spPr>
      </p:pic>
      <p:pic>
        <p:nvPicPr>
          <p:cNvPr id="29" name="Imagen 28">
            <a:hlinkClick r:id="rId20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154" y="4828992"/>
            <a:ext cx="120811" cy="129267"/>
          </a:xfrm>
          <a:prstGeom prst="rect">
            <a:avLst/>
          </a:prstGeom>
        </p:spPr>
      </p:pic>
      <p:pic>
        <p:nvPicPr>
          <p:cNvPr id="30" name="Imagen 29">
            <a:hlinkClick r:id="rId21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013" y="4169350"/>
            <a:ext cx="120811" cy="129267"/>
          </a:xfrm>
          <a:prstGeom prst="rect">
            <a:avLst/>
          </a:prstGeom>
        </p:spPr>
      </p:pic>
      <p:pic>
        <p:nvPicPr>
          <p:cNvPr id="31" name="Imagen 30">
            <a:hlinkClick r:id="rId22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424" y="4346153"/>
            <a:ext cx="120811" cy="129267"/>
          </a:xfrm>
          <a:prstGeom prst="rect">
            <a:avLst/>
          </a:prstGeom>
        </p:spPr>
      </p:pic>
      <p:pic>
        <p:nvPicPr>
          <p:cNvPr id="33" name="Imagen 32">
            <a:hlinkClick r:id="rId23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829" y="4475084"/>
            <a:ext cx="120811" cy="129267"/>
          </a:xfrm>
          <a:prstGeom prst="rect">
            <a:avLst/>
          </a:prstGeom>
        </p:spPr>
      </p:pic>
      <p:pic>
        <p:nvPicPr>
          <p:cNvPr id="35" name="Imagen 34">
            <a:hlinkClick r:id="rId2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530" y="4298617"/>
            <a:ext cx="120811" cy="129267"/>
          </a:xfrm>
          <a:prstGeom prst="rect">
            <a:avLst/>
          </a:prstGeom>
        </p:spPr>
      </p:pic>
      <p:pic>
        <p:nvPicPr>
          <p:cNvPr id="37" name="Imagen 36">
            <a:hlinkClick r:id="rId25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416" y="4103974"/>
            <a:ext cx="120811" cy="129267"/>
          </a:xfrm>
          <a:prstGeom prst="rect">
            <a:avLst/>
          </a:prstGeom>
        </p:spPr>
      </p:pic>
      <p:pic>
        <p:nvPicPr>
          <p:cNvPr id="38" name="Imagen 37">
            <a:hlinkClick r:id="rId26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4408691"/>
            <a:ext cx="120811" cy="129267"/>
          </a:xfrm>
          <a:prstGeom prst="rect">
            <a:avLst/>
          </a:prstGeom>
        </p:spPr>
      </p:pic>
      <p:pic>
        <p:nvPicPr>
          <p:cNvPr id="39" name="Imagen 38">
            <a:hlinkClick r:id="rId27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199" y="4764358"/>
            <a:ext cx="120811" cy="129267"/>
          </a:xfrm>
          <a:prstGeom prst="rect">
            <a:avLst/>
          </a:prstGeom>
        </p:spPr>
      </p:pic>
      <p:pic>
        <p:nvPicPr>
          <p:cNvPr id="40" name="Imagen 39">
            <a:hlinkClick r:id="rId28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829" y="4732514"/>
            <a:ext cx="120811" cy="129267"/>
          </a:xfrm>
          <a:prstGeom prst="rect">
            <a:avLst/>
          </a:prstGeom>
        </p:spPr>
      </p:pic>
      <p:pic>
        <p:nvPicPr>
          <p:cNvPr id="41" name="Imagen 40">
            <a:hlinkClick r:id="rId29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124" y="4770789"/>
            <a:ext cx="120811" cy="129267"/>
          </a:xfrm>
          <a:prstGeom prst="rect">
            <a:avLst/>
          </a:prstGeom>
        </p:spPr>
      </p:pic>
      <p:pic>
        <p:nvPicPr>
          <p:cNvPr id="44" name="Imagen 43">
            <a:hlinkClick r:id="rId30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030" y="5109158"/>
            <a:ext cx="120811" cy="129267"/>
          </a:xfrm>
          <a:prstGeom prst="rect">
            <a:avLst/>
          </a:prstGeom>
        </p:spPr>
      </p:pic>
      <p:pic>
        <p:nvPicPr>
          <p:cNvPr id="46" name="Imagen 45">
            <a:hlinkClick r:id="rId31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627" y="5219243"/>
            <a:ext cx="120811" cy="129267"/>
          </a:xfrm>
          <a:prstGeom prst="rect">
            <a:avLst/>
          </a:prstGeom>
        </p:spPr>
      </p:pic>
      <p:pic>
        <p:nvPicPr>
          <p:cNvPr id="47" name="Imagen 46">
            <a:hlinkClick r:id="rId32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568" y="5662232"/>
            <a:ext cx="120811" cy="129267"/>
          </a:xfrm>
          <a:prstGeom prst="rect">
            <a:avLst/>
          </a:prstGeom>
        </p:spPr>
      </p:pic>
      <p:pic>
        <p:nvPicPr>
          <p:cNvPr id="48" name="Imagen 47">
            <a:hlinkClick r:id="rId33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297" y="5532965"/>
            <a:ext cx="120811" cy="129267"/>
          </a:xfrm>
          <a:prstGeom prst="rect">
            <a:avLst/>
          </a:prstGeom>
        </p:spPr>
      </p:pic>
      <p:pic>
        <p:nvPicPr>
          <p:cNvPr id="51" name="Imagen 50">
            <a:hlinkClick r:id="rId3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663" y="6071665"/>
            <a:ext cx="120811" cy="129267"/>
          </a:xfrm>
          <a:prstGeom prst="rect">
            <a:avLst/>
          </a:prstGeom>
        </p:spPr>
      </p:pic>
      <p:pic>
        <p:nvPicPr>
          <p:cNvPr id="52" name="Imagen 51">
            <a:hlinkClick r:id="rId35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222" y="6360819"/>
            <a:ext cx="120811" cy="129267"/>
          </a:xfrm>
          <a:prstGeom prst="rect">
            <a:avLst/>
          </a:prstGeom>
        </p:spPr>
      </p:pic>
      <p:sp>
        <p:nvSpPr>
          <p:cNvPr id="59" name="Rectángulo 58"/>
          <p:cNvSpPr/>
          <p:nvPr/>
        </p:nvSpPr>
        <p:spPr>
          <a:xfrm>
            <a:off x="-19048" y="16530"/>
            <a:ext cx="68770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5400" b="1" cap="none" spc="0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Análisis Financiero</a:t>
            </a:r>
            <a:endParaRPr lang="es-ES" sz="5400" b="1" cap="none" spc="0" dirty="0">
              <a:ln/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6" name="Grupo 15"/>
          <p:cNvGrpSpPr/>
          <p:nvPr/>
        </p:nvGrpSpPr>
        <p:grpSpPr>
          <a:xfrm>
            <a:off x="339282" y="1038087"/>
            <a:ext cx="2416618" cy="646331"/>
            <a:chOff x="339282" y="1038087"/>
            <a:chExt cx="2416618" cy="64633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" name="Imagen 1">
              <a:hlinkClick r:id="rId36" action="ppaction://hlinkfile"/>
            </p:cNvPr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282" y="1101587"/>
              <a:ext cx="472095" cy="505141"/>
            </a:xfrm>
            <a:prstGeom prst="rect">
              <a:avLst/>
            </a:prstGeom>
          </p:spPr>
        </p:pic>
        <p:sp>
          <p:nvSpPr>
            <p:cNvPr id="5" name="CuadroTexto 4"/>
            <p:cNvSpPr txBox="1"/>
            <p:nvPr/>
          </p:nvSpPr>
          <p:spPr>
            <a:xfrm>
              <a:off x="735013" y="1038087"/>
              <a:ext cx="20208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hlinkClick r:id="rId36" action="ppaction://hlinkfile"/>
                </a:rPr>
                <a:t>Carpeta de Análisis Financieros</a:t>
              </a:r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28856082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upo 55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57" name="Rectángulo 56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58" name="Rectángulo redondeado 57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firs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8E4DB"/>
              </a:clrFrom>
              <a:clrTo>
                <a:srgbClr val="E8E4D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13" y="925783"/>
            <a:ext cx="5598530" cy="7189510"/>
          </a:xfrm>
          <a:prstGeom prst="rect">
            <a:avLst/>
          </a:prstGeom>
        </p:spPr>
      </p:pic>
      <p:pic>
        <p:nvPicPr>
          <p:cNvPr id="6" name="Imagen 5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141" y="1345791"/>
            <a:ext cx="120811" cy="129267"/>
          </a:xfrm>
          <a:prstGeom prst="rect">
            <a:avLst/>
          </a:prstGeom>
        </p:spPr>
      </p:pic>
      <p:pic>
        <p:nvPicPr>
          <p:cNvPr id="10" name="Imagen 9">
            <a:hlinkClick r:id="rId6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025" y="1281157"/>
            <a:ext cx="120811" cy="129267"/>
          </a:xfrm>
          <a:prstGeom prst="rect">
            <a:avLst/>
          </a:prstGeom>
        </p:spPr>
      </p:pic>
      <p:pic>
        <p:nvPicPr>
          <p:cNvPr id="12" name="Imagen 11">
            <a:hlinkClick r:id="rId7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775" y="1699457"/>
            <a:ext cx="120811" cy="129267"/>
          </a:xfrm>
          <a:prstGeom prst="rect">
            <a:avLst/>
          </a:prstGeom>
        </p:spPr>
      </p:pic>
      <p:pic>
        <p:nvPicPr>
          <p:cNvPr id="13" name="Imagen 12">
            <a:hlinkClick r:id="rId8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411" y="1700711"/>
            <a:ext cx="120811" cy="129267"/>
          </a:xfrm>
          <a:prstGeom prst="rect">
            <a:avLst/>
          </a:prstGeom>
        </p:spPr>
      </p:pic>
      <p:pic>
        <p:nvPicPr>
          <p:cNvPr id="14" name="Imagen 13">
            <a:hlinkClick r:id="rId9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768" y="1606728"/>
            <a:ext cx="120811" cy="129267"/>
          </a:xfrm>
          <a:prstGeom prst="rect">
            <a:avLst/>
          </a:prstGeom>
        </p:spPr>
      </p:pic>
      <p:pic>
        <p:nvPicPr>
          <p:cNvPr id="17" name="Imagen 16">
            <a:hlinkClick r:id="rId10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735" y="1869930"/>
            <a:ext cx="120811" cy="129267"/>
          </a:xfrm>
          <a:prstGeom prst="rect">
            <a:avLst/>
          </a:prstGeom>
        </p:spPr>
      </p:pic>
      <p:pic>
        <p:nvPicPr>
          <p:cNvPr id="18" name="Imagen 17">
            <a:hlinkClick r:id="rId11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072" y="2311207"/>
            <a:ext cx="120811" cy="129267"/>
          </a:xfrm>
          <a:prstGeom prst="rect">
            <a:avLst/>
          </a:prstGeom>
        </p:spPr>
      </p:pic>
      <p:pic>
        <p:nvPicPr>
          <p:cNvPr id="19" name="Imagen 18">
            <a:hlinkClick r:id="rId12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850" y="2212835"/>
            <a:ext cx="120811" cy="129267"/>
          </a:xfrm>
          <a:prstGeom prst="rect">
            <a:avLst/>
          </a:prstGeom>
        </p:spPr>
      </p:pic>
      <p:pic>
        <p:nvPicPr>
          <p:cNvPr id="20" name="Imagen 19">
            <a:hlinkClick r:id="rId13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735" y="2311207"/>
            <a:ext cx="120811" cy="129267"/>
          </a:xfrm>
          <a:prstGeom prst="rect">
            <a:avLst/>
          </a:prstGeom>
        </p:spPr>
      </p:pic>
      <p:pic>
        <p:nvPicPr>
          <p:cNvPr id="21" name="Imagen 20">
            <a:hlinkClick r:id="rId1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827" y="2440474"/>
            <a:ext cx="120811" cy="129267"/>
          </a:xfrm>
          <a:prstGeom prst="rect">
            <a:avLst/>
          </a:prstGeom>
        </p:spPr>
      </p:pic>
      <p:pic>
        <p:nvPicPr>
          <p:cNvPr id="23" name="Imagen 22">
            <a:hlinkClick r:id="rId15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255" y="2771414"/>
            <a:ext cx="120811" cy="129267"/>
          </a:xfrm>
          <a:prstGeom prst="rect">
            <a:avLst/>
          </a:prstGeom>
        </p:spPr>
      </p:pic>
      <p:pic>
        <p:nvPicPr>
          <p:cNvPr id="24" name="Imagen 23">
            <a:hlinkClick r:id="rId16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018" y="3017637"/>
            <a:ext cx="120811" cy="129267"/>
          </a:xfrm>
          <a:prstGeom prst="rect">
            <a:avLst/>
          </a:prstGeom>
        </p:spPr>
      </p:pic>
      <p:pic>
        <p:nvPicPr>
          <p:cNvPr id="26" name="Imagen 25">
            <a:hlinkClick r:id="rId17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423" y="3327738"/>
            <a:ext cx="120811" cy="129267"/>
          </a:xfrm>
          <a:prstGeom prst="rect">
            <a:avLst/>
          </a:prstGeom>
        </p:spPr>
      </p:pic>
      <p:pic>
        <p:nvPicPr>
          <p:cNvPr id="27" name="Imagen 26">
            <a:hlinkClick r:id="rId18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58" y="3600693"/>
            <a:ext cx="120811" cy="129267"/>
          </a:xfrm>
          <a:prstGeom prst="rect">
            <a:avLst/>
          </a:prstGeom>
        </p:spPr>
      </p:pic>
      <p:pic>
        <p:nvPicPr>
          <p:cNvPr id="30" name="Imagen 29">
            <a:hlinkClick r:id="rId19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663" y="4169350"/>
            <a:ext cx="120811" cy="129267"/>
          </a:xfrm>
          <a:prstGeom prst="rect">
            <a:avLst/>
          </a:prstGeom>
        </p:spPr>
      </p:pic>
      <p:pic>
        <p:nvPicPr>
          <p:cNvPr id="31" name="Imagen 30">
            <a:hlinkClick r:id="rId20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074" y="4346153"/>
            <a:ext cx="120811" cy="129267"/>
          </a:xfrm>
          <a:prstGeom prst="rect">
            <a:avLst/>
          </a:prstGeom>
        </p:spPr>
      </p:pic>
      <p:pic>
        <p:nvPicPr>
          <p:cNvPr id="33" name="Imagen 32">
            <a:hlinkClick r:id="rId21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479" y="4475084"/>
            <a:ext cx="120811" cy="129267"/>
          </a:xfrm>
          <a:prstGeom prst="rect">
            <a:avLst/>
          </a:prstGeom>
        </p:spPr>
      </p:pic>
      <p:pic>
        <p:nvPicPr>
          <p:cNvPr id="35" name="Imagen 34">
            <a:hlinkClick r:id="rId22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180" y="4298617"/>
            <a:ext cx="120811" cy="129267"/>
          </a:xfrm>
          <a:prstGeom prst="rect">
            <a:avLst/>
          </a:prstGeom>
        </p:spPr>
      </p:pic>
      <p:pic>
        <p:nvPicPr>
          <p:cNvPr id="37" name="Imagen 36">
            <a:hlinkClick r:id="rId23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066" y="4103974"/>
            <a:ext cx="120811" cy="129267"/>
          </a:xfrm>
          <a:prstGeom prst="rect">
            <a:avLst/>
          </a:prstGeom>
        </p:spPr>
      </p:pic>
      <p:pic>
        <p:nvPicPr>
          <p:cNvPr id="38" name="Imagen 37">
            <a:hlinkClick r:id="rId2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408691"/>
            <a:ext cx="120811" cy="129267"/>
          </a:xfrm>
          <a:prstGeom prst="rect">
            <a:avLst/>
          </a:prstGeom>
        </p:spPr>
      </p:pic>
      <p:pic>
        <p:nvPicPr>
          <p:cNvPr id="39" name="Imagen 38">
            <a:hlinkClick r:id="rId25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849" y="4764358"/>
            <a:ext cx="120811" cy="129267"/>
          </a:xfrm>
          <a:prstGeom prst="rect">
            <a:avLst/>
          </a:prstGeom>
        </p:spPr>
      </p:pic>
      <p:pic>
        <p:nvPicPr>
          <p:cNvPr id="40" name="Imagen 39">
            <a:hlinkClick r:id="rId26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479" y="4732514"/>
            <a:ext cx="120811" cy="129267"/>
          </a:xfrm>
          <a:prstGeom prst="rect">
            <a:avLst/>
          </a:prstGeom>
        </p:spPr>
      </p:pic>
      <p:pic>
        <p:nvPicPr>
          <p:cNvPr id="44" name="Imagen 43">
            <a:hlinkClick r:id="rId27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80" y="5109158"/>
            <a:ext cx="120811" cy="129267"/>
          </a:xfrm>
          <a:prstGeom prst="rect">
            <a:avLst/>
          </a:prstGeom>
        </p:spPr>
      </p:pic>
      <p:pic>
        <p:nvPicPr>
          <p:cNvPr id="46" name="Imagen 45">
            <a:hlinkClick r:id="rId28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277" y="5219243"/>
            <a:ext cx="120811" cy="129267"/>
          </a:xfrm>
          <a:prstGeom prst="rect">
            <a:avLst/>
          </a:prstGeom>
        </p:spPr>
      </p:pic>
      <p:pic>
        <p:nvPicPr>
          <p:cNvPr id="47" name="Imagen 46">
            <a:hlinkClick r:id="rId29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218" y="5662232"/>
            <a:ext cx="120811" cy="129267"/>
          </a:xfrm>
          <a:prstGeom prst="rect">
            <a:avLst/>
          </a:prstGeom>
        </p:spPr>
      </p:pic>
      <p:pic>
        <p:nvPicPr>
          <p:cNvPr id="48" name="Imagen 47">
            <a:hlinkClick r:id="rId30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947" y="5532965"/>
            <a:ext cx="120811" cy="129267"/>
          </a:xfrm>
          <a:prstGeom prst="rect">
            <a:avLst/>
          </a:prstGeom>
        </p:spPr>
      </p:pic>
      <p:pic>
        <p:nvPicPr>
          <p:cNvPr id="51" name="Imagen 50">
            <a:hlinkClick r:id="rId31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313" y="6071665"/>
            <a:ext cx="120811" cy="129267"/>
          </a:xfrm>
          <a:prstGeom prst="rect">
            <a:avLst/>
          </a:prstGeom>
        </p:spPr>
      </p:pic>
      <p:pic>
        <p:nvPicPr>
          <p:cNvPr id="52" name="Imagen 51">
            <a:hlinkClick r:id="rId32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872" y="6360819"/>
            <a:ext cx="120811" cy="129267"/>
          </a:xfrm>
          <a:prstGeom prst="rect">
            <a:avLst/>
          </a:prstGeom>
        </p:spPr>
      </p:pic>
      <p:sp>
        <p:nvSpPr>
          <p:cNvPr id="59" name="Rectángulo 58"/>
          <p:cNvSpPr/>
          <p:nvPr/>
        </p:nvSpPr>
        <p:spPr>
          <a:xfrm>
            <a:off x="-19048" y="16530"/>
            <a:ext cx="68770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5400" b="1" cap="none" spc="0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Análisis Presupuestal</a:t>
            </a:r>
            <a:endParaRPr lang="es-ES" sz="5400" b="1" cap="none" spc="0" dirty="0">
              <a:ln/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0" name="Grupo 59"/>
          <p:cNvGrpSpPr/>
          <p:nvPr/>
        </p:nvGrpSpPr>
        <p:grpSpPr>
          <a:xfrm>
            <a:off x="339282" y="1038087"/>
            <a:ext cx="2416618" cy="646331"/>
            <a:chOff x="339282" y="1038087"/>
            <a:chExt cx="2416618" cy="64633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61" name="Imagen 60">
              <a:hlinkClick r:id="rId33" action="ppaction://hlinkfile"/>
            </p:cNvPr>
            <p:cNvPicPr>
              <a:picLocks noChangeAspect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282" y="1101587"/>
              <a:ext cx="472095" cy="505141"/>
            </a:xfrm>
            <a:prstGeom prst="rect">
              <a:avLst/>
            </a:prstGeom>
          </p:spPr>
        </p:pic>
        <p:sp>
          <p:nvSpPr>
            <p:cNvPr id="62" name="CuadroTexto 61"/>
            <p:cNvSpPr txBox="1"/>
            <p:nvPr/>
          </p:nvSpPr>
          <p:spPr>
            <a:xfrm>
              <a:off x="735013" y="1038087"/>
              <a:ext cx="20208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hlinkClick r:id="rId33" action="ppaction://hlinkfile"/>
                </a:rPr>
                <a:t>Carpeta de Análisis Presupuestal</a:t>
              </a:r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1569575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9" r="21999" b="49375"/>
          <a:stretch/>
        </p:blipFill>
        <p:spPr>
          <a:xfrm>
            <a:off x="265523" y="0"/>
            <a:ext cx="6306727" cy="806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049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0" r="22294" b="58333"/>
          <a:stretch/>
        </p:blipFill>
        <p:spPr>
          <a:xfrm>
            <a:off x="179069" y="0"/>
            <a:ext cx="6588825" cy="69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972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5" r="21705" b="51458"/>
          <a:stretch/>
        </p:blipFill>
        <p:spPr>
          <a:xfrm>
            <a:off x="155997" y="-1"/>
            <a:ext cx="6614890" cy="802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453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9" r="21705" b="57917"/>
          <a:stretch/>
        </p:blipFill>
        <p:spPr>
          <a:xfrm>
            <a:off x="190501" y="-1"/>
            <a:ext cx="6577062" cy="7029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666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5" t="1286" r="21705" b="50238"/>
          <a:stretch/>
        </p:blipFill>
        <p:spPr>
          <a:xfrm>
            <a:off x="125117" y="171450"/>
            <a:ext cx="6523333" cy="790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9118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-1" y="0"/>
            <a:ext cx="6857999" cy="9144000"/>
            <a:chOff x="-1" y="0"/>
            <a:chExt cx="6857999" cy="9144000"/>
          </a:xfrm>
        </p:grpSpPr>
        <p:sp>
          <p:nvSpPr>
            <p:cNvPr id="13" name="Rectángulo 12"/>
            <p:cNvSpPr/>
            <p:nvPr/>
          </p:nvSpPr>
          <p:spPr>
            <a:xfrm>
              <a:off x="-1" y="0"/>
              <a:ext cx="6857999" cy="9144000"/>
            </a:xfrm>
            <a:prstGeom prst="rect">
              <a:avLst/>
            </a:prstGeom>
            <a:solidFill>
              <a:srgbClr val="EEC1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190500" y="190500"/>
              <a:ext cx="6457950" cy="8763000"/>
            </a:xfrm>
            <a:prstGeom prst="roundRect">
              <a:avLst>
                <a:gd name="adj" fmla="val 280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" name="Paralelogramo 2"/>
          <p:cNvSpPr/>
          <p:nvPr/>
        </p:nvSpPr>
        <p:spPr>
          <a:xfrm>
            <a:off x="1957388" y="7786688"/>
            <a:ext cx="2900362" cy="814387"/>
          </a:xfrm>
          <a:prstGeom prst="parallelogram">
            <a:avLst>
              <a:gd name="adj" fmla="val 7938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Botón de acción: Hacia delante o Siguiente 6">
            <a:hlinkClick r:id="" action="ppaction://hlinkshowjump?jump=nextslide" highlightClick="1"/>
          </p:cNvPr>
          <p:cNvSpPr/>
          <p:nvPr/>
        </p:nvSpPr>
        <p:spPr>
          <a:xfrm>
            <a:off x="4576386" y="8129593"/>
            <a:ext cx="542925" cy="369332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Botón de acción: Hacia atrás o Anterior 7">
            <a:hlinkClick r:id="" action="ppaction://hlinkshowjump?jump=lastslideviewed" highlightClick="1"/>
          </p:cNvPr>
          <p:cNvSpPr/>
          <p:nvPr/>
        </p:nvSpPr>
        <p:spPr>
          <a:xfrm>
            <a:off x="1824415" y="8129593"/>
            <a:ext cx="542925" cy="369332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Botón de acción: Inicio 8">
            <a:hlinkClick r:id="rId2" action="ppaction://hlinksldjump" highlightClick="1"/>
          </p:cNvPr>
          <p:cNvSpPr/>
          <p:nvPr/>
        </p:nvSpPr>
        <p:spPr>
          <a:xfrm>
            <a:off x="3157536" y="8129593"/>
            <a:ext cx="542925" cy="3693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5" r="21705" b="50417"/>
          <a:stretch/>
        </p:blipFill>
        <p:spPr>
          <a:xfrm>
            <a:off x="190500" y="-1"/>
            <a:ext cx="6511899" cy="8072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736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770</TotalTime>
  <Words>49</Words>
  <Application>Microsoft Office PowerPoint</Application>
  <PresentationFormat>Carta (216 x 279 mm)</PresentationFormat>
  <Paragraphs>20</Paragraphs>
  <Slides>35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39" baseType="lpstr">
      <vt:lpstr>Calibri</vt:lpstr>
      <vt:lpstr>Calibri Light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0</dc:creator>
  <cp:lastModifiedBy>0</cp:lastModifiedBy>
  <cp:revision>61</cp:revision>
  <dcterms:created xsi:type="dcterms:W3CDTF">2016-12-21T13:42:10Z</dcterms:created>
  <dcterms:modified xsi:type="dcterms:W3CDTF">2016-12-28T19:09:23Z</dcterms:modified>
</cp:coreProperties>
</file>